
<file path=[Content_Types].xml><?xml version="1.0" encoding="utf-8"?>
<Types xmlns="http://schemas.openxmlformats.org/package/2006/content-types">
  <Default Extension="png" ContentType="image/png"/>
  <Default Extension="mpg" ContentType="video/mpeg"/>
  <Default Extension="webm" ContentType="video/unknown"/>
  <Default Extension="jpeg" ContentType="image/jpeg"/>
  <Default Extension="rels" ContentType="application/vnd.openxmlformats-package.relationships+xml"/>
  <Default Extension="xml" ContentType="application/xml"/>
  <Default Extension="mp4" ContentType="video/unknown"/>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2"/>
  </p:sldMasterIdLst>
  <p:notesMasterIdLst>
    <p:notesMasterId r:id="rId41"/>
  </p:notesMasterIdLst>
  <p:sldIdLst>
    <p:sldId id="291" r:id="rId3"/>
    <p:sldId id="290" r:id="rId4"/>
    <p:sldId id="265" r:id="rId5"/>
    <p:sldId id="266" r:id="rId6"/>
    <p:sldId id="263" r:id="rId7"/>
    <p:sldId id="267" r:id="rId8"/>
    <p:sldId id="313" r:id="rId9"/>
    <p:sldId id="314" r:id="rId10"/>
    <p:sldId id="264" r:id="rId11"/>
    <p:sldId id="278" r:id="rId12"/>
    <p:sldId id="304" r:id="rId13"/>
    <p:sldId id="305" r:id="rId14"/>
    <p:sldId id="306" r:id="rId15"/>
    <p:sldId id="276" r:id="rId16"/>
    <p:sldId id="277" r:id="rId17"/>
    <p:sldId id="302" r:id="rId18"/>
    <p:sldId id="307" r:id="rId19"/>
    <p:sldId id="303" r:id="rId20"/>
    <p:sldId id="308" r:id="rId21"/>
    <p:sldId id="300" r:id="rId22"/>
    <p:sldId id="315" r:id="rId23"/>
    <p:sldId id="316" r:id="rId24"/>
    <p:sldId id="282" r:id="rId25"/>
    <p:sldId id="284" r:id="rId26"/>
    <p:sldId id="271" r:id="rId27"/>
    <p:sldId id="287" r:id="rId28"/>
    <p:sldId id="272" r:id="rId29"/>
    <p:sldId id="262" r:id="rId30"/>
    <p:sldId id="270" r:id="rId31"/>
    <p:sldId id="293" r:id="rId32"/>
    <p:sldId id="288" r:id="rId33"/>
    <p:sldId id="292" r:id="rId34"/>
    <p:sldId id="296" r:id="rId35"/>
    <p:sldId id="297" r:id="rId36"/>
    <p:sldId id="295" r:id="rId37"/>
    <p:sldId id="289" r:id="rId38"/>
    <p:sldId id="261" r:id="rId39"/>
    <p:sldId id="259" r:id="rId40"/>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5" autoAdjust="0"/>
    <p:restoredTop sz="78700" autoAdjust="0"/>
  </p:normalViewPr>
  <p:slideViewPr>
    <p:cSldViewPr>
      <p:cViewPr varScale="1">
        <p:scale>
          <a:sx n="69" d="100"/>
          <a:sy n="69" d="100"/>
        </p:scale>
        <p:origin x="-1262" y="-7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Calibri" pitchFamily="34" charset="0"/>
              </a:defRPr>
            </a:lvl1pPr>
          </a:lstStyle>
          <a:p>
            <a:pPr>
              <a:defRPr/>
            </a:pPr>
            <a:endParaRPr lang="de-CH"/>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itchFamily="34" charset="0"/>
              </a:defRPr>
            </a:lvl1pPr>
          </a:lstStyle>
          <a:p>
            <a:pPr>
              <a:defRPr/>
            </a:pPr>
            <a:fld id="{E5511993-FB37-4E8F-90AE-7B68BDB9266B}" type="datetimeFigureOut">
              <a:rPr lang="de-CH"/>
              <a:pPr>
                <a:defRPr/>
              </a:pPr>
              <a:t>09.07.2012</a:t>
            </a:fld>
            <a:endParaRPr lang="de-CH"/>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CH"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de-CH"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Calibri" pitchFamily="34" charset="0"/>
              </a:defRPr>
            </a:lvl1pPr>
          </a:lstStyle>
          <a:p>
            <a:pPr>
              <a:defRPr/>
            </a:pPr>
            <a:endParaRPr lang="de-CH"/>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itchFamily="34" charset="0"/>
              </a:defRPr>
            </a:lvl1pPr>
          </a:lstStyle>
          <a:p>
            <a:pPr>
              <a:defRPr/>
            </a:pPr>
            <a:fld id="{BD59FC1F-56AA-4330-908C-8EC6E197E102}" type="slidenum">
              <a:rPr lang="de-CH"/>
              <a:pPr>
                <a:defRPr/>
              </a:pPr>
              <a:t>‹#›</a:t>
            </a:fld>
            <a:endParaRPr lang="de-CH"/>
          </a:p>
        </p:txBody>
      </p:sp>
    </p:spTree>
    <p:extLst>
      <p:ext uri="{BB962C8B-B14F-4D97-AF65-F5344CB8AC3E}">
        <p14:creationId xmlns:p14="http://schemas.microsoft.com/office/powerpoint/2010/main" val="26465303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Hello</a:t>
            </a:r>
            <a:r>
              <a:rPr lang="en-GB" baseline="0" dirty="0" smtClean="0"/>
              <a:t> everyone</a:t>
            </a:r>
          </a:p>
          <a:p>
            <a:endParaRPr lang="en-GB" baseline="0" dirty="0" smtClean="0"/>
          </a:p>
          <a:p>
            <a:r>
              <a:rPr lang="en-GB" baseline="0" dirty="0" smtClean="0"/>
              <a:t>My name </a:t>
            </a:r>
          </a:p>
          <a:p>
            <a:endParaRPr lang="en-GB" baseline="0" dirty="0" smtClean="0"/>
          </a:p>
          <a:p>
            <a:r>
              <a:rPr lang="en-GB" baseline="0" dirty="0" smtClean="0"/>
              <a:t>Today MPEG4-AVC stands for Advanced video coding. Also known as mpeg4-part10 or h.264</a:t>
            </a:r>
          </a:p>
          <a:p>
            <a:endParaRPr lang="en-GB" baseline="0" dirty="0" smtClean="0"/>
          </a:p>
          <a:p>
            <a:r>
              <a:rPr lang="en-GB" baseline="0" dirty="0" smtClean="0"/>
              <a:t>Standard created jointly </a:t>
            </a:r>
            <a:r>
              <a:rPr lang="en-GB" baseline="0" dirty="0" err="1" smtClean="0"/>
              <a:t>bt</a:t>
            </a:r>
            <a:r>
              <a:rPr lang="en-GB" baseline="0" dirty="0" smtClean="0"/>
              <a:t> MPEG and VCEG -&gt; together JVT. Both groups have their names in their standards so that caused the dual name. </a:t>
            </a:r>
          </a:p>
        </p:txBody>
      </p:sp>
      <p:sp>
        <p:nvSpPr>
          <p:cNvPr id="4" name="Slide Number Placeholder 3"/>
          <p:cNvSpPr>
            <a:spLocks noGrp="1"/>
          </p:cNvSpPr>
          <p:nvPr>
            <p:ph type="sldNum" sz="quarter" idx="10"/>
          </p:nvPr>
        </p:nvSpPr>
        <p:spPr/>
        <p:txBody>
          <a:bodyPr/>
          <a:lstStyle/>
          <a:p>
            <a:pPr>
              <a:defRPr/>
            </a:pPr>
            <a:fld id="{BD59FC1F-56AA-4330-908C-8EC6E197E102}" type="slidenum">
              <a:rPr lang="de-CH" smtClean="0"/>
              <a:pPr>
                <a:defRPr/>
              </a:pPr>
              <a:t>1</a:t>
            </a:fld>
            <a:endParaRPr lang="de-CH"/>
          </a:p>
        </p:txBody>
      </p:sp>
    </p:spTree>
    <p:extLst>
      <p:ext uri="{BB962C8B-B14F-4D97-AF65-F5344CB8AC3E}">
        <p14:creationId xmlns:p14="http://schemas.microsoft.com/office/powerpoint/2010/main" val="9156680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BD59FC1F-56AA-4330-908C-8EC6E197E102}" type="slidenum">
              <a:rPr lang="de-CH" smtClean="0"/>
              <a:pPr>
                <a:defRPr/>
              </a:pPr>
              <a:t>10</a:t>
            </a:fld>
            <a:endParaRPr lang="de-CH"/>
          </a:p>
        </p:txBody>
      </p:sp>
    </p:spTree>
    <p:extLst>
      <p:ext uri="{BB962C8B-B14F-4D97-AF65-F5344CB8AC3E}">
        <p14:creationId xmlns:p14="http://schemas.microsoft.com/office/powerpoint/2010/main" val="38010796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BD59FC1F-56AA-4330-908C-8EC6E197E102}" type="slidenum">
              <a:rPr lang="de-CH" smtClean="0"/>
              <a:pPr>
                <a:defRPr/>
              </a:pPr>
              <a:t>11</a:t>
            </a:fld>
            <a:endParaRPr lang="de-CH"/>
          </a:p>
        </p:txBody>
      </p:sp>
    </p:spTree>
    <p:extLst>
      <p:ext uri="{BB962C8B-B14F-4D97-AF65-F5344CB8AC3E}">
        <p14:creationId xmlns:p14="http://schemas.microsoft.com/office/powerpoint/2010/main" val="38010796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BD59FC1F-56AA-4330-908C-8EC6E197E102}" type="slidenum">
              <a:rPr lang="de-CH" smtClean="0"/>
              <a:pPr>
                <a:defRPr/>
              </a:pPr>
              <a:t>12</a:t>
            </a:fld>
            <a:endParaRPr lang="de-CH"/>
          </a:p>
        </p:txBody>
      </p:sp>
    </p:spTree>
    <p:extLst>
      <p:ext uri="{BB962C8B-B14F-4D97-AF65-F5344CB8AC3E}">
        <p14:creationId xmlns:p14="http://schemas.microsoft.com/office/powerpoint/2010/main" val="38010796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BD59FC1F-56AA-4330-908C-8EC6E197E102}" type="slidenum">
              <a:rPr lang="de-CH" smtClean="0"/>
              <a:pPr>
                <a:defRPr/>
              </a:pPr>
              <a:t>13</a:t>
            </a:fld>
            <a:endParaRPr lang="de-CH"/>
          </a:p>
        </p:txBody>
      </p:sp>
    </p:spTree>
    <p:extLst>
      <p:ext uri="{BB962C8B-B14F-4D97-AF65-F5344CB8AC3E}">
        <p14:creationId xmlns:p14="http://schemas.microsoft.com/office/powerpoint/2010/main" val="31734176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solidFill>
                <a:srgbClr val="FF0000"/>
              </a:solidFill>
            </a:endParaRPr>
          </a:p>
        </p:txBody>
      </p:sp>
      <p:sp>
        <p:nvSpPr>
          <p:cNvPr id="4" name="Slide Number Placeholder 3"/>
          <p:cNvSpPr>
            <a:spLocks noGrp="1"/>
          </p:cNvSpPr>
          <p:nvPr>
            <p:ph type="sldNum" sz="quarter" idx="10"/>
          </p:nvPr>
        </p:nvSpPr>
        <p:spPr/>
        <p:txBody>
          <a:bodyPr/>
          <a:lstStyle/>
          <a:p>
            <a:pPr>
              <a:defRPr/>
            </a:pPr>
            <a:fld id="{BD59FC1F-56AA-4330-908C-8EC6E197E102}" type="slidenum">
              <a:rPr lang="de-CH" smtClean="0"/>
              <a:pPr>
                <a:defRPr/>
              </a:pPr>
              <a:t>14</a:t>
            </a:fld>
            <a:endParaRPr lang="de-CH"/>
          </a:p>
        </p:txBody>
      </p:sp>
    </p:spTree>
    <p:extLst>
      <p:ext uri="{BB962C8B-B14F-4D97-AF65-F5344CB8AC3E}">
        <p14:creationId xmlns:p14="http://schemas.microsoft.com/office/powerpoint/2010/main" val="26047529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BD59FC1F-56AA-4330-908C-8EC6E197E102}" type="slidenum">
              <a:rPr lang="de-CH" smtClean="0"/>
              <a:pPr>
                <a:defRPr/>
              </a:pPr>
              <a:t>15</a:t>
            </a:fld>
            <a:endParaRPr lang="de-CH"/>
          </a:p>
        </p:txBody>
      </p:sp>
    </p:spTree>
    <p:extLst>
      <p:ext uri="{BB962C8B-B14F-4D97-AF65-F5344CB8AC3E}">
        <p14:creationId xmlns:p14="http://schemas.microsoft.com/office/powerpoint/2010/main" val="30772447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Done because smaller makes</a:t>
            </a:r>
            <a:r>
              <a:rPr lang="en-US" baseline="0" dirty="0" smtClean="0"/>
              <a:t> it easier to adapt to local changes, but also because it reduces implementation complexity </a:t>
            </a:r>
            <a:endParaRPr lang="en-US" dirty="0"/>
          </a:p>
        </p:txBody>
      </p:sp>
      <p:sp>
        <p:nvSpPr>
          <p:cNvPr id="4" name="Slide Number Placeholder 3"/>
          <p:cNvSpPr>
            <a:spLocks noGrp="1"/>
          </p:cNvSpPr>
          <p:nvPr>
            <p:ph type="sldNum" sz="quarter" idx="10"/>
          </p:nvPr>
        </p:nvSpPr>
        <p:spPr/>
        <p:txBody>
          <a:bodyPr/>
          <a:lstStyle/>
          <a:p>
            <a:pPr>
              <a:defRPr/>
            </a:pPr>
            <a:fld id="{BD59FC1F-56AA-4330-908C-8EC6E197E102}" type="slidenum">
              <a:rPr lang="de-CH" smtClean="0"/>
              <a:pPr>
                <a:defRPr/>
              </a:pPr>
              <a:t>16</a:t>
            </a:fld>
            <a:endParaRPr lang="de-CH"/>
          </a:p>
        </p:txBody>
      </p:sp>
    </p:spTree>
    <p:extLst>
      <p:ext uri="{BB962C8B-B14F-4D97-AF65-F5344CB8AC3E}">
        <p14:creationId xmlns:p14="http://schemas.microsoft.com/office/powerpoint/2010/main" val="20285935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 = b/c</a:t>
            </a:r>
            <a:endParaRPr lang="en-US" dirty="0"/>
          </a:p>
        </p:txBody>
      </p:sp>
      <p:sp>
        <p:nvSpPr>
          <p:cNvPr id="4" name="Slide Number Placeholder 3"/>
          <p:cNvSpPr>
            <a:spLocks noGrp="1"/>
          </p:cNvSpPr>
          <p:nvPr>
            <p:ph type="sldNum" sz="quarter" idx="10"/>
          </p:nvPr>
        </p:nvSpPr>
        <p:spPr/>
        <p:txBody>
          <a:bodyPr/>
          <a:lstStyle/>
          <a:p>
            <a:pPr>
              <a:defRPr/>
            </a:pPr>
            <a:fld id="{BD59FC1F-56AA-4330-908C-8EC6E197E102}" type="slidenum">
              <a:rPr lang="de-CH" smtClean="0"/>
              <a:pPr>
                <a:defRPr/>
              </a:pPr>
              <a:t>17</a:t>
            </a:fld>
            <a:endParaRPr lang="de-CH"/>
          </a:p>
        </p:txBody>
      </p:sp>
    </p:spTree>
    <p:extLst>
      <p:ext uri="{BB962C8B-B14F-4D97-AF65-F5344CB8AC3E}">
        <p14:creationId xmlns:p14="http://schemas.microsoft.com/office/powerpoint/2010/main" val="20285935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smtClean="0"/>
          </a:p>
          <a:p>
            <a:r>
              <a:rPr lang="en-US" dirty="0" smtClean="0"/>
              <a:t>Every 6 QP, </a:t>
            </a:r>
            <a:r>
              <a:rPr lang="en-US" dirty="0" err="1" smtClean="0"/>
              <a:t>Qstep</a:t>
            </a:r>
            <a:r>
              <a:rPr lang="en-US" dirty="0" smtClean="0"/>
              <a:t> doubles. </a:t>
            </a:r>
            <a:r>
              <a:rPr lang="en-US" baseline="0" dirty="0" smtClean="0"/>
              <a:t> Goes up to 51. </a:t>
            </a:r>
          </a:p>
          <a:p>
            <a:endParaRPr lang="en-US" baseline="0" dirty="0" smtClean="0"/>
          </a:p>
          <a:p>
            <a:endParaRPr lang="en-US" dirty="0" smtClean="0"/>
          </a:p>
        </p:txBody>
      </p:sp>
      <p:sp>
        <p:nvSpPr>
          <p:cNvPr id="4" name="Slide Number Placeholder 3"/>
          <p:cNvSpPr>
            <a:spLocks noGrp="1"/>
          </p:cNvSpPr>
          <p:nvPr>
            <p:ph type="sldNum" sz="quarter" idx="10"/>
          </p:nvPr>
        </p:nvSpPr>
        <p:spPr/>
        <p:txBody>
          <a:bodyPr/>
          <a:lstStyle/>
          <a:p>
            <a:pPr>
              <a:defRPr/>
            </a:pPr>
            <a:fld id="{BD59FC1F-56AA-4330-908C-8EC6E197E102}" type="slidenum">
              <a:rPr lang="de-CH" smtClean="0"/>
              <a:pPr>
                <a:defRPr/>
              </a:pPr>
              <a:t>18</a:t>
            </a:fld>
            <a:endParaRPr lang="de-CH"/>
          </a:p>
        </p:txBody>
      </p:sp>
    </p:spTree>
    <p:extLst>
      <p:ext uri="{BB962C8B-B14F-4D97-AF65-F5344CB8AC3E}">
        <p14:creationId xmlns:p14="http://schemas.microsoft.com/office/powerpoint/2010/main" val="14881343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CABAC is better, but more </a:t>
            </a:r>
            <a:r>
              <a:rPr lang="en-US" dirty="0" err="1" smtClean="0"/>
              <a:t>complex.x</a:t>
            </a:r>
            <a:endParaRPr lang="en-US" dirty="0"/>
          </a:p>
        </p:txBody>
      </p:sp>
      <p:sp>
        <p:nvSpPr>
          <p:cNvPr id="4" name="Slide Number Placeholder 3"/>
          <p:cNvSpPr>
            <a:spLocks noGrp="1"/>
          </p:cNvSpPr>
          <p:nvPr>
            <p:ph type="sldNum" sz="quarter" idx="10"/>
          </p:nvPr>
        </p:nvSpPr>
        <p:spPr/>
        <p:txBody>
          <a:bodyPr/>
          <a:lstStyle/>
          <a:p>
            <a:pPr>
              <a:defRPr/>
            </a:pPr>
            <a:fld id="{BD59FC1F-56AA-4330-908C-8EC6E197E102}" type="slidenum">
              <a:rPr lang="de-CH" smtClean="0"/>
              <a:pPr>
                <a:defRPr/>
              </a:pPr>
              <a:t>20</a:t>
            </a:fld>
            <a:endParaRPr lang="de-CH"/>
          </a:p>
        </p:txBody>
      </p:sp>
    </p:spTree>
    <p:extLst>
      <p:ext uri="{BB962C8B-B14F-4D97-AF65-F5344CB8AC3E}">
        <p14:creationId xmlns:p14="http://schemas.microsoft.com/office/powerpoint/2010/main" val="34863425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Okay, a quick overview of what I want to talk about. </a:t>
            </a:r>
          </a:p>
          <a:p>
            <a:endParaRPr lang="en-US" dirty="0" smtClean="0"/>
          </a:p>
          <a:p>
            <a:r>
              <a:rPr lang="en-US" dirty="0" smtClean="0"/>
              <a:t>First I will give you a short</a:t>
            </a:r>
            <a:r>
              <a:rPr lang="en-US" baseline="0" dirty="0" smtClean="0"/>
              <a:t> introduction about the standard itself. How it was created and with which goals in mind it was created. </a:t>
            </a:r>
          </a:p>
          <a:p>
            <a:endParaRPr lang="en-US" baseline="0" dirty="0" smtClean="0"/>
          </a:p>
          <a:p>
            <a:r>
              <a:rPr lang="en-US" baseline="0" dirty="0" smtClean="0"/>
              <a:t>Then we will look at a encoder decoder pair. First for video encoding in general and then for MPEG4-AVC to show the differences</a:t>
            </a:r>
          </a:p>
          <a:p>
            <a:endParaRPr lang="en-US" baseline="0" dirty="0"/>
          </a:p>
          <a:p>
            <a:r>
              <a:rPr lang="en-US" baseline="0" dirty="0" smtClean="0"/>
              <a:t>Then we will take some differences and look at them in detail.  Each time showing how it was in previous standards and how it changed in 4-avc</a:t>
            </a:r>
          </a:p>
          <a:p>
            <a:endParaRPr lang="en-US" baseline="0" dirty="0" smtClean="0"/>
          </a:p>
          <a:p>
            <a:r>
              <a:rPr lang="en-US" baseline="0" dirty="0" smtClean="0"/>
              <a:t>Then we will look at some of the levels and profiles in MPEG4. The profiles define which tools are used during encoding and the levels specify which kind of performance an decoder is able to provide. </a:t>
            </a:r>
          </a:p>
          <a:p>
            <a:endParaRPr lang="en-US" baseline="0" dirty="0" smtClean="0"/>
          </a:p>
          <a:p>
            <a:r>
              <a:rPr lang="en-US" baseline="0" dirty="0" smtClean="0"/>
              <a:t>Then we will look at some compression results. Mainly objective but also some subjective results.</a:t>
            </a:r>
          </a:p>
          <a:p>
            <a:endParaRPr lang="en-US" baseline="0" dirty="0" smtClean="0"/>
          </a:p>
          <a:p>
            <a:r>
              <a:rPr lang="en-US" baseline="0" dirty="0" smtClean="0"/>
              <a:t>I will quickly talk about some patenting issues and finally a summary.</a:t>
            </a:r>
          </a:p>
        </p:txBody>
      </p:sp>
      <p:sp>
        <p:nvSpPr>
          <p:cNvPr id="4" name="Slide Number Placeholder 3"/>
          <p:cNvSpPr>
            <a:spLocks noGrp="1"/>
          </p:cNvSpPr>
          <p:nvPr>
            <p:ph type="sldNum" sz="quarter" idx="10"/>
          </p:nvPr>
        </p:nvSpPr>
        <p:spPr/>
        <p:txBody>
          <a:bodyPr/>
          <a:lstStyle/>
          <a:p>
            <a:pPr>
              <a:defRPr/>
            </a:pPr>
            <a:fld id="{BD59FC1F-56AA-4330-908C-8EC6E197E102}" type="slidenum">
              <a:rPr lang="de-CH" smtClean="0"/>
              <a:pPr>
                <a:defRPr/>
              </a:pPr>
              <a:t>2</a:t>
            </a:fld>
            <a:endParaRPr lang="de-CH"/>
          </a:p>
        </p:txBody>
      </p:sp>
    </p:spTree>
    <p:extLst>
      <p:ext uri="{BB962C8B-B14F-4D97-AF65-F5344CB8AC3E}">
        <p14:creationId xmlns:p14="http://schemas.microsoft.com/office/powerpoint/2010/main" val="2107473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solidFill>
                  <a:srgbClr val="FF0000"/>
                </a:solidFill>
              </a:rPr>
              <a:t>Not new as post processing was already in mpeg4, but better now.</a:t>
            </a:r>
          </a:p>
          <a:p>
            <a:endParaRPr lang="en-US" dirty="0" smtClean="0">
              <a:solidFill>
                <a:srgbClr val="FF0000"/>
              </a:solidFill>
            </a:endParaRPr>
          </a:p>
          <a:p>
            <a:r>
              <a:rPr lang="en-US" dirty="0" smtClean="0">
                <a:solidFill>
                  <a:srgbClr val="FF0000"/>
                </a:solidFill>
              </a:rPr>
              <a:t>Better quality -&gt; allows for lower</a:t>
            </a:r>
            <a:r>
              <a:rPr lang="en-US" baseline="0" dirty="0" smtClean="0">
                <a:solidFill>
                  <a:srgbClr val="FF0000"/>
                </a:solidFill>
              </a:rPr>
              <a:t> bitrate encoding </a:t>
            </a:r>
            <a:endParaRPr lang="en-US" dirty="0" smtClean="0">
              <a:solidFill>
                <a:srgbClr val="FF0000"/>
              </a:solidFill>
            </a:endParaRPr>
          </a:p>
        </p:txBody>
      </p:sp>
      <p:sp>
        <p:nvSpPr>
          <p:cNvPr id="4" name="Slide Number Placeholder 3"/>
          <p:cNvSpPr>
            <a:spLocks noGrp="1"/>
          </p:cNvSpPr>
          <p:nvPr>
            <p:ph type="sldNum" sz="quarter" idx="10"/>
          </p:nvPr>
        </p:nvSpPr>
        <p:spPr/>
        <p:txBody>
          <a:bodyPr/>
          <a:lstStyle/>
          <a:p>
            <a:pPr>
              <a:defRPr/>
            </a:pPr>
            <a:fld id="{BD59FC1F-56AA-4330-908C-8EC6E197E102}" type="slidenum">
              <a:rPr lang="de-CH" smtClean="0"/>
              <a:pPr>
                <a:defRPr/>
              </a:pPr>
              <a:t>21</a:t>
            </a:fld>
            <a:endParaRPr lang="de-CH"/>
          </a:p>
        </p:txBody>
      </p:sp>
    </p:spTree>
    <p:extLst>
      <p:ext uri="{BB962C8B-B14F-4D97-AF65-F5344CB8AC3E}">
        <p14:creationId xmlns:p14="http://schemas.microsoft.com/office/powerpoint/2010/main" val="36589659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BD59FC1F-56AA-4330-908C-8EC6E197E102}" type="slidenum">
              <a:rPr lang="de-CH" smtClean="0"/>
              <a:pPr>
                <a:defRPr/>
              </a:pPr>
              <a:t>22</a:t>
            </a:fld>
            <a:endParaRPr lang="de-CH"/>
          </a:p>
        </p:txBody>
      </p:sp>
    </p:spTree>
    <p:extLst>
      <p:ext uri="{BB962C8B-B14F-4D97-AF65-F5344CB8AC3E}">
        <p14:creationId xmlns:p14="http://schemas.microsoft.com/office/powerpoint/2010/main" val="29474539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BD59FC1F-56AA-4330-908C-8EC6E197E102}" type="slidenum">
              <a:rPr lang="de-CH" smtClean="0"/>
              <a:pPr>
                <a:defRPr/>
              </a:pPr>
              <a:t>23</a:t>
            </a:fld>
            <a:endParaRPr lang="de-CH"/>
          </a:p>
        </p:txBody>
      </p:sp>
    </p:spTree>
    <p:extLst>
      <p:ext uri="{BB962C8B-B14F-4D97-AF65-F5344CB8AC3E}">
        <p14:creationId xmlns:p14="http://schemas.microsoft.com/office/powerpoint/2010/main" val="12679000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solidFill>
                  <a:srgbClr val="FF0000"/>
                </a:solidFill>
              </a:rPr>
              <a:t>After the transform, DC values of 16x16 intra blocks can be encode</a:t>
            </a:r>
            <a:endParaRPr lang="en-US" dirty="0">
              <a:solidFill>
                <a:srgbClr val="FF0000"/>
              </a:solidFill>
            </a:endParaRPr>
          </a:p>
        </p:txBody>
      </p:sp>
      <p:sp>
        <p:nvSpPr>
          <p:cNvPr id="4" name="Slide Number Placeholder 3"/>
          <p:cNvSpPr>
            <a:spLocks noGrp="1"/>
          </p:cNvSpPr>
          <p:nvPr>
            <p:ph type="sldNum" sz="quarter" idx="10"/>
          </p:nvPr>
        </p:nvSpPr>
        <p:spPr/>
        <p:txBody>
          <a:bodyPr/>
          <a:lstStyle/>
          <a:p>
            <a:pPr>
              <a:defRPr/>
            </a:pPr>
            <a:fld id="{BD59FC1F-56AA-4330-908C-8EC6E197E102}" type="slidenum">
              <a:rPr lang="de-CH" smtClean="0"/>
              <a:pPr>
                <a:defRPr/>
              </a:pPr>
              <a:t>24</a:t>
            </a:fld>
            <a:endParaRPr lang="de-CH"/>
          </a:p>
        </p:txBody>
      </p:sp>
    </p:spTree>
    <p:extLst>
      <p:ext uri="{BB962C8B-B14F-4D97-AF65-F5344CB8AC3E}">
        <p14:creationId xmlns:p14="http://schemas.microsoft.com/office/powerpoint/2010/main" val="19244940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BD59FC1F-56AA-4330-908C-8EC6E197E102}" type="slidenum">
              <a:rPr lang="de-CH" smtClean="0"/>
              <a:pPr>
                <a:defRPr/>
              </a:pPr>
              <a:t>25</a:t>
            </a:fld>
            <a:endParaRPr lang="de-CH"/>
          </a:p>
        </p:txBody>
      </p:sp>
    </p:spTree>
    <p:extLst>
      <p:ext uri="{BB962C8B-B14F-4D97-AF65-F5344CB8AC3E}">
        <p14:creationId xmlns:p14="http://schemas.microsoft.com/office/powerpoint/2010/main" val="9547310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is the scalable profile</a:t>
            </a:r>
            <a:endParaRPr lang="en-US" dirty="0"/>
          </a:p>
        </p:txBody>
      </p:sp>
      <p:sp>
        <p:nvSpPr>
          <p:cNvPr id="4" name="Slide Number Placeholder 3"/>
          <p:cNvSpPr>
            <a:spLocks noGrp="1"/>
          </p:cNvSpPr>
          <p:nvPr>
            <p:ph type="sldNum" sz="quarter" idx="10"/>
          </p:nvPr>
        </p:nvSpPr>
        <p:spPr/>
        <p:txBody>
          <a:bodyPr/>
          <a:lstStyle/>
          <a:p>
            <a:pPr>
              <a:defRPr/>
            </a:pPr>
            <a:fld id="{BD59FC1F-56AA-4330-908C-8EC6E197E102}" type="slidenum">
              <a:rPr lang="de-CH" smtClean="0"/>
              <a:pPr>
                <a:defRPr/>
              </a:pPr>
              <a:t>26</a:t>
            </a:fld>
            <a:endParaRPr lang="de-CH"/>
          </a:p>
        </p:txBody>
      </p:sp>
    </p:spTree>
    <p:extLst>
      <p:ext uri="{BB962C8B-B14F-4D97-AF65-F5344CB8AC3E}">
        <p14:creationId xmlns:p14="http://schemas.microsoft.com/office/powerpoint/2010/main" val="37281277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BD59FC1F-56AA-4330-908C-8EC6E197E102}" type="slidenum">
              <a:rPr lang="de-CH" smtClean="0"/>
              <a:pPr>
                <a:defRPr/>
              </a:pPr>
              <a:t>27</a:t>
            </a:fld>
            <a:endParaRPr lang="de-CH"/>
          </a:p>
        </p:txBody>
      </p:sp>
    </p:spTree>
    <p:extLst>
      <p:ext uri="{BB962C8B-B14F-4D97-AF65-F5344CB8AC3E}">
        <p14:creationId xmlns:p14="http://schemas.microsoft.com/office/powerpoint/2010/main" val="31739371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BD59FC1F-56AA-4330-908C-8EC6E197E102}" type="slidenum">
              <a:rPr lang="de-CH" smtClean="0"/>
              <a:pPr>
                <a:defRPr/>
              </a:pPr>
              <a:t>28</a:t>
            </a:fld>
            <a:endParaRPr lang="de-CH"/>
          </a:p>
        </p:txBody>
      </p:sp>
    </p:spTree>
    <p:extLst>
      <p:ext uri="{BB962C8B-B14F-4D97-AF65-F5344CB8AC3E}">
        <p14:creationId xmlns:p14="http://schemas.microsoft.com/office/powerpoint/2010/main" val="178115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BD59FC1F-56AA-4330-908C-8EC6E197E102}" type="slidenum">
              <a:rPr lang="de-CH" smtClean="0"/>
              <a:pPr>
                <a:defRPr/>
              </a:pPr>
              <a:t>29</a:t>
            </a:fld>
            <a:endParaRPr lang="de-CH"/>
          </a:p>
        </p:txBody>
      </p:sp>
    </p:spTree>
    <p:extLst>
      <p:ext uri="{BB962C8B-B14F-4D97-AF65-F5344CB8AC3E}">
        <p14:creationId xmlns:p14="http://schemas.microsoft.com/office/powerpoint/2010/main" val="11422731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BD59FC1F-56AA-4330-908C-8EC6E197E102}" type="slidenum">
              <a:rPr lang="de-CH" smtClean="0"/>
              <a:pPr>
                <a:defRPr/>
              </a:pPr>
              <a:t>30</a:t>
            </a:fld>
            <a:endParaRPr lang="de-CH"/>
          </a:p>
        </p:txBody>
      </p:sp>
    </p:spTree>
    <p:extLst>
      <p:ext uri="{BB962C8B-B14F-4D97-AF65-F5344CB8AC3E}">
        <p14:creationId xmlns:p14="http://schemas.microsoft.com/office/powerpoint/2010/main" val="11422731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baseline="0" dirty="0" smtClean="0"/>
              <a:t>In 1984 the Video Coding expert group, which were several groups of the ITU Telecommunication Standardization sector. </a:t>
            </a:r>
            <a:endParaRPr lang="en-GB" dirty="0" smtClean="0"/>
          </a:p>
          <a:p>
            <a:r>
              <a:rPr lang="en-GB" dirty="0" smtClean="0"/>
              <a:t>In 1988</a:t>
            </a:r>
            <a:r>
              <a:rPr lang="en-GB" baseline="0" dirty="0" smtClean="0"/>
              <a:t> the Moving Picture expert group was founded for video and audio compression. </a:t>
            </a:r>
          </a:p>
          <a:p>
            <a:endParaRPr lang="en-GB" baseline="0" dirty="0" smtClean="0"/>
          </a:p>
          <a:p>
            <a:endParaRPr lang="en-GB" baseline="0" dirty="0" smtClean="0"/>
          </a:p>
          <a:p>
            <a:r>
              <a:rPr lang="en-GB" baseline="0" dirty="0" smtClean="0"/>
              <a:t>In 1990 The VCEG created H.261. This was the first practical video coding standard. All later standards are very similar. </a:t>
            </a:r>
          </a:p>
          <a:p>
            <a:endParaRPr lang="en-GB" baseline="0" dirty="0" smtClean="0"/>
          </a:p>
          <a:p>
            <a:r>
              <a:rPr lang="en-GB" baseline="0" dirty="0" smtClean="0"/>
              <a:t>1993: MPEG1 by MPEG. Closely related to H.261 Targeting storage of digital video on CD with VHS quality </a:t>
            </a:r>
          </a:p>
          <a:p>
            <a:endParaRPr lang="en-GB" baseline="0" dirty="0" smtClean="0"/>
          </a:p>
          <a:p>
            <a:r>
              <a:rPr lang="en-GB" baseline="0" dirty="0" smtClean="0"/>
              <a:t>In 1995 Both MPEG and VCEG joined to create MPEG2 /H.262. Targeted at 3Mbit/s and above and support interlaced video. Done for </a:t>
            </a:r>
            <a:r>
              <a:rPr lang="en-GB" baseline="0" dirty="0" err="1" smtClean="0"/>
              <a:t>analog</a:t>
            </a:r>
            <a:r>
              <a:rPr lang="en-GB" baseline="0" dirty="0" smtClean="0"/>
              <a:t> TV broadcast who use interlaced video. Also for higher resolutions</a:t>
            </a:r>
          </a:p>
          <a:p>
            <a:endParaRPr lang="en-GB" baseline="0" dirty="0" smtClean="0"/>
          </a:p>
          <a:p>
            <a:r>
              <a:rPr lang="en-GB" baseline="0" dirty="0" smtClean="0"/>
              <a:t>But also 1995 VCEG did H.263 Created to improve on knowledge of MPEG1, MPEG2 and H.261 Mainly used for streaming media and mobile sector. </a:t>
            </a:r>
          </a:p>
          <a:p>
            <a:endParaRPr lang="en-GB" baseline="0" dirty="0" smtClean="0"/>
          </a:p>
          <a:p>
            <a:r>
              <a:rPr lang="en-GB" baseline="0" dirty="0" smtClean="0"/>
              <a:t>In 1998 H.263v2 This is compatible with MPEG4 Keeps everything from H.263 but improves encoding and robustness to data loss. </a:t>
            </a:r>
          </a:p>
          <a:p>
            <a:endParaRPr lang="en-GB" baseline="0" dirty="0" smtClean="0"/>
          </a:p>
          <a:p>
            <a:r>
              <a:rPr lang="en-GB" baseline="0" dirty="0" smtClean="0"/>
              <a:t>In 1999 MPEG did MPEG4 Also improvements from MPEG1 and MPEG2. Also targeted at streaming and mobile sector .</a:t>
            </a:r>
          </a:p>
          <a:p>
            <a:endParaRPr lang="en-GB" baseline="0" dirty="0" smtClean="0"/>
          </a:p>
          <a:p>
            <a:r>
              <a:rPr lang="en-GB" baseline="0" dirty="0" smtClean="0"/>
              <a:t>Then in 2003 MPEG and VCEG joined again to do MPEG4-AVC together they are called the joint video team (JVT)  This is what I will talk about in this presentation.  (Idea MPEG4-AVC doubles compression at same quality compared to MPEG4)</a:t>
            </a:r>
          </a:p>
          <a:p>
            <a:endParaRPr lang="en-GB" baseline="0" dirty="0" smtClean="0"/>
          </a:p>
          <a:p>
            <a:r>
              <a:rPr lang="en-GB" baseline="0" dirty="0" smtClean="0"/>
              <a:t>And a quick look into the future in 2013 MPEG H part 2 / H.265 should be finished. Will again double compression.</a:t>
            </a:r>
          </a:p>
          <a:p>
            <a:endParaRPr lang="en-GB" baseline="0" dirty="0" smtClean="0"/>
          </a:p>
          <a:p>
            <a:r>
              <a:rPr lang="en-GB" baseline="0" dirty="0" smtClean="0"/>
              <a:t>MANY OTHER VERSIONS!!!!</a:t>
            </a:r>
            <a:endParaRPr lang="en-GB" dirty="0"/>
          </a:p>
        </p:txBody>
      </p:sp>
      <p:sp>
        <p:nvSpPr>
          <p:cNvPr id="4" name="Slide Number Placeholder 3"/>
          <p:cNvSpPr>
            <a:spLocks noGrp="1"/>
          </p:cNvSpPr>
          <p:nvPr>
            <p:ph type="sldNum" sz="quarter" idx="10"/>
          </p:nvPr>
        </p:nvSpPr>
        <p:spPr/>
        <p:txBody>
          <a:bodyPr/>
          <a:lstStyle/>
          <a:p>
            <a:pPr>
              <a:defRPr/>
            </a:pPr>
            <a:fld id="{BD59FC1F-56AA-4330-908C-8EC6E197E102}" type="slidenum">
              <a:rPr lang="de-CH" smtClean="0"/>
              <a:pPr>
                <a:defRPr/>
              </a:pPr>
              <a:t>3</a:t>
            </a:fld>
            <a:endParaRPr lang="de-CH"/>
          </a:p>
        </p:txBody>
      </p:sp>
    </p:spTree>
    <p:extLst>
      <p:ext uri="{BB962C8B-B14F-4D97-AF65-F5344CB8AC3E}">
        <p14:creationId xmlns:p14="http://schemas.microsoft.com/office/powerpoint/2010/main" val="28764889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BD59FC1F-56AA-4330-908C-8EC6E197E102}" type="slidenum">
              <a:rPr lang="de-CH" smtClean="0"/>
              <a:pPr>
                <a:defRPr/>
              </a:pPr>
              <a:t>31</a:t>
            </a:fld>
            <a:endParaRPr lang="de-CH"/>
          </a:p>
        </p:txBody>
      </p:sp>
    </p:spTree>
    <p:extLst>
      <p:ext uri="{BB962C8B-B14F-4D97-AF65-F5344CB8AC3E}">
        <p14:creationId xmlns:p14="http://schemas.microsoft.com/office/powerpoint/2010/main" val="117585395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BD59FC1F-56AA-4330-908C-8EC6E197E102}" type="slidenum">
              <a:rPr lang="de-CH" smtClean="0"/>
              <a:pPr>
                <a:defRPr/>
              </a:pPr>
              <a:t>32</a:t>
            </a:fld>
            <a:endParaRPr lang="de-CH"/>
          </a:p>
        </p:txBody>
      </p:sp>
    </p:spTree>
    <p:extLst>
      <p:ext uri="{BB962C8B-B14F-4D97-AF65-F5344CB8AC3E}">
        <p14:creationId xmlns:p14="http://schemas.microsoft.com/office/powerpoint/2010/main" val="117585395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BD59FC1F-56AA-4330-908C-8EC6E197E102}" type="slidenum">
              <a:rPr lang="de-CH" smtClean="0"/>
              <a:pPr>
                <a:defRPr/>
              </a:pPr>
              <a:t>33</a:t>
            </a:fld>
            <a:endParaRPr lang="de-CH"/>
          </a:p>
        </p:txBody>
      </p:sp>
    </p:spTree>
    <p:extLst>
      <p:ext uri="{BB962C8B-B14F-4D97-AF65-F5344CB8AC3E}">
        <p14:creationId xmlns:p14="http://schemas.microsoft.com/office/powerpoint/2010/main" val="117585395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AVC is a little</a:t>
            </a:r>
            <a:r>
              <a:rPr lang="en-US" baseline="0" dirty="0" smtClean="0"/>
              <a:t> better probably not visible </a:t>
            </a:r>
          </a:p>
          <a:p>
            <a:endParaRPr lang="en-US" baseline="0" dirty="0" smtClean="0"/>
          </a:p>
          <a:p>
            <a:r>
              <a:rPr lang="en-US" baseline="0" dirty="0" smtClean="0"/>
              <a:t>Can be skipped as not so extremely relevant! </a:t>
            </a:r>
            <a:endParaRPr lang="en-US" dirty="0"/>
          </a:p>
        </p:txBody>
      </p:sp>
      <p:sp>
        <p:nvSpPr>
          <p:cNvPr id="4" name="Slide Number Placeholder 3"/>
          <p:cNvSpPr>
            <a:spLocks noGrp="1"/>
          </p:cNvSpPr>
          <p:nvPr>
            <p:ph type="sldNum" sz="quarter" idx="10"/>
          </p:nvPr>
        </p:nvSpPr>
        <p:spPr/>
        <p:txBody>
          <a:bodyPr/>
          <a:lstStyle/>
          <a:p>
            <a:pPr>
              <a:defRPr/>
            </a:pPr>
            <a:fld id="{BD59FC1F-56AA-4330-908C-8EC6E197E102}" type="slidenum">
              <a:rPr lang="de-CH" smtClean="0"/>
              <a:pPr>
                <a:defRPr/>
              </a:pPr>
              <a:t>34</a:t>
            </a:fld>
            <a:endParaRPr lang="de-CH"/>
          </a:p>
        </p:txBody>
      </p:sp>
    </p:spTree>
    <p:extLst>
      <p:ext uri="{BB962C8B-B14F-4D97-AF65-F5344CB8AC3E}">
        <p14:creationId xmlns:p14="http://schemas.microsoft.com/office/powerpoint/2010/main" val="117585395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is PSNR ?</a:t>
            </a:r>
            <a:endParaRPr lang="en-US" dirty="0"/>
          </a:p>
        </p:txBody>
      </p:sp>
      <p:sp>
        <p:nvSpPr>
          <p:cNvPr id="4" name="Slide Number Placeholder 3"/>
          <p:cNvSpPr>
            <a:spLocks noGrp="1"/>
          </p:cNvSpPr>
          <p:nvPr>
            <p:ph type="sldNum" sz="quarter" idx="10"/>
          </p:nvPr>
        </p:nvSpPr>
        <p:spPr/>
        <p:txBody>
          <a:bodyPr/>
          <a:lstStyle/>
          <a:p>
            <a:pPr>
              <a:defRPr/>
            </a:pPr>
            <a:fld id="{BD59FC1F-56AA-4330-908C-8EC6E197E102}" type="slidenum">
              <a:rPr lang="de-CH" smtClean="0"/>
              <a:pPr>
                <a:defRPr/>
              </a:pPr>
              <a:t>35</a:t>
            </a:fld>
            <a:endParaRPr lang="de-CH"/>
          </a:p>
        </p:txBody>
      </p:sp>
    </p:spTree>
    <p:extLst>
      <p:ext uri="{BB962C8B-B14F-4D97-AF65-F5344CB8AC3E}">
        <p14:creationId xmlns:p14="http://schemas.microsoft.com/office/powerpoint/2010/main" val="117585395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AVC is covered</a:t>
            </a:r>
            <a:r>
              <a:rPr lang="en-US" baseline="0" dirty="0" smtClean="0"/>
              <a:t> with licensed technology. There are about 1700 which make out the most important patents in AVC. These are summarized in a 90 page document. </a:t>
            </a:r>
          </a:p>
          <a:p>
            <a:endParaRPr lang="en-US" baseline="0" dirty="0" smtClean="0"/>
          </a:p>
          <a:p>
            <a:r>
              <a:rPr lang="en-US" baseline="0" dirty="0" smtClean="0"/>
              <a:t>You can acquire a license to use these patents from an organization called MPEG LA. They are not affiliated with MPEG, neither do they hunt for people who use the technology without licenses. That is up to the actual owners of the patents. For example apple, </a:t>
            </a:r>
            <a:r>
              <a:rPr lang="en-US" baseline="0" dirty="0" err="1" smtClean="0"/>
              <a:t>samsung</a:t>
            </a:r>
            <a:r>
              <a:rPr lang="en-US" baseline="0" dirty="0" smtClean="0"/>
              <a:t>, </a:t>
            </a:r>
            <a:r>
              <a:rPr lang="en-US" baseline="0" dirty="0" err="1" smtClean="0"/>
              <a:t>microsoft</a:t>
            </a:r>
            <a:r>
              <a:rPr lang="en-US" baseline="0" dirty="0" smtClean="0"/>
              <a:t> and </a:t>
            </a:r>
            <a:r>
              <a:rPr lang="en-US" baseline="0" dirty="0" err="1" smtClean="0"/>
              <a:t>sony</a:t>
            </a:r>
            <a:r>
              <a:rPr lang="en-US" baseline="0" dirty="0" smtClean="0"/>
              <a:t>. This also means if someone holds another patent not in the pool yet, you can still be sued. </a:t>
            </a:r>
          </a:p>
          <a:p>
            <a:r>
              <a:rPr lang="en-US" baseline="0" dirty="0" smtClean="0"/>
              <a:t>IF you distribute over 100000 de or encoders you have to pay 20 cents for each de or encoder. </a:t>
            </a:r>
          </a:p>
          <a:p>
            <a:r>
              <a:rPr lang="en-US" baseline="0" dirty="0" smtClean="0"/>
              <a:t>If you distribute videos longer than 12 minutes you have to pay 2 cents for every copy, unless it is an internet video. These will be free forever as it was announced in 2010. </a:t>
            </a:r>
          </a:p>
          <a:p>
            <a:endParaRPr lang="en-US" baseline="0" dirty="0" smtClean="0"/>
          </a:p>
          <a:p>
            <a:r>
              <a:rPr lang="en-US" baseline="0" dirty="0" smtClean="0"/>
              <a:t>HTML5 is developed by the HTML 5 working group. It is split into supporters of H.264 and supporters of open formats like </a:t>
            </a:r>
            <a:r>
              <a:rPr lang="en-US" baseline="0" dirty="0" err="1" smtClean="0"/>
              <a:t>webm</a:t>
            </a:r>
            <a:r>
              <a:rPr lang="en-US" baseline="0" dirty="0" smtClean="0"/>
              <a:t>  or </a:t>
            </a:r>
            <a:r>
              <a:rPr lang="en-US" baseline="0" dirty="0" err="1" smtClean="0"/>
              <a:t>ogg</a:t>
            </a:r>
            <a:r>
              <a:rPr lang="en-US" baseline="0" dirty="0" smtClean="0"/>
              <a:t> </a:t>
            </a:r>
            <a:r>
              <a:rPr lang="en-US" baseline="0" dirty="0" err="1" smtClean="0"/>
              <a:t>theora</a:t>
            </a:r>
            <a:r>
              <a:rPr lang="en-US" baseline="0" dirty="0" smtClean="0"/>
              <a:t>.</a:t>
            </a:r>
          </a:p>
          <a:p>
            <a:r>
              <a:rPr lang="en-US" baseline="0" dirty="0" smtClean="0"/>
              <a:t>Chrome </a:t>
            </a:r>
            <a:r>
              <a:rPr lang="en-US" baseline="0" dirty="0" err="1" smtClean="0"/>
              <a:t>safarie</a:t>
            </a:r>
            <a:r>
              <a:rPr lang="en-US" baseline="0" dirty="0" smtClean="0"/>
              <a:t> and IE support h.264, while </a:t>
            </a:r>
            <a:r>
              <a:rPr lang="en-US" baseline="0" dirty="0" err="1" smtClean="0"/>
              <a:t>firefox</a:t>
            </a:r>
            <a:r>
              <a:rPr lang="en-US" baseline="0" dirty="0" smtClean="0"/>
              <a:t> and opera does not. Chrome also announced they were pulling support, but have not done so </a:t>
            </a:r>
            <a:r>
              <a:rPr lang="en-US" baseline="0" dirty="0" err="1" smtClean="0"/>
              <a:t>so</a:t>
            </a:r>
            <a:r>
              <a:rPr lang="en-US" baseline="0" dirty="0" smtClean="0"/>
              <a:t> far. </a:t>
            </a:r>
          </a:p>
          <a:p>
            <a:endParaRPr lang="en-US" baseline="0" dirty="0" smtClean="0"/>
          </a:p>
          <a:p>
            <a:r>
              <a:rPr lang="en-US" baseline="0" dirty="0" smtClean="0"/>
              <a:t>And so far we have ignored the audio. Often H.264 comes with AAC, which also uses patented technology! </a:t>
            </a:r>
            <a:endParaRPr lang="en-US" dirty="0"/>
          </a:p>
        </p:txBody>
      </p:sp>
      <p:sp>
        <p:nvSpPr>
          <p:cNvPr id="4" name="Slide Number Placeholder 3"/>
          <p:cNvSpPr>
            <a:spLocks noGrp="1"/>
          </p:cNvSpPr>
          <p:nvPr>
            <p:ph type="sldNum" sz="quarter" idx="10"/>
          </p:nvPr>
        </p:nvSpPr>
        <p:spPr/>
        <p:txBody>
          <a:bodyPr/>
          <a:lstStyle/>
          <a:p>
            <a:pPr>
              <a:defRPr/>
            </a:pPr>
            <a:fld id="{BD59FC1F-56AA-4330-908C-8EC6E197E102}" type="slidenum">
              <a:rPr lang="de-CH" smtClean="0"/>
              <a:pPr>
                <a:defRPr/>
              </a:pPr>
              <a:t>36</a:t>
            </a:fld>
            <a:endParaRPr lang="de-CH"/>
          </a:p>
        </p:txBody>
      </p:sp>
    </p:spTree>
    <p:extLst>
      <p:ext uri="{BB962C8B-B14F-4D97-AF65-F5344CB8AC3E}">
        <p14:creationId xmlns:p14="http://schemas.microsoft.com/office/powerpoint/2010/main" val="203610987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BD59FC1F-56AA-4330-908C-8EC6E197E102}" type="slidenum">
              <a:rPr lang="de-CH" smtClean="0"/>
              <a:pPr>
                <a:defRPr/>
              </a:pPr>
              <a:t>37</a:t>
            </a:fld>
            <a:endParaRPr lang="de-CH"/>
          </a:p>
        </p:txBody>
      </p:sp>
    </p:spTree>
    <p:extLst>
      <p:ext uri="{BB962C8B-B14F-4D97-AF65-F5344CB8AC3E}">
        <p14:creationId xmlns:p14="http://schemas.microsoft.com/office/powerpoint/2010/main" val="45857063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BD59FC1F-56AA-4330-908C-8EC6E197E102}" type="slidenum">
              <a:rPr lang="de-CH" smtClean="0"/>
              <a:pPr>
                <a:defRPr/>
              </a:pPr>
              <a:t>38</a:t>
            </a:fld>
            <a:endParaRPr lang="de-CH"/>
          </a:p>
        </p:txBody>
      </p:sp>
    </p:spTree>
    <p:extLst>
      <p:ext uri="{BB962C8B-B14F-4D97-AF65-F5344CB8AC3E}">
        <p14:creationId xmlns:p14="http://schemas.microsoft.com/office/powerpoint/2010/main" val="14664157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what is part of the AVC standard?</a:t>
            </a:r>
          </a:p>
          <a:p>
            <a:r>
              <a:rPr lang="en-US" dirty="0" smtClean="0"/>
              <a:t>Well it is rather a set of compression</a:t>
            </a:r>
            <a:r>
              <a:rPr lang="en-US" baseline="0" dirty="0" smtClean="0"/>
              <a:t> tools. There are many smaller parts which can individually be used or not used depending on the application and its needs.</a:t>
            </a:r>
          </a:p>
          <a:p>
            <a:endParaRPr lang="en-US" dirty="0" smtClean="0"/>
          </a:p>
          <a:p>
            <a:r>
              <a:rPr lang="en-US" dirty="0" smtClean="0"/>
              <a:t>Because of that</a:t>
            </a:r>
            <a:r>
              <a:rPr lang="en-US" baseline="0" dirty="0" smtClean="0"/>
              <a:t> there is a set of different Profiles and levels. The profiles describe which techniques are used for the encoding and decoding. The levels specify the requirements regarding performance of the decoder. If a decoder is conform to a certain level if it is capable of decoding the data specified by that level.</a:t>
            </a:r>
          </a:p>
          <a:p>
            <a:endParaRPr lang="en-US" baseline="0" dirty="0" smtClean="0"/>
          </a:p>
          <a:p>
            <a:r>
              <a:rPr lang="en-US" baseline="0" dirty="0" smtClean="0"/>
              <a:t>As in many of these standards the standard only defines how a stream or file should look like and how the decoder will decode this. The encoder is not part of the standard and is only required to give out the right data format. The actual implementation can be decided by the developer. </a:t>
            </a:r>
            <a:endParaRPr lang="en-US" dirty="0" smtClean="0"/>
          </a:p>
          <a:p>
            <a:endParaRPr lang="en-US" dirty="0" smtClean="0"/>
          </a:p>
          <a:p>
            <a:r>
              <a:rPr lang="en-US" dirty="0" smtClean="0"/>
              <a:t>There are many applications for</a:t>
            </a:r>
            <a:r>
              <a:rPr lang="en-US" baseline="0" dirty="0" smtClean="0"/>
              <a:t> MPEG4-AVC. They range from low bitrate streaming during a video call, to storage on Blu-Ray Discs in High definition. This completely depends on the chosen profile and level. </a:t>
            </a:r>
            <a:endParaRPr lang="en-US" dirty="0"/>
          </a:p>
        </p:txBody>
      </p:sp>
      <p:sp>
        <p:nvSpPr>
          <p:cNvPr id="4" name="Slide Number Placeholder 3"/>
          <p:cNvSpPr>
            <a:spLocks noGrp="1"/>
          </p:cNvSpPr>
          <p:nvPr>
            <p:ph type="sldNum" sz="quarter" idx="10"/>
          </p:nvPr>
        </p:nvSpPr>
        <p:spPr/>
        <p:txBody>
          <a:bodyPr/>
          <a:lstStyle/>
          <a:p>
            <a:pPr>
              <a:defRPr/>
            </a:pPr>
            <a:fld id="{BD59FC1F-56AA-4330-908C-8EC6E197E102}" type="slidenum">
              <a:rPr lang="de-CH" smtClean="0"/>
              <a:pPr>
                <a:defRPr/>
              </a:pPr>
              <a:t>4</a:t>
            </a:fld>
            <a:endParaRPr lang="de-CH"/>
          </a:p>
        </p:txBody>
      </p:sp>
    </p:spTree>
    <p:extLst>
      <p:ext uri="{BB962C8B-B14F-4D97-AF65-F5344CB8AC3E}">
        <p14:creationId xmlns:p14="http://schemas.microsoft.com/office/powerpoint/2010/main" val="6857674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a quick</a:t>
            </a:r>
            <a:r>
              <a:rPr lang="en-US" baseline="0" dirty="0" smtClean="0"/>
              <a:t> recap, in order to understand where there are differences in the MPEG4-AVC encoders and decoders, we shall quickly take a look at how it is done in general for H.26x and MPEG. </a:t>
            </a:r>
          </a:p>
          <a:p>
            <a:endParaRPr lang="en-US" baseline="0" dirty="0" smtClean="0"/>
          </a:p>
          <a:p>
            <a:r>
              <a:rPr lang="en-US" baseline="0" dirty="0" smtClean="0"/>
              <a:t>First a general encoder. </a:t>
            </a:r>
            <a:endParaRPr lang="en-US" dirty="0" smtClean="0"/>
          </a:p>
          <a:p>
            <a:endParaRPr lang="en-US" dirty="0" smtClean="0"/>
          </a:p>
          <a:p>
            <a:r>
              <a:rPr lang="en-US" dirty="0" smtClean="0"/>
              <a:t>We have a </a:t>
            </a:r>
            <a:r>
              <a:rPr lang="en-US" dirty="0" err="1" smtClean="0"/>
              <a:t>vido</a:t>
            </a:r>
            <a:r>
              <a:rPr lang="en-US" baseline="0" dirty="0" smtClean="0"/>
              <a:t> sequence. Here let’s take 1 image.</a:t>
            </a:r>
          </a:p>
          <a:p>
            <a:endParaRPr lang="en-US" baseline="0" dirty="0" smtClean="0"/>
          </a:p>
          <a:p>
            <a:r>
              <a:rPr lang="en-US" baseline="0" dirty="0" smtClean="0"/>
              <a:t>We </a:t>
            </a:r>
            <a:r>
              <a:rPr lang="en-US" baseline="0" dirty="0" err="1" smtClean="0"/>
              <a:t>disect</a:t>
            </a:r>
            <a:r>
              <a:rPr lang="en-US" baseline="0" dirty="0" smtClean="0"/>
              <a:t> the image into macro blocks, all of the same size.  Usually 16x16 pixels and each is encoded on its own. </a:t>
            </a:r>
          </a:p>
          <a:p>
            <a:endParaRPr lang="en-US" baseline="0" dirty="0" smtClean="0"/>
          </a:p>
          <a:p>
            <a:r>
              <a:rPr lang="en-US" baseline="0" dirty="0" smtClean="0"/>
              <a:t>Now the question is if the frame is an I-frame. The means if it is an </a:t>
            </a:r>
            <a:r>
              <a:rPr lang="en-US" baseline="0" dirty="0" err="1" smtClean="0"/>
              <a:t>intracoded</a:t>
            </a:r>
            <a:r>
              <a:rPr lang="en-US" baseline="0" dirty="0" smtClean="0"/>
              <a:t> frame. If se we only do intra prediction. We have seen this already, you use the </a:t>
            </a:r>
            <a:r>
              <a:rPr lang="en-US" baseline="0" dirty="0" err="1" smtClean="0"/>
              <a:t>macroblocks</a:t>
            </a:r>
            <a:r>
              <a:rPr lang="en-US" baseline="0" dirty="0" smtClean="0"/>
              <a:t> to the left and to the </a:t>
            </a:r>
            <a:r>
              <a:rPr lang="en-US" baseline="0" dirty="0" err="1" smtClean="0"/>
              <a:t>rigth</a:t>
            </a:r>
            <a:r>
              <a:rPr lang="en-US" baseline="0" dirty="0" smtClean="0"/>
              <a:t> to predict the values, usually you can take something like a </a:t>
            </a:r>
            <a:r>
              <a:rPr lang="en-US" baseline="0" dirty="0" err="1" smtClean="0"/>
              <a:t>columnwise</a:t>
            </a:r>
            <a:r>
              <a:rPr lang="en-US" baseline="0" dirty="0" smtClean="0"/>
              <a:t> or </a:t>
            </a:r>
            <a:r>
              <a:rPr lang="en-US" baseline="0" dirty="0" err="1" smtClean="0"/>
              <a:t>rowwise</a:t>
            </a:r>
            <a:r>
              <a:rPr lang="en-US" baseline="0" dirty="0" smtClean="0"/>
              <a:t> prediction. This gives us a prediction for the image based on information within the frame.</a:t>
            </a:r>
          </a:p>
          <a:p>
            <a:endParaRPr lang="en-US" baseline="0" dirty="0" smtClean="0"/>
          </a:p>
          <a:p>
            <a:r>
              <a:rPr lang="en-US" baseline="0" dirty="0" smtClean="0"/>
              <a:t>Now if it is not an I-frame, we can also look at some other images and see if we can do Inter-frame prediction. For this we can look at other images and see if we find a place in the image which looks very much like this image and use this as a prediction. </a:t>
            </a:r>
          </a:p>
          <a:p>
            <a:endParaRPr lang="en-US" baseline="0" dirty="0" smtClean="0"/>
          </a:p>
          <a:p>
            <a:r>
              <a:rPr lang="en-US" baseline="0" dirty="0" smtClean="0"/>
              <a:t>If we fail to do so, we will revert to intra frame prediction. </a:t>
            </a:r>
          </a:p>
          <a:p>
            <a:endParaRPr lang="en-US" baseline="0" dirty="0" smtClean="0"/>
          </a:p>
          <a:p>
            <a:r>
              <a:rPr lang="en-US" baseline="0" dirty="0" smtClean="0"/>
              <a:t>After that we subtract the prediction from the original pixel values and then encode the residual values. This is usually done using a 8x8 DCT. </a:t>
            </a:r>
          </a:p>
          <a:p>
            <a:endParaRPr lang="en-US" baseline="0" dirty="0" smtClean="0"/>
          </a:p>
          <a:p>
            <a:r>
              <a:rPr lang="en-US" baseline="0" dirty="0" smtClean="0"/>
              <a:t>The results are then quantized and this data is then encoded using some lossless encoding algorithm.</a:t>
            </a:r>
          </a:p>
          <a:p>
            <a:endParaRPr lang="en-US" baseline="0" dirty="0" smtClean="0"/>
          </a:p>
          <a:p>
            <a:r>
              <a:rPr lang="en-US" baseline="0" dirty="0" smtClean="0"/>
              <a:t>This </a:t>
            </a:r>
            <a:r>
              <a:rPr lang="en-US" baseline="0" dirty="0" err="1" smtClean="0"/>
              <a:t>macroblock</a:t>
            </a:r>
            <a:r>
              <a:rPr lang="en-US" baseline="0" dirty="0" smtClean="0"/>
              <a:t> is then ready to be stored or streamed. </a:t>
            </a:r>
          </a:p>
          <a:p>
            <a:endParaRPr lang="en-US" baseline="0" dirty="0" smtClean="0"/>
          </a:p>
        </p:txBody>
      </p:sp>
      <p:sp>
        <p:nvSpPr>
          <p:cNvPr id="4" name="Slide Number Placeholder 3"/>
          <p:cNvSpPr>
            <a:spLocks noGrp="1"/>
          </p:cNvSpPr>
          <p:nvPr>
            <p:ph type="sldNum" sz="quarter" idx="10"/>
          </p:nvPr>
        </p:nvSpPr>
        <p:spPr/>
        <p:txBody>
          <a:bodyPr/>
          <a:lstStyle/>
          <a:p>
            <a:pPr>
              <a:defRPr/>
            </a:pPr>
            <a:fld id="{BD59FC1F-56AA-4330-908C-8EC6E197E102}" type="slidenum">
              <a:rPr lang="de-CH" smtClean="0"/>
              <a:pPr>
                <a:defRPr/>
              </a:pPr>
              <a:t>5</a:t>
            </a:fld>
            <a:endParaRPr lang="de-CH"/>
          </a:p>
        </p:txBody>
      </p:sp>
    </p:spTree>
    <p:extLst>
      <p:ext uri="{BB962C8B-B14F-4D97-AF65-F5344CB8AC3E}">
        <p14:creationId xmlns:p14="http://schemas.microsoft.com/office/powerpoint/2010/main" val="17823534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the decoder it is just the</a:t>
            </a:r>
            <a:r>
              <a:rPr lang="en-US" baseline="0" dirty="0" smtClean="0"/>
              <a:t> other way around. </a:t>
            </a:r>
          </a:p>
          <a:p>
            <a:endParaRPr lang="en-US" baseline="0" dirty="0" smtClean="0"/>
          </a:p>
          <a:p>
            <a:r>
              <a:rPr lang="en-US" baseline="0" dirty="0" smtClean="0"/>
              <a:t>We take the data, then decode it, here it goes into two directions.</a:t>
            </a:r>
          </a:p>
          <a:p>
            <a:endParaRPr lang="en-US" baseline="0" dirty="0" smtClean="0"/>
          </a:p>
          <a:p>
            <a:r>
              <a:rPr lang="en-US" baseline="0" dirty="0" smtClean="0"/>
              <a:t>The data from the quantization is </a:t>
            </a:r>
            <a:r>
              <a:rPr lang="en-US" baseline="0" dirty="0" err="1" smtClean="0"/>
              <a:t>dequantized</a:t>
            </a:r>
            <a:r>
              <a:rPr lang="en-US" baseline="0" dirty="0" smtClean="0"/>
              <a:t>, then the inverse DCT is applied, to get the residual back.</a:t>
            </a:r>
          </a:p>
          <a:p>
            <a:endParaRPr lang="en-US" baseline="0" dirty="0" smtClean="0"/>
          </a:p>
          <a:p>
            <a:r>
              <a:rPr lang="en-US" baseline="0" dirty="0" smtClean="0"/>
              <a:t>The other parameters are used to decide if this block was intra or inter frame coded. We do the same coding and add the prediction to the residual.</a:t>
            </a:r>
          </a:p>
          <a:p>
            <a:endParaRPr lang="en-US" baseline="0" dirty="0" smtClean="0"/>
          </a:p>
          <a:p>
            <a:r>
              <a:rPr lang="en-US" baseline="0" dirty="0" smtClean="0"/>
              <a:t>Now we combine multiple blocks to a </a:t>
            </a:r>
            <a:r>
              <a:rPr lang="en-US" baseline="0" dirty="0" err="1" smtClean="0"/>
              <a:t>macroblock</a:t>
            </a:r>
            <a:r>
              <a:rPr lang="en-US" baseline="0" dirty="0" smtClean="0"/>
              <a:t>. If this MB is part of an I or a P frame we add it to the corresponding frame in the buffer. But in any case, we do also display it. </a:t>
            </a:r>
            <a:endParaRPr lang="en-US" dirty="0"/>
          </a:p>
        </p:txBody>
      </p:sp>
      <p:sp>
        <p:nvSpPr>
          <p:cNvPr id="4" name="Slide Number Placeholder 3"/>
          <p:cNvSpPr>
            <a:spLocks noGrp="1"/>
          </p:cNvSpPr>
          <p:nvPr>
            <p:ph type="sldNum" sz="quarter" idx="10"/>
          </p:nvPr>
        </p:nvSpPr>
        <p:spPr/>
        <p:txBody>
          <a:bodyPr/>
          <a:lstStyle/>
          <a:p>
            <a:pPr>
              <a:defRPr/>
            </a:pPr>
            <a:fld id="{BD59FC1F-56AA-4330-908C-8EC6E197E102}" type="slidenum">
              <a:rPr lang="de-CH" smtClean="0"/>
              <a:pPr>
                <a:defRPr/>
              </a:pPr>
              <a:t>6</a:t>
            </a:fld>
            <a:endParaRPr lang="de-CH"/>
          </a:p>
        </p:txBody>
      </p:sp>
    </p:spTree>
    <p:extLst>
      <p:ext uri="{BB962C8B-B14F-4D97-AF65-F5344CB8AC3E}">
        <p14:creationId xmlns:p14="http://schemas.microsoft.com/office/powerpoint/2010/main" val="27339559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a quick</a:t>
            </a:r>
            <a:r>
              <a:rPr lang="en-US" baseline="0" dirty="0" smtClean="0"/>
              <a:t> recap, in order to understand where there are differences in the MPEG4-AVC encoders and decoders, we shall quickly take a look at how it is done in general for H.26x and MPEG. </a:t>
            </a:r>
          </a:p>
          <a:p>
            <a:endParaRPr lang="en-US" baseline="0" dirty="0" smtClean="0"/>
          </a:p>
          <a:p>
            <a:r>
              <a:rPr lang="en-US" baseline="0" dirty="0" smtClean="0"/>
              <a:t>First a general encoder. </a:t>
            </a:r>
            <a:endParaRPr lang="en-US" dirty="0" smtClean="0"/>
          </a:p>
          <a:p>
            <a:endParaRPr lang="en-US" dirty="0" smtClean="0"/>
          </a:p>
          <a:p>
            <a:r>
              <a:rPr lang="en-US" dirty="0" smtClean="0"/>
              <a:t>We have a </a:t>
            </a:r>
            <a:r>
              <a:rPr lang="en-US" dirty="0" err="1" smtClean="0"/>
              <a:t>vido</a:t>
            </a:r>
            <a:r>
              <a:rPr lang="en-US" baseline="0" dirty="0" smtClean="0"/>
              <a:t> sequence. Here let’s take 1 image.</a:t>
            </a:r>
          </a:p>
          <a:p>
            <a:endParaRPr lang="en-US" baseline="0" dirty="0" smtClean="0"/>
          </a:p>
          <a:p>
            <a:r>
              <a:rPr lang="en-US" baseline="0" dirty="0" smtClean="0"/>
              <a:t>We </a:t>
            </a:r>
            <a:r>
              <a:rPr lang="en-US" baseline="0" dirty="0" err="1" smtClean="0"/>
              <a:t>disect</a:t>
            </a:r>
            <a:r>
              <a:rPr lang="en-US" baseline="0" dirty="0" smtClean="0"/>
              <a:t> the image into macro blocks, all of the same size.  Usually 16x16 pixels and each is encoded on its own. </a:t>
            </a:r>
          </a:p>
          <a:p>
            <a:endParaRPr lang="en-US" baseline="0" dirty="0" smtClean="0"/>
          </a:p>
          <a:p>
            <a:r>
              <a:rPr lang="en-US" baseline="0" dirty="0" smtClean="0"/>
              <a:t>Now the question is if the frame is an I-frame. The means if it is an </a:t>
            </a:r>
            <a:r>
              <a:rPr lang="en-US" baseline="0" dirty="0" err="1" smtClean="0"/>
              <a:t>intracoded</a:t>
            </a:r>
            <a:r>
              <a:rPr lang="en-US" baseline="0" dirty="0" smtClean="0"/>
              <a:t> frame. If se we only do intra prediction. We have seen this already, you use the </a:t>
            </a:r>
            <a:r>
              <a:rPr lang="en-US" baseline="0" dirty="0" err="1" smtClean="0"/>
              <a:t>macroblocks</a:t>
            </a:r>
            <a:r>
              <a:rPr lang="en-US" baseline="0" dirty="0" smtClean="0"/>
              <a:t> to the left and to the </a:t>
            </a:r>
            <a:r>
              <a:rPr lang="en-US" baseline="0" dirty="0" err="1" smtClean="0"/>
              <a:t>rigth</a:t>
            </a:r>
            <a:r>
              <a:rPr lang="en-US" baseline="0" dirty="0" smtClean="0"/>
              <a:t> to predict the values, usually you can take something like a </a:t>
            </a:r>
            <a:r>
              <a:rPr lang="en-US" baseline="0" dirty="0" err="1" smtClean="0"/>
              <a:t>columnwise</a:t>
            </a:r>
            <a:r>
              <a:rPr lang="en-US" baseline="0" dirty="0" smtClean="0"/>
              <a:t> or </a:t>
            </a:r>
            <a:r>
              <a:rPr lang="en-US" baseline="0" dirty="0" err="1" smtClean="0"/>
              <a:t>rowwise</a:t>
            </a:r>
            <a:r>
              <a:rPr lang="en-US" baseline="0" dirty="0" smtClean="0"/>
              <a:t> prediction. This gives us a prediction for the image based on information within the frame.</a:t>
            </a:r>
          </a:p>
          <a:p>
            <a:endParaRPr lang="en-US" baseline="0" dirty="0" smtClean="0"/>
          </a:p>
          <a:p>
            <a:r>
              <a:rPr lang="en-US" baseline="0" dirty="0" smtClean="0"/>
              <a:t>Now if it is not an I-frame, we can also look at some other images and see if we can do Inter-frame prediction. For this we can look at other images and see if we find a place in the image which looks very much like this image and use this as a prediction. </a:t>
            </a:r>
          </a:p>
          <a:p>
            <a:endParaRPr lang="en-US" baseline="0" dirty="0" smtClean="0"/>
          </a:p>
          <a:p>
            <a:r>
              <a:rPr lang="en-US" baseline="0" dirty="0" smtClean="0"/>
              <a:t>If we fail to do so, we will revert to intra frame prediction. </a:t>
            </a:r>
          </a:p>
          <a:p>
            <a:endParaRPr lang="en-US" baseline="0" dirty="0" smtClean="0"/>
          </a:p>
          <a:p>
            <a:r>
              <a:rPr lang="en-US" baseline="0" dirty="0" smtClean="0"/>
              <a:t>After that we subtract the prediction from the original pixel values and then encode the residual values. This is usually done using a 8x8 DCT. </a:t>
            </a:r>
          </a:p>
          <a:p>
            <a:endParaRPr lang="en-US" baseline="0" dirty="0" smtClean="0"/>
          </a:p>
          <a:p>
            <a:r>
              <a:rPr lang="en-US" baseline="0" dirty="0" smtClean="0"/>
              <a:t>The results are then quantized and this data is then encoded using some lossless encoding algorithm.</a:t>
            </a:r>
          </a:p>
          <a:p>
            <a:endParaRPr lang="en-US" baseline="0" dirty="0" smtClean="0"/>
          </a:p>
          <a:p>
            <a:r>
              <a:rPr lang="en-US" baseline="0" dirty="0" smtClean="0"/>
              <a:t>This </a:t>
            </a:r>
            <a:r>
              <a:rPr lang="en-US" baseline="0" dirty="0" err="1" smtClean="0"/>
              <a:t>macroblock</a:t>
            </a:r>
            <a:r>
              <a:rPr lang="en-US" baseline="0" dirty="0" smtClean="0"/>
              <a:t> is then ready to be stored or streamed. </a:t>
            </a:r>
          </a:p>
          <a:p>
            <a:endParaRPr lang="en-US" baseline="0" dirty="0" smtClean="0"/>
          </a:p>
        </p:txBody>
      </p:sp>
      <p:sp>
        <p:nvSpPr>
          <p:cNvPr id="4" name="Slide Number Placeholder 3"/>
          <p:cNvSpPr>
            <a:spLocks noGrp="1"/>
          </p:cNvSpPr>
          <p:nvPr>
            <p:ph type="sldNum" sz="quarter" idx="10"/>
          </p:nvPr>
        </p:nvSpPr>
        <p:spPr/>
        <p:txBody>
          <a:bodyPr/>
          <a:lstStyle/>
          <a:p>
            <a:pPr>
              <a:defRPr/>
            </a:pPr>
            <a:fld id="{BD59FC1F-56AA-4330-908C-8EC6E197E102}" type="slidenum">
              <a:rPr lang="de-CH" smtClean="0"/>
              <a:pPr>
                <a:defRPr/>
              </a:pPr>
              <a:t>7</a:t>
            </a:fld>
            <a:endParaRPr lang="de-CH"/>
          </a:p>
        </p:txBody>
      </p:sp>
    </p:spTree>
    <p:extLst>
      <p:ext uri="{BB962C8B-B14F-4D97-AF65-F5344CB8AC3E}">
        <p14:creationId xmlns:p14="http://schemas.microsoft.com/office/powerpoint/2010/main" val="17823534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the decoder it is just the</a:t>
            </a:r>
            <a:r>
              <a:rPr lang="en-US" baseline="0" dirty="0" smtClean="0"/>
              <a:t> other way around. </a:t>
            </a:r>
          </a:p>
          <a:p>
            <a:endParaRPr lang="en-US" baseline="0" dirty="0" smtClean="0"/>
          </a:p>
          <a:p>
            <a:r>
              <a:rPr lang="en-US" baseline="0" dirty="0" smtClean="0"/>
              <a:t>We take the data, then decode it, here it goes into two directions.</a:t>
            </a:r>
          </a:p>
          <a:p>
            <a:endParaRPr lang="en-US" baseline="0" dirty="0" smtClean="0"/>
          </a:p>
          <a:p>
            <a:r>
              <a:rPr lang="en-US" baseline="0" dirty="0" smtClean="0"/>
              <a:t>The data from the quantization is </a:t>
            </a:r>
            <a:r>
              <a:rPr lang="en-US" baseline="0" dirty="0" err="1" smtClean="0"/>
              <a:t>dequantized</a:t>
            </a:r>
            <a:r>
              <a:rPr lang="en-US" baseline="0" dirty="0" smtClean="0"/>
              <a:t>, then the inverse DCT is applied, to get the residual back.</a:t>
            </a:r>
          </a:p>
          <a:p>
            <a:endParaRPr lang="en-US" baseline="0" dirty="0" smtClean="0"/>
          </a:p>
          <a:p>
            <a:r>
              <a:rPr lang="en-US" baseline="0" dirty="0" smtClean="0"/>
              <a:t>The other parameters are used to decide if this block was intra or inter frame coded. We do the same coding and add the prediction to the residual.</a:t>
            </a:r>
          </a:p>
          <a:p>
            <a:endParaRPr lang="en-US" baseline="0" dirty="0" smtClean="0"/>
          </a:p>
          <a:p>
            <a:r>
              <a:rPr lang="en-US" baseline="0" dirty="0" smtClean="0"/>
              <a:t>Now we combine multiple blocks to a </a:t>
            </a:r>
            <a:r>
              <a:rPr lang="en-US" baseline="0" dirty="0" err="1" smtClean="0"/>
              <a:t>macroblock</a:t>
            </a:r>
            <a:r>
              <a:rPr lang="en-US" baseline="0" dirty="0" smtClean="0"/>
              <a:t>. If this MB is part of an I or a P frame we add it to the corresponding frame in the buffer. But in any case, we do also display it. </a:t>
            </a:r>
            <a:endParaRPr lang="en-US" dirty="0"/>
          </a:p>
        </p:txBody>
      </p:sp>
      <p:sp>
        <p:nvSpPr>
          <p:cNvPr id="4" name="Slide Number Placeholder 3"/>
          <p:cNvSpPr>
            <a:spLocks noGrp="1"/>
          </p:cNvSpPr>
          <p:nvPr>
            <p:ph type="sldNum" sz="quarter" idx="10"/>
          </p:nvPr>
        </p:nvSpPr>
        <p:spPr/>
        <p:txBody>
          <a:bodyPr/>
          <a:lstStyle/>
          <a:p>
            <a:pPr>
              <a:defRPr/>
            </a:pPr>
            <a:fld id="{BD59FC1F-56AA-4330-908C-8EC6E197E102}" type="slidenum">
              <a:rPr lang="de-CH" smtClean="0"/>
              <a:pPr>
                <a:defRPr/>
              </a:pPr>
              <a:t>8</a:t>
            </a:fld>
            <a:endParaRPr lang="de-CH"/>
          </a:p>
        </p:txBody>
      </p:sp>
    </p:spTree>
    <p:extLst>
      <p:ext uri="{BB962C8B-B14F-4D97-AF65-F5344CB8AC3E}">
        <p14:creationId xmlns:p14="http://schemas.microsoft.com/office/powerpoint/2010/main" val="27339559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noProof="0" dirty="0" smtClean="0">
                <a:solidFill>
                  <a:srgbClr val="FF0000"/>
                </a:solidFill>
              </a:rPr>
              <a:t>In</a:t>
            </a:r>
            <a:r>
              <a:rPr lang="en-US" sz="1200" baseline="0" noProof="0" dirty="0" smtClean="0">
                <a:solidFill>
                  <a:srgbClr val="FF0000"/>
                </a:solidFill>
              </a:rPr>
              <a:t> MPEG4-AVC there are many differences which range from big changes like a </a:t>
            </a:r>
            <a:r>
              <a:rPr lang="en-US" sz="1200" baseline="0" noProof="0" dirty="0" err="1" smtClean="0">
                <a:solidFill>
                  <a:srgbClr val="FF0000"/>
                </a:solidFill>
              </a:rPr>
              <a:t>inloop</a:t>
            </a:r>
            <a:r>
              <a:rPr lang="en-US" sz="1200" baseline="0" noProof="0" dirty="0" smtClean="0">
                <a:solidFill>
                  <a:srgbClr val="FF0000"/>
                </a:solidFill>
              </a:rPr>
              <a:t> </a:t>
            </a:r>
            <a:r>
              <a:rPr lang="en-US" sz="1200" baseline="0" noProof="0" dirty="0" err="1" smtClean="0">
                <a:solidFill>
                  <a:srgbClr val="FF0000"/>
                </a:solidFill>
              </a:rPr>
              <a:t>deblocking</a:t>
            </a:r>
            <a:r>
              <a:rPr lang="en-US" sz="1200" baseline="0" noProof="0" dirty="0" smtClean="0">
                <a:solidFill>
                  <a:srgbClr val="FF0000"/>
                </a:solidFill>
              </a:rPr>
              <a:t> filter to small changes as one more prediction mode in inter-frame prediction.</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aseline="0" noProof="0" dirty="0" smtClean="0">
              <a:solidFill>
                <a:srgbClr val="FF0000"/>
              </a:solidFill>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aseline="0" noProof="0" dirty="0" smtClean="0">
                <a:solidFill>
                  <a:srgbClr val="FF0000"/>
                </a:solidFill>
              </a:rPr>
              <a:t>The list is very long so in this presentation I will just cover some of the changes which I think are interesting or important.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aseline="0" noProof="0" dirty="0" smtClean="0">
              <a:solidFill>
                <a:srgbClr val="FF0000"/>
              </a:solidFill>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aseline="0" noProof="0" dirty="0" smtClean="0">
                <a:solidFill>
                  <a:srgbClr val="FF0000"/>
                </a:solidFill>
              </a:rPr>
              <a:t>In general the changes can be divided into 4 categories.  </a:t>
            </a:r>
          </a:p>
          <a:p>
            <a:pPr marL="171450" marR="0" indent="-171450" algn="l" defTabSz="914400" rtl="0" eaLnBrk="0" fontAlgn="base" latinLnBrk="0" hangingPunct="0">
              <a:lnSpc>
                <a:spcPct val="100000"/>
              </a:lnSpc>
              <a:spcBef>
                <a:spcPct val="30000"/>
              </a:spcBef>
              <a:spcAft>
                <a:spcPct val="0"/>
              </a:spcAft>
              <a:buClrTx/>
              <a:buSzTx/>
              <a:buFont typeface="Arial" charset="0"/>
              <a:buChar char="•"/>
              <a:tabLst/>
              <a:defRPr/>
            </a:pPr>
            <a:r>
              <a:rPr lang="en-US" sz="1200" baseline="0" noProof="0" dirty="0" smtClean="0">
                <a:solidFill>
                  <a:srgbClr val="FF0000"/>
                </a:solidFill>
              </a:rPr>
              <a:t>Improved prediction, which give a better prediction for each block such that the residual coding needs to code less information </a:t>
            </a:r>
          </a:p>
          <a:p>
            <a:pPr marL="171450" marR="0" indent="-171450" algn="l" defTabSz="914400" rtl="0" eaLnBrk="0" fontAlgn="base" latinLnBrk="0" hangingPunct="0">
              <a:lnSpc>
                <a:spcPct val="100000"/>
              </a:lnSpc>
              <a:spcBef>
                <a:spcPct val="30000"/>
              </a:spcBef>
              <a:spcAft>
                <a:spcPct val="0"/>
              </a:spcAft>
              <a:buClrTx/>
              <a:buSzTx/>
              <a:buFont typeface="Arial" charset="0"/>
              <a:buChar char="•"/>
              <a:tabLst/>
              <a:defRPr/>
            </a:pPr>
            <a:r>
              <a:rPr lang="en-US" sz="1200" baseline="0" noProof="0" dirty="0" smtClean="0">
                <a:solidFill>
                  <a:srgbClr val="FF0000"/>
                </a:solidFill>
              </a:rPr>
              <a:t>Improved encoding. For example the integer transform which make it faster and gives more exact results. Or the different entropy encoders which compress in a better way.</a:t>
            </a:r>
          </a:p>
          <a:p>
            <a:pPr marL="171450" marR="0" indent="-171450" algn="l" defTabSz="914400" rtl="0" eaLnBrk="0" fontAlgn="base" latinLnBrk="0" hangingPunct="0">
              <a:lnSpc>
                <a:spcPct val="100000"/>
              </a:lnSpc>
              <a:spcBef>
                <a:spcPct val="30000"/>
              </a:spcBef>
              <a:spcAft>
                <a:spcPct val="0"/>
              </a:spcAft>
              <a:buClrTx/>
              <a:buSzTx/>
              <a:buFont typeface="Arial" charset="0"/>
              <a:buChar char="•"/>
              <a:tabLst/>
              <a:defRPr/>
            </a:pPr>
            <a:r>
              <a:rPr lang="en-US" sz="1200" baseline="0" noProof="0" dirty="0" smtClean="0">
                <a:solidFill>
                  <a:srgbClr val="FF0000"/>
                </a:solidFill>
              </a:rPr>
              <a:t>Improved robustness, which makes the data more resilient to errors. This is mainly interesting for streaming. </a:t>
            </a:r>
          </a:p>
          <a:p>
            <a:pPr marL="171450" marR="0" indent="-171450" algn="l" defTabSz="914400" rtl="0" eaLnBrk="0" fontAlgn="base" latinLnBrk="0" hangingPunct="0">
              <a:lnSpc>
                <a:spcPct val="100000"/>
              </a:lnSpc>
              <a:spcBef>
                <a:spcPct val="30000"/>
              </a:spcBef>
              <a:spcAft>
                <a:spcPct val="0"/>
              </a:spcAft>
              <a:buClrTx/>
              <a:buSzTx/>
              <a:buFont typeface="Arial" charset="0"/>
              <a:buChar char="•"/>
              <a:tabLst/>
              <a:defRPr/>
            </a:pPr>
            <a:r>
              <a:rPr lang="en-US" sz="1200" baseline="0" noProof="0" dirty="0" smtClean="0">
                <a:solidFill>
                  <a:srgbClr val="FF0000"/>
                </a:solidFill>
              </a:rPr>
              <a:t>Other improvements, such as a  </a:t>
            </a:r>
            <a:r>
              <a:rPr lang="en-US" sz="1200" baseline="0" noProof="0" dirty="0" err="1" smtClean="0">
                <a:solidFill>
                  <a:srgbClr val="FF0000"/>
                </a:solidFill>
              </a:rPr>
              <a:t>packetization</a:t>
            </a:r>
            <a:r>
              <a:rPr lang="en-US" sz="1200" baseline="0" noProof="0" dirty="0" smtClean="0">
                <a:solidFill>
                  <a:srgbClr val="FF0000"/>
                </a:solidFill>
              </a:rPr>
              <a:t> standard which makes it easier to send files over a network or special flags for interlaced videos. This will not be covered here.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aseline="0" noProof="0" dirty="0" smtClean="0">
              <a:solidFill>
                <a:srgbClr val="FF0000"/>
              </a:solidFill>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noProof="0" dirty="0" smtClean="0">
                <a:solidFill>
                  <a:srgbClr val="FF0000"/>
                </a:solidFill>
              </a:rPr>
              <a:t>In the next several slides I will go into detail a</a:t>
            </a:r>
            <a:r>
              <a:rPr lang="en-US" sz="1200" baseline="0" noProof="0" dirty="0" smtClean="0">
                <a:solidFill>
                  <a:srgbClr val="FF0000"/>
                </a:solidFill>
              </a:rPr>
              <a:t> bit about the changes I already mentioned in the encoder outline. I will try to quickly explain how it was before in earlier standards and how it is now. </a:t>
            </a:r>
            <a:endParaRPr lang="en-US" sz="1200" noProof="0" dirty="0" smtClean="0">
              <a:solidFill>
                <a:srgbClr val="FF0000"/>
              </a:solidFill>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noProof="0" dirty="0" smtClean="0">
              <a:solidFill>
                <a:srgbClr val="FF0000"/>
              </a:solidFill>
            </a:endParaRPr>
          </a:p>
        </p:txBody>
      </p:sp>
      <p:sp>
        <p:nvSpPr>
          <p:cNvPr id="4" name="Slide Number Placeholder 3"/>
          <p:cNvSpPr>
            <a:spLocks noGrp="1"/>
          </p:cNvSpPr>
          <p:nvPr>
            <p:ph type="sldNum" sz="quarter" idx="10"/>
          </p:nvPr>
        </p:nvSpPr>
        <p:spPr/>
        <p:txBody>
          <a:bodyPr/>
          <a:lstStyle/>
          <a:p>
            <a:pPr>
              <a:defRPr/>
            </a:pPr>
            <a:fld id="{BD59FC1F-56AA-4330-908C-8EC6E197E102}" type="slidenum">
              <a:rPr lang="de-CH" smtClean="0"/>
              <a:pPr>
                <a:defRPr/>
              </a:pPr>
              <a:t>9</a:t>
            </a:fld>
            <a:endParaRPr lang="de-CH"/>
          </a:p>
        </p:txBody>
      </p:sp>
    </p:spTree>
    <p:extLst>
      <p:ext uri="{BB962C8B-B14F-4D97-AF65-F5344CB8AC3E}">
        <p14:creationId xmlns:p14="http://schemas.microsoft.com/office/powerpoint/2010/main" val="24548207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5"/>
          <p:cNvSpPr>
            <a:spLocks noChangeArrowheads="1"/>
          </p:cNvSpPr>
          <p:nvPr/>
        </p:nvSpPr>
        <p:spPr bwMode="auto">
          <a:xfrm>
            <a:off x="0" y="1588"/>
            <a:ext cx="381000" cy="6856412"/>
          </a:xfrm>
          <a:prstGeom prst="rect">
            <a:avLst/>
          </a:prstGeom>
          <a:gradFill rotWithShape="0">
            <a:gsLst>
              <a:gs pos="0">
                <a:schemeClr val="bg1"/>
              </a:gs>
              <a:gs pos="100000">
                <a:schemeClr val="bg1">
                  <a:gamma/>
                  <a:tint val="48627"/>
                  <a:invGamma/>
                </a:schemeClr>
              </a:gs>
            </a:gsLst>
            <a:lin ang="5400000" scaled="1"/>
          </a:gradFill>
          <a:ln w="25400">
            <a:noFill/>
            <a:miter lim="800000"/>
            <a:headEnd/>
            <a:tailEnd/>
          </a:ln>
          <a:effectLst/>
        </p:spPr>
        <p:txBody>
          <a:bodyPr wrap="none" anchor="ctr"/>
          <a:lstStyle/>
          <a:p>
            <a:pPr eaLnBrk="0" hangingPunct="0">
              <a:defRPr/>
            </a:pPr>
            <a:endParaRPr lang="de-CH" sz="2000">
              <a:solidFill>
                <a:srgbClr val="FFFFFF"/>
              </a:solidFill>
              <a:latin typeface="Trebuchet MS" pitchFamily="34" charset="0"/>
            </a:endParaRPr>
          </a:p>
        </p:txBody>
      </p:sp>
      <p:sp>
        <p:nvSpPr>
          <p:cNvPr id="5" name="Rectangle 6"/>
          <p:cNvSpPr>
            <a:spLocks noChangeArrowheads="1"/>
          </p:cNvSpPr>
          <p:nvPr/>
        </p:nvSpPr>
        <p:spPr bwMode="auto">
          <a:xfrm rot="16200000">
            <a:off x="-3144838" y="3098800"/>
            <a:ext cx="6629401"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p>
            <a:pPr eaLnBrk="0" hangingPunct="0"/>
            <a:r>
              <a:rPr lang="en-US" sz="1600" b="1">
                <a:solidFill>
                  <a:srgbClr val="FFFFFF"/>
                </a:solidFill>
                <a:latin typeface="Trebuchet MS" pitchFamily="34" charset="0"/>
              </a:rPr>
              <a:t>Perceptual and Sensory Augmented Computing</a:t>
            </a:r>
          </a:p>
        </p:txBody>
      </p:sp>
      <p:sp>
        <p:nvSpPr>
          <p:cNvPr id="6" name="Rectangle 5"/>
          <p:cNvSpPr>
            <a:spLocks noChangeArrowheads="1"/>
          </p:cNvSpPr>
          <p:nvPr userDrawn="1"/>
        </p:nvSpPr>
        <p:spPr bwMode="auto">
          <a:xfrm>
            <a:off x="0" y="1588"/>
            <a:ext cx="381000" cy="6884987"/>
          </a:xfrm>
          <a:prstGeom prst="rect">
            <a:avLst/>
          </a:prstGeom>
          <a:gradFill rotWithShape="0">
            <a:gsLst>
              <a:gs pos="0">
                <a:schemeClr val="bg1"/>
              </a:gs>
              <a:gs pos="100000">
                <a:schemeClr val="bg1">
                  <a:gamma/>
                  <a:tint val="48627"/>
                  <a:invGamma/>
                </a:schemeClr>
              </a:gs>
            </a:gsLst>
            <a:lin ang="5400000" scaled="1"/>
          </a:gradFill>
          <a:ln w="25400">
            <a:noFill/>
            <a:miter lim="800000"/>
            <a:headEnd/>
            <a:tailEnd/>
          </a:ln>
          <a:effectLst/>
        </p:spPr>
        <p:txBody>
          <a:bodyPr wrap="none" anchor="ctr"/>
          <a:lstStyle/>
          <a:p>
            <a:pPr eaLnBrk="0" hangingPunct="0">
              <a:defRPr/>
            </a:pPr>
            <a:endParaRPr lang="de-CH" sz="2000">
              <a:solidFill>
                <a:srgbClr val="FFFFFF"/>
              </a:solidFill>
              <a:latin typeface="Trebuchet MS" pitchFamily="34" charset="0"/>
            </a:endParaRPr>
          </a:p>
        </p:txBody>
      </p:sp>
      <p:sp>
        <p:nvSpPr>
          <p:cNvPr id="7" name="Rectangle 13"/>
          <p:cNvSpPr>
            <a:spLocks noChangeArrowheads="1"/>
          </p:cNvSpPr>
          <p:nvPr userDrawn="1"/>
        </p:nvSpPr>
        <p:spPr bwMode="auto">
          <a:xfrm rot="16200000">
            <a:off x="-3265487" y="3243543"/>
            <a:ext cx="6892925" cy="335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p>
            <a:r>
              <a:rPr lang="nl-NL" sz="1600" b="1" dirty="0" err="1" smtClean="0"/>
              <a:t>Compression</a:t>
            </a:r>
            <a:r>
              <a:rPr lang="nl-NL" sz="1600" b="1" dirty="0" smtClean="0"/>
              <a:t> </a:t>
            </a:r>
            <a:r>
              <a:rPr lang="nl-NL" sz="1600" b="1" dirty="0" err="1" smtClean="0"/>
              <a:t>Algorithms</a:t>
            </a:r>
            <a:r>
              <a:rPr lang="nl-NL" sz="1600" b="1" dirty="0" smtClean="0"/>
              <a:t> (Summer 2012)</a:t>
            </a:r>
            <a:endParaRPr lang="nl-NL" sz="1600" b="1" dirty="0"/>
          </a:p>
        </p:txBody>
      </p:sp>
      <p:sp>
        <p:nvSpPr>
          <p:cNvPr id="2266114" name="Rectangle 2"/>
          <p:cNvSpPr>
            <a:spLocks noGrp="1" noChangeArrowheads="1"/>
          </p:cNvSpPr>
          <p:nvPr>
            <p:ph type="ctrTitle"/>
          </p:nvPr>
        </p:nvSpPr>
        <p:spPr>
          <a:xfrm>
            <a:off x="457200" y="838200"/>
            <a:ext cx="8686800" cy="1143000"/>
          </a:xfrm>
        </p:spPr>
        <p:txBody>
          <a:bodyPr/>
          <a:lstStyle>
            <a:lvl1pPr>
              <a:defRPr/>
            </a:lvl1pPr>
          </a:lstStyle>
          <a:p>
            <a:r>
              <a:rPr lang="en-US" dirty="0" err="1"/>
              <a:t>Titelmasterformat</a:t>
            </a:r>
            <a:r>
              <a:rPr lang="en-US" dirty="0"/>
              <a:t> </a:t>
            </a:r>
            <a:r>
              <a:rPr lang="en-US" dirty="0" err="1"/>
              <a:t>durch</a:t>
            </a:r>
            <a:r>
              <a:rPr lang="en-US" dirty="0"/>
              <a:t> </a:t>
            </a:r>
            <a:r>
              <a:rPr lang="en-US" dirty="0" err="1"/>
              <a:t>Klicken</a:t>
            </a:r>
            <a:r>
              <a:rPr lang="en-US" dirty="0"/>
              <a:t> </a:t>
            </a:r>
            <a:r>
              <a:rPr lang="en-US" dirty="0" err="1"/>
              <a:t>bearbeiten</a:t>
            </a:r>
            <a:endParaRPr lang="en-US" dirty="0"/>
          </a:p>
        </p:txBody>
      </p:sp>
      <p:sp>
        <p:nvSpPr>
          <p:cNvPr id="2266115" name="Rectangle 3"/>
          <p:cNvSpPr>
            <a:spLocks noGrp="1" noChangeArrowheads="1"/>
          </p:cNvSpPr>
          <p:nvPr>
            <p:ph type="subTitle" idx="1"/>
          </p:nvPr>
        </p:nvSpPr>
        <p:spPr>
          <a:xfrm>
            <a:off x="457200" y="2743200"/>
            <a:ext cx="8686800" cy="2971800"/>
          </a:xfrm>
        </p:spPr>
        <p:txBody>
          <a:bodyPr/>
          <a:lstStyle>
            <a:lvl1pPr marL="0" indent="0" algn="ctr">
              <a:buFontTx/>
              <a:buNone/>
              <a:defRPr/>
            </a:lvl1pPr>
          </a:lstStyle>
          <a:p>
            <a:r>
              <a:rPr lang="en-US" dirty="0" err="1"/>
              <a:t>Formatvorlage</a:t>
            </a:r>
            <a:r>
              <a:rPr lang="en-US" dirty="0"/>
              <a:t> des </a:t>
            </a:r>
            <a:r>
              <a:rPr lang="en-US" dirty="0" err="1"/>
              <a:t>Untertitelmasters</a:t>
            </a:r>
            <a:r>
              <a:rPr lang="en-US" dirty="0"/>
              <a:t> </a:t>
            </a:r>
            <a:r>
              <a:rPr lang="en-US" dirty="0" err="1"/>
              <a:t>durch</a:t>
            </a:r>
            <a:r>
              <a:rPr lang="en-US" dirty="0"/>
              <a:t> </a:t>
            </a:r>
            <a:r>
              <a:rPr lang="en-US" dirty="0" err="1"/>
              <a:t>Klicken</a:t>
            </a:r>
            <a:r>
              <a:rPr lang="en-US" dirty="0"/>
              <a:t> </a:t>
            </a:r>
            <a:r>
              <a:rPr lang="en-US" dirty="0" err="1"/>
              <a:t>bearbeiten</a:t>
            </a:r>
            <a:endParaRPr lang="en-US" dirty="0"/>
          </a:p>
        </p:txBody>
      </p:sp>
      <p:sp>
        <p:nvSpPr>
          <p:cNvPr id="12" name="Rectangle 4"/>
          <p:cNvSpPr>
            <a:spLocks noGrp="1" noChangeArrowheads="1"/>
          </p:cNvSpPr>
          <p:nvPr>
            <p:ph type="sldNum" sz="quarter" idx="10"/>
          </p:nvPr>
        </p:nvSpPr>
        <p:spPr/>
        <p:txBody>
          <a:bodyPr/>
          <a:lstStyle>
            <a:lvl1pPr eaLnBrk="1" hangingPunct="1">
              <a:defRPr/>
            </a:lvl1pPr>
          </a:lstStyle>
          <a:p>
            <a:pPr>
              <a:defRPr/>
            </a:pPr>
            <a:fld id="{C36C4B30-2388-498E-B487-287132B799C7}" type="slidenum">
              <a:rPr lang="de-DE"/>
              <a:pPr>
                <a:defRPr/>
              </a:pPr>
              <a:t>‹#›</a:t>
            </a:fld>
            <a:endParaRPr lang="de-DE"/>
          </a:p>
        </p:txBody>
      </p:sp>
      <p:pic>
        <p:nvPicPr>
          <p:cNvPr id="1026" name="Picture 2"/>
          <p:cNvPicPr>
            <a:picLocks noChangeAspect="1" noChangeArrowheads="1"/>
          </p:cNvPicPr>
          <p:nvPr userDrawn="1"/>
        </p:nvPicPr>
        <p:blipFill>
          <a:blip r:embed="rId2">
            <a:clrChange>
              <a:clrFrom>
                <a:srgbClr val="EBEFF2"/>
              </a:clrFrom>
              <a:clrTo>
                <a:srgbClr val="EBEFF2">
                  <a:alpha val="0"/>
                </a:srgbClr>
              </a:clrTo>
            </a:clrChange>
            <a:extLst>
              <a:ext uri="{28A0092B-C50C-407E-A947-70E740481C1C}">
                <a14:useLocalDpi xmlns:a14="http://schemas.microsoft.com/office/drawing/2010/main" val="0"/>
              </a:ext>
            </a:extLst>
          </a:blip>
          <a:srcRect/>
          <a:stretch>
            <a:fillRect/>
          </a:stretch>
        </p:blipFill>
        <p:spPr bwMode="auto">
          <a:xfrm>
            <a:off x="410425" y="35177"/>
            <a:ext cx="3743325" cy="704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7698321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686800" cy="609600"/>
          </a:xfrm>
        </p:spPr>
        <p:txBody>
          <a:bodyPr/>
          <a:lstStyle>
            <a:lvl1pPr>
              <a:defRPr sz="3200"/>
            </a:lvl1pPr>
          </a:lstStyle>
          <a:p>
            <a:r>
              <a:rPr lang="en-US" dirty="0" smtClean="0"/>
              <a:t>Click to edit Master title style</a:t>
            </a:r>
            <a:endParaRPr lang="de-CH" dirty="0"/>
          </a:p>
        </p:txBody>
      </p:sp>
      <p:sp>
        <p:nvSpPr>
          <p:cNvPr id="3" name="Content Placeholder 2"/>
          <p:cNvSpPr>
            <a:spLocks noGrp="1"/>
          </p:cNvSpPr>
          <p:nvPr>
            <p:ph idx="1"/>
          </p:nvPr>
        </p:nvSpPr>
        <p:spPr>
          <a:xfrm>
            <a:off x="457200" y="1219200"/>
            <a:ext cx="8686800" cy="5090120"/>
          </a:xfrm>
        </p:spPr>
        <p:txBody>
          <a:bodyPr/>
          <a:lstStyle>
            <a:lvl1pPr>
              <a:defRPr sz="2400"/>
            </a:lvl1pPr>
            <a:lvl2pPr>
              <a:defRPr sz="2000"/>
            </a:lvl2pPr>
            <a:lvl3pPr>
              <a:defRPr sz="1800"/>
            </a:lvl3pPr>
            <a:lvl4pPr>
              <a:defRPr sz="1800"/>
            </a:lvl4pPr>
            <a:lvl5pPr>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de-CH" dirty="0"/>
          </a:p>
        </p:txBody>
      </p:sp>
      <p:sp>
        <p:nvSpPr>
          <p:cNvPr id="4" name="Rectangle 4"/>
          <p:cNvSpPr>
            <a:spLocks noGrp="1" noChangeArrowheads="1"/>
          </p:cNvSpPr>
          <p:nvPr>
            <p:ph type="sldNum" sz="quarter" idx="10"/>
          </p:nvPr>
        </p:nvSpPr>
        <p:spPr/>
        <p:txBody>
          <a:bodyPr/>
          <a:lstStyle>
            <a:lvl1pPr eaLnBrk="1" hangingPunct="1">
              <a:defRPr/>
            </a:lvl1pPr>
          </a:lstStyle>
          <a:p>
            <a:pPr>
              <a:defRPr/>
            </a:pPr>
            <a:fld id="{D5BD93C6-D41A-4CCC-8638-95E21B63466B}" type="slidenum">
              <a:rPr lang="de-DE"/>
              <a:pPr>
                <a:defRPr/>
              </a:pPr>
              <a:t>‹#›</a:t>
            </a:fld>
            <a:endParaRPr lang="de-DE"/>
          </a:p>
        </p:txBody>
      </p:sp>
      <p:sp>
        <p:nvSpPr>
          <p:cNvPr id="5" name="Rectangle 7"/>
          <p:cNvSpPr>
            <a:spLocks noGrp="1" noChangeArrowheads="1"/>
          </p:cNvSpPr>
          <p:nvPr>
            <p:ph type="ftr" sz="quarter" idx="11"/>
          </p:nvPr>
        </p:nvSpPr>
        <p:spPr/>
        <p:txBody>
          <a:bodyPr/>
          <a:lstStyle>
            <a:lvl1pPr eaLnBrk="1" hangingPunct="1">
              <a:defRPr/>
            </a:lvl1pPr>
          </a:lstStyle>
          <a:p>
            <a:pPr>
              <a:defRPr/>
            </a:pPr>
            <a:endParaRPr lang="nl-NL"/>
          </a:p>
        </p:txBody>
      </p:sp>
    </p:spTree>
    <p:extLst>
      <p:ext uri="{BB962C8B-B14F-4D97-AF65-F5344CB8AC3E}">
        <p14:creationId xmlns:p14="http://schemas.microsoft.com/office/powerpoint/2010/main" val="786980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CH"/>
          </a:p>
        </p:txBody>
      </p:sp>
      <p:sp>
        <p:nvSpPr>
          <p:cNvPr id="3" name="Content Placeholder 2"/>
          <p:cNvSpPr>
            <a:spLocks noGrp="1"/>
          </p:cNvSpPr>
          <p:nvPr>
            <p:ph sz="half" idx="1"/>
          </p:nvPr>
        </p:nvSpPr>
        <p:spPr>
          <a:xfrm>
            <a:off x="457200" y="1219200"/>
            <a:ext cx="4267200" cy="509012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CH"/>
          </a:p>
        </p:txBody>
      </p:sp>
      <p:sp>
        <p:nvSpPr>
          <p:cNvPr id="4" name="Content Placeholder 3"/>
          <p:cNvSpPr>
            <a:spLocks noGrp="1"/>
          </p:cNvSpPr>
          <p:nvPr>
            <p:ph sz="half" idx="2"/>
          </p:nvPr>
        </p:nvSpPr>
        <p:spPr>
          <a:xfrm>
            <a:off x="4876800" y="1219200"/>
            <a:ext cx="4267200" cy="509012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CH"/>
          </a:p>
        </p:txBody>
      </p:sp>
      <p:sp>
        <p:nvSpPr>
          <p:cNvPr id="5" name="Rectangle 4"/>
          <p:cNvSpPr>
            <a:spLocks noGrp="1" noChangeArrowheads="1"/>
          </p:cNvSpPr>
          <p:nvPr>
            <p:ph type="sldNum" sz="quarter" idx="10"/>
          </p:nvPr>
        </p:nvSpPr>
        <p:spPr/>
        <p:txBody>
          <a:bodyPr/>
          <a:lstStyle>
            <a:lvl1pPr eaLnBrk="1" hangingPunct="1">
              <a:defRPr/>
            </a:lvl1pPr>
          </a:lstStyle>
          <a:p>
            <a:pPr>
              <a:defRPr/>
            </a:pPr>
            <a:fld id="{78CF4ADD-5B94-4244-8962-9E786E0CE146}" type="slidenum">
              <a:rPr lang="de-DE"/>
              <a:pPr>
                <a:defRPr/>
              </a:pPr>
              <a:t>‹#›</a:t>
            </a:fld>
            <a:endParaRPr lang="de-DE"/>
          </a:p>
        </p:txBody>
      </p:sp>
      <p:sp>
        <p:nvSpPr>
          <p:cNvPr id="6" name="Rectangle 7"/>
          <p:cNvSpPr>
            <a:spLocks noGrp="1" noChangeArrowheads="1"/>
          </p:cNvSpPr>
          <p:nvPr>
            <p:ph type="ftr" sz="quarter" idx="11"/>
          </p:nvPr>
        </p:nvSpPr>
        <p:spPr/>
        <p:txBody>
          <a:bodyPr/>
          <a:lstStyle>
            <a:lvl1pPr eaLnBrk="1" hangingPunct="1">
              <a:defRPr/>
            </a:lvl1pPr>
          </a:lstStyle>
          <a:p>
            <a:pPr>
              <a:defRPr/>
            </a:pPr>
            <a:endParaRPr lang="nl-NL"/>
          </a:p>
        </p:txBody>
      </p:sp>
    </p:spTree>
    <p:extLst>
      <p:ext uri="{BB962C8B-B14F-4D97-AF65-F5344CB8AC3E}">
        <p14:creationId xmlns:p14="http://schemas.microsoft.com/office/powerpoint/2010/main" val="221014649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CH"/>
          </a:p>
        </p:txBody>
      </p:sp>
      <p:sp>
        <p:nvSpPr>
          <p:cNvPr id="3" name="Rectangle 4"/>
          <p:cNvSpPr>
            <a:spLocks noGrp="1" noChangeArrowheads="1"/>
          </p:cNvSpPr>
          <p:nvPr>
            <p:ph type="sldNum" sz="quarter" idx="10"/>
          </p:nvPr>
        </p:nvSpPr>
        <p:spPr/>
        <p:txBody>
          <a:bodyPr/>
          <a:lstStyle>
            <a:lvl1pPr eaLnBrk="1" hangingPunct="1">
              <a:defRPr/>
            </a:lvl1pPr>
          </a:lstStyle>
          <a:p>
            <a:pPr>
              <a:defRPr/>
            </a:pPr>
            <a:fld id="{B0E6E013-B489-4DF1-A742-57EF406F1C59}" type="slidenum">
              <a:rPr lang="de-DE"/>
              <a:pPr>
                <a:defRPr/>
              </a:pPr>
              <a:t>‹#›</a:t>
            </a:fld>
            <a:endParaRPr lang="de-DE"/>
          </a:p>
        </p:txBody>
      </p:sp>
      <p:sp>
        <p:nvSpPr>
          <p:cNvPr id="4" name="Rectangle 7"/>
          <p:cNvSpPr>
            <a:spLocks noGrp="1" noChangeArrowheads="1"/>
          </p:cNvSpPr>
          <p:nvPr>
            <p:ph type="ftr" sz="quarter" idx="11"/>
          </p:nvPr>
        </p:nvSpPr>
        <p:spPr/>
        <p:txBody>
          <a:bodyPr/>
          <a:lstStyle>
            <a:lvl1pPr eaLnBrk="1" hangingPunct="1">
              <a:defRPr/>
            </a:lvl1pPr>
          </a:lstStyle>
          <a:p>
            <a:pPr>
              <a:defRPr/>
            </a:pPr>
            <a:endParaRPr lang="nl-NL"/>
          </a:p>
        </p:txBody>
      </p:sp>
    </p:spTree>
    <p:extLst>
      <p:ext uri="{BB962C8B-B14F-4D97-AF65-F5344CB8AC3E}">
        <p14:creationId xmlns:p14="http://schemas.microsoft.com/office/powerpoint/2010/main" val="123661246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sldNum" sz="quarter" idx="10"/>
          </p:nvPr>
        </p:nvSpPr>
        <p:spPr/>
        <p:txBody>
          <a:bodyPr/>
          <a:lstStyle>
            <a:lvl1pPr eaLnBrk="1" hangingPunct="1">
              <a:defRPr/>
            </a:lvl1pPr>
          </a:lstStyle>
          <a:p>
            <a:pPr>
              <a:defRPr/>
            </a:pPr>
            <a:fld id="{189B0A4B-6E58-4008-ABA6-47273C650D0B}" type="slidenum">
              <a:rPr lang="de-DE"/>
              <a:pPr>
                <a:defRPr/>
              </a:pPr>
              <a:t>‹#›</a:t>
            </a:fld>
            <a:endParaRPr lang="de-DE"/>
          </a:p>
        </p:txBody>
      </p:sp>
      <p:sp>
        <p:nvSpPr>
          <p:cNvPr id="3" name="Rectangle 7"/>
          <p:cNvSpPr>
            <a:spLocks noGrp="1" noChangeArrowheads="1"/>
          </p:cNvSpPr>
          <p:nvPr>
            <p:ph type="ftr" sz="quarter" idx="11"/>
          </p:nvPr>
        </p:nvSpPr>
        <p:spPr/>
        <p:txBody>
          <a:bodyPr/>
          <a:lstStyle>
            <a:lvl1pPr eaLnBrk="1" hangingPunct="1">
              <a:defRPr/>
            </a:lvl1pPr>
          </a:lstStyle>
          <a:p>
            <a:pPr>
              <a:defRPr/>
            </a:pPr>
            <a:endParaRPr lang="nl-NL"/>
          </a:p>
        </p:txBody>
      </p:sp>
    </p:spTree>
    <p:extLst>
      <p:ext uri="{BB962C8B-B14F-4D97-AF65-F5344CB8AC3E}">
        <p14:creationId xmlns:p14="http://schemas.microsoft.com/office/powerpoint/2010/main" val="4064615387"/>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7315200" cy="609600"/>
          </a:xfrm>
        </p:spPr>
        <p:txBody>
          <a:bodyPr/>
          <a:lstStyle/>
          <a:p>
            <a:r>
              <a:rPr lang="en-US" smtClean="0"/>
              <a:t>Click to edit Master title style</a:t>
            </a:r>
            <a:endParaRPr lang="de-CH"/>
          </a:p>
        </p:txBody>
      </p:sp>
      <p:sp>
        <p:nvSpPr>
          <p:cNvPr id="3" name="Text Placeholder 2"/>
          <p:cNvSpPr>
            <a:spLocks noGrp="1"/>
          </p:cNvSpPr>
          <p:nvPr>
            <p:ph type="body" sz="half" idx="1"/>
          </p:nvPr>
        </p:nvSpPr>
        <p:spPr>
          <a:xfrm>
            <a:off x="457200" y="1219200"/>
            <a:ext cx="42672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CH"/>
          </a:p>
        </p:txBody>
      </p:sp>
      <p:sp>
        <p:nvSpPr>
          <p:cNvPr id="4" name="Content Placeholder 3"/>
          <p:cNvSpPr>
            <a:spLocks noGrp="1"/>
          </p:cNvSpPr>
          <p:nvPr>
            <p:ph sz="half" idx="2"/>
          </p:nvPr>
        </p:nvSpPr>
        <p:spPr>
          <a:xfrm>
            <a:off x="4876800" y="1219200"/>
            <a:ext cx="42672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CH"/>
          </a:p>
        </p:txBody>
      </p:sp>
      <p:sp>
        <p:nvSpPr>
          <p:cNvPr id="5" name="Rectangle 4"/>
          <p:cNvSpPr>
            <a:spLocks noGrp="1" noChangeArrowheads="1"/>
          </p:cNvSpPr>
          <p:nvPr>
            <p:ph type="sldNum" sz="quarter" idx="10"/>
          </p:nvPr>
        </p:nvSpPr>
        <p:spPr/>
        <p:txBody>
          <a:bodyPr/>
          <a:lstStyle>
            <a:lvl1pPr eaLnBrk="1" hangingPunct="1">
              <a:defRPr/>
            </a:lvl1pPr>
          </a:lstStyle>
          <a:p>
            <a:pPr>
              <a:defRPr/>
            </a:pPr>
            <a:fld id="{DF2CEF6B-37FA-4CC0-BBC1-85A5B56697D0}" type="slidenum">
              <a:rPr lang="de-DE"/>
              <a:pPr>
                <a:defRPr/>
              </a:pPr>
              <a:t>‹#›</a:t>
            </a:fld>
            <a:endParaRPr lang="de-DE"/>
          </a:p>
        </p:txBody>
      </p:sp>
      <p:sp>
        <p:nvSpPr>
          <p:cNvPr id="6" name="Rectangle 7"/>
          <p:cNvSpPr>
            <a:spLocks noGrp="1" noChangeArrowheads="1"/>
          </p:cNvSpPr>
          <p:nvPr>
            <p:ph type="ftr" sz="quarter" idx="11"/>
          </p:nvPr>
        </p:nvSpPr>
        <p:spPr/>
        <p:txBody>
          <a:bodyPr/>
          <a:lstStyle>
            <a:lvl1pPr eaLnBrk="1" hangingPunct="1">
              <a:defRPr/>
            </a:lvl1pPr>
          </a:lstStyle>
          <a:p>
            <a:pPr>
              <a:defRPr/>
            </a:pPr>
            <a:endParaRPr lang="nl-NL"/>
          </a:p>
        </p:txBody>
      </p:sp>
    </p:spTree>
    <p:extLst>
      <p:ext uri="{BB962C8B-B14F-4D97-AF65-F5344CB8AC3E}">
        <p14:creationId xmlns:p14="http://schemas.microsoft.com/office/powerpoint/2010/main" val="347298240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381000"/>
            <a:ext cx="86868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smtClean="0"/>
              <a:t>Titelmasterformat durch Klicken bearbeiten</a:t>
            </a:r>
          </a:p>
        </p:txBody>
      </p:sp>
      <p:sp>
        <p:nvSpPr>
          <p:cNvPr id="1027" name="Rectangle 3"/>
          <p:cNvSpPr>
            <a:spLocks noGrp="1" noChangeArrowheads="1"/>
          </p:cNvSpPr>
          <p:nvPr>
            <p:ph type="body" idx="1"/>
          </p:nvPr>
        </p:nvSpPr>
        <p:spPr bwMode="auto">
          <a:xfrm>
            <a:off x="457200" y="1219200"/>
            <a:ext cx="8686800" cy="508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Textmasterformate durch Klicken bearbeiten</a:t>
            </a:r>
          </a:p>
          <a:p>
            <a:pPr lvl="1"/>
            <a:r>
              <a:rPr lang="en-US" smtClean="0"/>
              <a:t>Zweite Ebene</a:t>
            </a:r>
          </a:p>
          <a:p>
            <a:pPr lvl="2"/>
            <a:r>
              <a:rPr lang="en-US" smtClean="0"/>
              <a:t>Dritte Ebene</a:t>
            </a:r>
          </a:p>
        </p:txBody>
      </p:sp>
      <p:sp>
        <p:nvSpPr>
          <p:cNvPr id="2265092" name="Rectangle 4"/>
          <p:cNvSpPr>
            <a:spLocks noGrp="1" noChangeArrowheads="1"/>
          </p:cNvSpPr>
          <p:nvPr>
            <p:ph type="sldNum" sz="quarter" idx="4"/>
          </p:nvPr>
        </p:nvSpPr>
        <p:spPr bwMode="auto">
          <a:xfrm>
            <a:off x="7239000" y="6400800"/>
            <a:ext cx="19050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sz="1400">
                <a:solidFill>
                  <a:srgbClr val="000000"/>
                </a:solidFill>
                <a:latin typeface="Trebuchet MS" pitchFamily="34" charset="0"/>
              </a:defRPr>
            </a:lvl1pPr>
          </a:lstStyle>
          <a:p>
            <a:pPr>
              <a:defRPr/>
            </a:pPr>
            <a:fld id="{559E3E71-A6D8-4311-94AA-436151D35123}" type="slidenum">
              <a:rPr lang="de-DE"/>
              <a:pPr>
                <a:defRPr/>
              </a:pPr>
              <a:t>‹#›</a:t>
            </a:fld>
            <a:endParaRPr lang="de-DE"/>
          </a:p>
        </p:txBody>
      </p:sp>
      <p:sp>
        <p:nvSpPr>
          <p:cNvPr id="2265093" name="Rectangle 5"/>
          <p:cNvSpPr>
            <a:spLocks noChangeArrowheads="1"/>
          </p:cNvSpPr>
          <p:nvPr/>
        </p:nvSpPr>
        <p:spPr bwMode="auto">
          <a:xfrm>
            <a:off x="0" y="1588"/>
            <a:ext cx="381000" cy="6856412"/>
          </a:xfrm>
          <a:prstGeom prst="rect">
            <a:avLst/>
          </a:prstGeom>
          <a:gradFill rotWithShape="0">
            <a:gsLst>
              <a:gs pos="0">
                <a:schemeClr val="bg1"/>
              </a:gs>
              <a:gs pos="100000">
                <a:schemeClr val="bg1">
                  <a:gamma/>
                  <a:tint val="48627"/>
                  <a:invGamma/>
                </a:schemeClr>
              </a:gs>
            </a:gsLst>
            <a:lin ang="5400000" scaled="1"/>
          </a:gradFill>
          <a:ln w="25400">
            <a:noFill/>
            <a:miter lim="800000"/>
            <a:headEnd/>
            <a:tailEnd/>
          </a:ln>
          <a:effectLst/>
        </p:spPr>
        <p:txBody>
          <a:bodyPr wrap="none" anchor="ctr"/>
          <a:lstStyle/>
          <a:p>
            <a:pPr eaLnBrk="0" hangingPunct="0">
              <a:defRPr/>
            </a:pPr>
            <a:endParaRPr lang="de-CH" sz="2000">
              <a:solidFill>
                <a:srgbClr val="FFFFFF"/>
              </a:solidFill>
              <a:latin typeface="Trebuchet MS" pitchFamily="34" charset="0"/>
            </a:endParaRPr>
          </a:p>
        </p:txBody>
      </p:sp>
      <p:sp>
        <p:nvSpPr>
          <p:cNvPr id="1030" name="Rectangle 6"/>
          <p:cNvSpPr>
            <a:spLocks noChangeArrowheads="1"/>
          </p:cNvSpPr>
          <p:nvPr/>
        </p:nvSpPr>
        <p:spPr bwMode="auto">
          <a:xfrm rot="-5400000">
            <a:off x="-3144837" y="3100387"/>
            <a:ext cx="662940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p>
            <a:pPr eaLnBrk="0" hangingPunct="0"/>
            <a:r>
              <a:rPr lang="en-US" sz="1600" b="1">
                <a:solidFill>
                  <a:srgbClr val="FFFFFF"/>
                </a:solidFill>
                <a:latin typeface="Trebuchet MS" pitchFamily="34" charset="0"/>
              </a:rPr>
              <a:t>Perceptual and Sensory Augmented Computing</a:t>
            </a:r>
          </a:p>
        </p:txBody>
      </p:sp>
      <p:sp>
        <p:nvSpPr>
          <p:cNvPr id="2265095" name="Rectangle 7"/>
          <p:cNvSpPr>
            <a:spLocks noGrp="1" noChangeArrowheads="1"/>
          </p:cNvSpPr>
          <p:nvPr>
            <p:ph type="ftr" sz="quarter" idx="3"/>
          </p:nvPr>
        </p:nvSpPr>
        <p:spPr bwMode="auto">
          <a:xfrm>
            <a:off x="2376488" y="6553200"/>
            <a:ext cx="4572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200">
                <a:solidFill>
                  <a:srgbClr val="000000"/>
                </a:solidFill>
                <a:latin typeface="Trebuchet MS" pitchFamily="34" charset="0"/>
              </a:defRPr>
            </a:lvl1pPr>
          </a:lstStyle>
          <a:p>
            <a:pPr>
              <a:defRPr/>
            </a:pPr>
            <a:endParaRPr lang="nl-NL"/>
          </a:p>
        </p:txBody>
      </p:sp>
      <p:sp>
        <p:nvSpPr>
          <p:cNvPr id="2265097" name="Rectangle 9"/>
          <p:cNvSpPr>
            <a:spLocks noChangeArrowheads="1"/>
          </p:cNvSpPr>
          <p:nvPr userDrawn="1"/>
        </p:nvSpPr>
        <p:spPr bwMode="auto">
          <a:xfrm>
            <a:off x="0" y="1588"/>
            <a:ext cx="381000" cy="6884987"/>
          </a:xfrm>
          <a:prstGeom prst="rect">
            <a:avLst/>
          </a:prstGeom>
          <a:gradFill rotWithShape="0">
            <a:gsLst>
              <a:gs pos="0">
                <a:schemeClr val="bg1"/>
              </a:gs>
              <a:gs pos="100000">
                <a:schemeClr val="bg1">
                  <a:gamma/>
                  <a:tint val="48627"/>
                  <a:invGamma/>
                </a:schemeClr>
              </a:gs>
            </a:gsLst>
            <a:lin ang="5400000" scaled="1"/>
          </a:gradFill>
          <a:ln w="25400">
            <a:noFill/>
            <a:miter lim="800000"/>
            <a:headEnd/>
            <a:tailEnd/>
          </a:ln>
          <a:effectLst/>
        </p:spPr>
        <p:txBody>
          <a:bodyPr wrap="none" anchor="ctr"/>
          <a:lstStyle/>
          <a:p>
            <a:pPr eaLnBrk="0" hangingPunct="0">
              <a:defRPr/>
            </a:pPr>
            <a:endParaRPr lang="de-CH" sz="2000" dirty="0">
              <a:solidFill>
                <a:srgbClr val="FFFFFF"/>
              </a:solidFill>
              <a:latin typeface="Trebuchet MS" pitchFamily="34" charset="0"/>
            </a:endParaRPr>
          </a:p>
        </p:txBody>
      </p:sp>
      <p:pic>
        <p:nvPicPr>
          <p:cNvPr id="1034" name="Picture 33" descr="dez5___rwthlogo_gif_rwthlogo6_web_english"/>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7102475" y="11113"/>
            <a:ext cx="2030413"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dk2" tx1="lt1" bg2="dk1" tx2="lt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Lst>
  <p:timing>
    <p:tnLst>
      <p:par>
        <p:cTn id="1" dur="indefinite" restart="never" nodeType="tmRoot"/>
      </p:par>
    </p:tnLst>
  </p:timing>
  <p:hf hdr="0" dt="0"/>
  <p:txStyles>
    <p:titleStyle>
      <a:lvl1pPr algn="l" rtl="0" eaLnBrk="0" fontAlgn="base" hangingPunct="0">
        <a:spcBef>
          <a:spcPct val="0"/>
        </a:spcBef>
        <a:spcAft>
          <a:spcPct val="0"/>
        </a:spcAft>
        <a:defRPr kumimoji="1" sz="3200" b="1">
          <a:solidFill>
            <a:schemeClr val="bg1"/>
          </a:solidFill>
          <a:latin typeface="+mj-lt"/>
          <a:ea typeface="+mj-ea"/>
          <a:cs typeface="+mj-cs"/>
        </a:defRPr>
      </a:lvl1pPr>
      <a:lvl2pPr algn="l" rtl="0" eaLnBrk="0" fontAlgn="base" hangingPunct="0">
        <a:spcBef>
          <a:spcPct val="0"/>
        </a:spcBef>
        <a:spcAft>
          <a:spcPct val="0"/>
        </a:spcAft>
        <a:defRPr kumimoji="1" sz="3200" b="1">
          <a:solidFill>
            <a:schemeClr val="bg1"/>
          </a:solidFill>
          <a:latin typeface="Trebuchet MS" pitchFamily="34" charset="0"/>
        </a:defRPr>
      </a:lvl2pPr>
      <a:lvl3pPr algn="l" rtl="0" eaLnBrk="0" fontAlgn="base" hangingPunct="0">
        <a:spcBef>
          <a:spcPct val="0"/>
        </a:spcBef>
        <a:spcAft>
          <a:spcPct val="0"/>
        </a:spcAft>
        <a:defRPr kumimoji="1" sz="3200" b="1">
          <a:solidFill>
            <a:schemeClr val="bg1"/>
          </a:solidFill>
          <a:latin typeface="Trebuchet MS" pitchFamily="34" charset="0"/>
        </a:defRPr>
      </a:lvl3pPr>
      <a:lvl4pPr algn="l" rtl="0" eaLnBrk="0" fontAlgn="base" hangingPunct="0">
        <a:spcBef>
          <a:spcPct val="0"/>
        </a:spcBef>
        <a:spcAft>
          <a:spcPct val="0"/>
        </a:spcAft>
        <a:defRPr kumimoji="1" sz="3200" b="1">
          <a:solidFill>
            <a:schemeClr val="bg1"/>
          </a:solidFill>
          <a:latin typeface="Trebuchet MS" pitchFamily="34" charset="0"/>
        </a:defRPr>
      </a:lvl4pPr>
      <a:lvl5pPr algn="l" rtl="0" eaLnBrk="0" fontAlgn="base" hangingPunct="0">
        <a:spcBef>
          <a:spcPct val="0"/>
        </a:spcBef>
        <a:spcAft>
          <a:spcPct val="0"/>
        </a:spcAft>
        <a:defRPr kumimoji="1" sz="3200" b="1">
          <a:solidFill>
            <a:schemeClr val="bg1"/>
          </a:solidFill>
          <a:latin typeface="Trebuchet MS" pitchFamily="34" charset="0"/>
        </a:defRPr>
      </a:lvl5pPr>
      <a:lvl6pPr marL="457200" algn="l" rtl="0" eaLnBrk="0" fontAlgn="base" hangingPunct="0">
        <a:spcBef>
          <a:spcPct val="0"/>
        </a:spcBef>
        <a:spcAft>
          <a:spcPct val="0"/>
        </a:spcAft>
        <a:defRPr kumimoji="1" sz="3600" b="1">
          <a:solidFill>
            <a:schemeClr val="bg1"/>
          </a:solidFill>
          <a:latin typeface="Trebuchet MS" pitchFamily="34" charset="0"/>
        </a:defRPr>
      </a:lvl6pPr>
      <a:lvl7pPr marL="914400" algn="l" rtl="0" eaLnBrk="0" fontAlgn="base" hangingPunct="0">
        <a:spcBef>
          <a:spcPct val="0"/>
        </a:spcBef>
        <a:spcAft>
          <a:spcPct val="0"/>
        </a:spcAft>
        <a:defRPr kumimoji="1" sz="3600" b="1">
          <a:solidFill>
            <a:schemeClr val="bg1"/>
          </a:solidFill>
          <a:latin typeface="Trebuchet MS" pitchFamily="34" charset="0"/>
        </a:defRPr>
      </a:lvl7pPr>
      <a:lvl8pPr marL="1371600" algn="l" rtl="0" eaLnBrk="0" fontAlgn="base" hangingPunct="0">
        <a:spcBef>
          <a:spcPct val="0"/>
        </a:spcBef>
        <a:spcAft>
          <a:spcPct val="0"/>
        </a:spcAft>
        <a:defRPr kumimoji="1" sz="3600" b="1">
          <a:solidFill>
            <a:schemeClr val="bg1"/>
          </a:solidFill>
          <a:latin typeface="Trebuchet MS" pitchFamily="34" charset="0"/>
        </a:defRPr>
      </a:lvl8pPr>
      <a:lvl9pPr marL="1828800" algn="l" rtl="0" eaLnBrk="0" fontAlgn="base" hangingPunct="0">
        <a:spcBef>
          <a:spcPct val="0"/>
        </a:spcBef>
        <a:spcAft>
          <a:spcPct val="0"/>
        </a:spcAft>
        <a:defRPr kumimoji="1" sz="3600" b="1">
          <a:solidFill>
            <a:schemeClr val="bg1"/>
          </a:solidFill>
          <a:latin typeface="Trebuchet MS" pitchFamily="34" charset="0"/>
        </a:defRPr>
      </a:lvl9pPr>
    </p:titleStyle>
    <p:bodyStyle>
      <a:lvl1pPr marL="342900" indent="-342900" algn="l" rtl="0" eaLnBrk="0" fontAlgn="base" hangingPunct="0">
        <a:spcBef>
          <a:spcPct val="20000"/>
        </a:spcBef>
        <a:spcAft>
          <a:spcPct val="0"/>
        </a:spcAft>
        <a:buClr>
          <a:schemeClr val="bg1"/>
        </a:buClr>
        <a:buSzPct val="115000"/>
        <a:buChar char="•"/>
        <a:defRPr kumimoji="1" sz="2400" b="1">
          <a:solidFill>
            <a:schemeClr val="bg2"/>
          </a:solidFill>
          <a:latin typeface="+mn-lt"/>
          <a:ea typeface="+mn-ea"/>
          <a:cs typeface="+mn-cs"/>
        </a:defRPr>
      </a:lvl1pPr>
      <a:lvl2pPr marL="742950" indent="-285750" algn="l" rtl="0" eaLnBrk="0" fontAlgn="base" hangingPunct="0">
        <a:spcBef>
          <a:spcPct val="20000"/>
        </a:spcBef>
        <a:spcAft>
          <a:spcPct val="0"/>
        </a:spcAft>
        <a:buClr>
          <a:schemeClr val="bg1"/>
        </a:buClr>
        <a:buSzPct val="50000"/>
        <a:buFont typeface="Wingdings" pitchFamily="2" charset="2"/>
        <a:buChar char="Ø"/>
        <a:defRPr kumimoji="1" sz="2000" b="1">
          <a:solidFill>
            <a:schemeClr val="bg2"/>
          </a:solidFill>
          <a:latin typeface="+mn-lt"/>
        </a:defRPr>
      </a:lvl2pPr>
      <a:lvl3pPr marL="1143000" indent="-228600" algn="l" rtl="0" eaLnBrk="0" fontAlgn="base" hangingPunct="0">
        <a:spcBef>
          <a:spcPct val="20000"/>
        </a:spcBef>
        <a:spcAft>
          <a:spcPct val="0"/>
        </a:spcAft>
        <a:buClr>
          <a:schemeClr val="bg1"/>
        </a:buClr>
        <a:buChar char="–"/>
        <a:defRPr kumimoji="1" b="1">
          <a:solidFill>
            <a:schemeClr val="bg2"/>
          </a:solidFill>
          <a:latin typeface="+mn-lt"/>
        </a:defRPr>
      </a:lvl3pPr>
      <a:lvl4pPr marL="1600200" indent="-228600" algn="l" rtl="0" eaLnBrk="0" fontAlgn="base" hangingPunct="0">
        <a:spcBef>
          <a:spcPct val="20000"/>
        </a:spcBef>
        <a:spcAft>
          <a:spcPct val="0"/>
        </a:spcAft>
        <a:buClr>
          <a:schemeClr val="accent2"/>
        </a:buClr>
        <a:buChar char="–"/>
        <a:defRPr kumimoji="1">
          <a:solidFill>
            <a:schemeClr val="bg2"/>
          </a:solidFill>
          <a:latin typeface="+mn-lt"/>
        </a:defRPr>
      </a:lvl4pPr>
      <a:lvl5pPr marL="2057400" indent="-228600" algn="l" rtl="0" eaLnBrk="0" fontAlgn="base" hangingPunct="0">
        <a:spcBef>
          <a:spcPct val="20000"/>
        </a:spcBef>
        <a:spcAft>
          <a:spcPct val="0"/>
        </a:spcAft>
        <a:buClr>
          <a:schemeClr val="accent2"/>
        </a:buClr>
        <a:buChar char="»"/>
        <a:defRPr kumimoji="1">
          <a:solidFill>
            <a:schemeClr val="bg2"/>
          </a:solidFill>
          <a:latin typeface="+mn-lt"/>
        </a:defRPr>
      </a:lvl5pPr>
      <a:lvl6pPr marL="2514600" indent="-228600" algn="l" rtl="0" eaLnBrk="0" fontAlgn="base" hangingPunct="0">
        <a:spcBef>
          <a:spcPct val="20000"/>
        </a:spcBef>
        <a:spcAft>
          <a:spcPct val="0"/>
        </a:spcAft>
        <a:buClr>
          <a:schemeClr val="accent2"/>
        </a:buClr>
        <a:defRPr kumimoji="1" sz="2000">
          <a:solidFill>
            <a:schemeClr val="tx1"/>
          </a:solidFill>
          <a:latin typeface="+mn-lt"/>
        </a:defRPr>
      </a:lvl6pPr>
      <a:lvl7pPr marL="2971800" indent="-228600" algn="l" rtl="0" eaLnBrk="0" fontAlgn="base" hangingPunct="0">
        <a:spcBef>
          <a:spcPct val="20000"/>
        </a:spcBef>
        <a:spcAft>
          <a:spcPct val="0"/>
        </a:spcAft>
        <a:buClr>
          <a:schemeClr val="accent2"/>
        </a:buClr>
        <a:defRPr kumimoji="1" sz="2000">
          <a:solidFill>
            <a:schemeClr val="tx1"/>
          </a:solidFill>
          <a:latin typeface="+mn-lt"/>
        </a:defRPr>
      </a:lvl7pPr>
      <a:lvl8pPr marL="3429000" indent="-228600" algn="l" rtl="0" eaLnBrk="0" fontAlgn="base" hangingPunct="0">
        <a:spcBef>
          <a:spcPct val="20000"/>
        </a:spcBef>
        <a:spcAft>
          <a:spcPct val="0"/>
        </a:spcAft>
        <a:buClr>
          <a:schemeClr val="accent2"/>
        </a:buClr>
        <a:defRPr kumimoji="1" sz="2000">
          <a:solidFill>
            <a:schemeClr val="tx1"/>
          </a:solidFill>
          <a:latin typeface="+mn-lt"/>
        </a:defRPr>
      </a:lvl8pPr>
      <a:lvl9pPr marL="3886200" indent="-228600" algn="l" rtl="0" eaLnBrk="0" fontAlgn="base" hangingPunct="0">
        <a:spcBef>
          <a:spcPct val="20000"/>
        </a:spcBef>
        <a:spcAft>
          <a:spcPct val="0"/>
        </a:spcAft>
        <a:buClr>
          <a:schemeClr val="accent2"/>
        </a:buClr>
        <a:defRPr kumimoji="1"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notesSlide" Target="../notesSlides/notesSlide30.xml"/><Relationship Id="rId3" Type="http://schemas.microsoft.com/office/2007/relationships/media" Target="../media/media2.mp4"/><Relationship Id="rId7" Type="http://schemas.openxmlformats.org/officeDocument/2006/relationships/slideLayout" Target="../slideLayouts/slideLayout2.xml"/><Relationship Id="rId2" Type="http://schemas.openxmlformats.org/officeDocument/2006/relationships/video" Target="../media/media1.mpg"/><Relationship Id="rId1" Type="http://schemas.microsoft.com/office/2007/relationships/media" Target="../media/media1.mpg"/><Relationship Id="rId6" Type="http://schemas.openxmlformats.org/officeDocument/2006/relationships/video" Target="../media/media3.mp4"/><Relationship Id="rId5" Type="http://schemas.microsoft.com/office/2007/relationships/media" Target="../media/media3.mp4"/><Relationship Id="rId4" Type="http://schemas.openxmlformats.org/officeDocument/2006/relationships/video" Target="../media/media2.mp4"/><Relationship Id="rId9" Type="http://schemas.openxmlformats.org/officeDocument/2006/relationships/image" Target="../media/image39.png"/></Relationships>
</file>

<file path=ppt/slides/_rels/slide32.xml.rels><?xml version="1.0" encoding="UTF-8" standalone="yes"?>
<Relationships xmlns="http://schemas.openxmlformats.org/package/2006/relationships"><Relationship Id="rId3" Type="http://schemas.microsoft.com/office/2007/relationships/media" Target="../media/media5.mp4"/><Relationship Id="rId7" Type="http://schemas.openxmlformats.org/officeDocument/2006/relationships/image" Target="../media/image39.png"/><Relationship Id="rId2" Type="http://schemas.openxmlformats.org/officeDocument/2006/relationships/video" Target="../media/media4.mpg"/><Relationship Id="rId1" Type="http://schemas.microsoft.com/office/2007/relationships/media" Target="../media/media4.mpg"/><Relationship Id="rId6" Type="http://schemas.openxmlformats.org/officeDocument/2006/relationships/notesSlide" Target="../notesSlides/notesSlide31.xml"/><Relationship Id="rId5" Type="http://schemas.openxmlformats.org/officeDocument/2006/relationships/slideLayout" Target="../slideLayouts/slideLayout2.xml"/><Relationship Id="rId4" Type="http://schemas.openxmlformats.org/officeDocument/2006/relationships/video" Target="../media/media5.mp4"/></Relationships>
</file>

<file path=ppt/slides/_rels/slide33.xml.rels><?xml version="1.0" encoding="UTF-8" standalone="yes"?>
<Relationships xmlns="http://schemas.openxmlformats.org/package/2006/relationships"><Relationship Id="rId3" Type="http://schemas.microsoft.com/office/2007/relationships/media" Target="../media/media6.mp4"/><Relationship Id="rId7" Type="http://schemas.openxmlformats.org/officeDocument/2006/relationships/image" Target="../media/image39.png"/><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notesSlide" Target="../notesSlides/notesSlide32.xml"/><Relationship Id="rId5" Type="http://schemas.openxmlformats.org/officeDocument/2006/relationships/slideLayout" Target="../slideLayouts/slideLayout2.xml"/><Relationship Id="rId4" Type="http://schemas.openxmlformats.org/officeDocument/2006/relationships/video" Target="../media/media6.mp4"/></Relationships>
</file>

<file path=ppt/slides/_rels/slide34.xml.rels><?xml version="1.0" encoding="UTF-8" standalone="yes"?>
<Relationships xmlns="http://schemas.openxmlformats.org/package/2006/relationships"><Relationship Id="rId3" Type="http://schemas.microsoft.com/office/2007/relationships/media" Target="../media/media7.webm"/><Relationship Id="rId7" Type="http://schemas.openxmlformats.org/officeDocument/2006/relationships/image" Target="../media/image39.png"/><Relationship Id="rId2" Type="http://schemas.openxmlformats.org/officeDocument/2006/relationships/video" Target="../media/media6.mp4"/><Relationship Id="rId1" Type="http://schemas.microsoft.com/office/2007/relationships/media" Target="../media/media6.mp4"/><Relationship Id="rId6" Type="http://schemas.openxmlformats.org/officeDocument/2006/relationships/notesSlide" Target="../notesSlides/notesSlide33.xml"/><Relationship Id="rId5" Type="http://schemas.openxmlformats.org/officeDocument/2006/relationships/slideLayout" Target="../slideLayouts/slideLayout2.xml"/><Relationship Id="rId4" Type="http://schemas.openxmlformats.org/officeDocument/2006/relationships/video" Target="../media/media7.webm"/></Relationships>
</file>

<file path=ppt/slides/_rels/slide3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7.png"/><Relationship Id="rId7"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8.png"/><Relationship Id="rId10" Type="http://schemas.openxmlformats.org/officeDocument/2006/relationships/image" Target="../media/image19.png"/><Relationship Id="rId4" Type="http://schemas.openxmlformats.org/officeDocument/2006/relationships/image" Target="../media/image14.png"/><Relationship Id="rId9"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340768"/>
            <a:ext cx="8686800" cy="1143000"/>
          </a:xfrm>
        </p:spPr>
        <p:txBody>
          <a:bodyPr/>
          <a:lstStyle/>
          <a:p>
            <a:pPr algn="ctr"/>
            <a:r>
              <a:rPr lang="nl-NL" sz="5400" dirty="0" smtClean="0"/>
              <a:t>MPEG4-AVC / H.264</a:t>
            </a:r>
            <a:endParaRPr lang="en-GB" sz="5400" dirty="0"/>
          </a:p>
        </p:txBody>
      </p:sp>
      <p:sp>
        <p:nvSpPr>
          <p:cNvPr id="3" name="Subtitle 2"/>
          <p:cNvSpPr>
            <a:spLocks noGrp="1"/>
          </p:cNvSpPr>
          <p:nvPr>
            <p:ph type="subTitle" idx="1"/>
          </p:nvPr>
        </p:nvSpPr>
        <p:spPr/>
        <p:txBody>
          <a:bodyPr/>
          <a:lstStyle/>
          <a:p>
            <a:endParaRPr lang="en-GB" dirty="0" smtClean="0"/>
          </a:p>
          <a:p>
            <a:endParaRPr lang="en-GB" dirty="0" smtClean="0"/>
          </a:p>
          <a:p>
            <a:r>
              <a:rPr lang="en-GB" dirty="0" smtClean="0"/>
              <a:t>Alexander </a:t>
            </a:r>
            <a:r>
              <a:rPr lang="en-GB" dirty="0" err="1" smtClean="0"/>
              <a:t>Hermans</a:t>
            </a:r>
            <a:endParaRPr lang="en-GB" dirty="0" smtClean="0"/>
          </a:p>
          <a:p>
            <a:endParaRPr lang="en-GB" dirty="0" smtClean="0"/>
          </a:p>
          <a:p>
            <a:endParaRPr lang="en-GB" dirty="0" smtClean="0"/>
          </a:p>
          <a:p>
            <a:r>
              <a:rPr lang="en-GB" dirty="0" smtClean="0"/>
              <a:t>11 July 2012</a:t>
            </a:r>
            <a:endParaRPr lang="en-GB" dirty="0"/>
          </a:p>
        </p:txBody>
      </p:sp>
      <p:sp>
        <p:nvSpPr>
          <p:cNvPr id="4" name="Slide Number Placeholder 3"/>
          <p:cNvSpPr>
            <a:spLocks noGrp="1"/>
          </p:cNvSpPr>
          <p:nvPr>
            <p:ph type="sldNum" sz="quarter" idx="10"/>
          </p:nvPr>
        </p:nvSpPr>
        <p:spPr/>
        <p:txBody>
          <a:bodyPr/>
          <a:lstStyle/>
          <a:p>
            <a:pPr>
              <a:defRPr/>
            </a:pPr>
            <a:endParaRPr lang="de-DE" dirty="0"/>
          </a:p>
        </p:txBody>
      </p:sp>
    </p:spTree>
    <p:extLst>
      <p:ext uri="{BB962C8B-B14F-4D97-AF65-F5344CB8AC3E}">
        <p14:creationId xmlns:p14="http://schemas.microsoft.com/office/powerpoint/2010/main" val="20073187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Intra prediction – MPEG4</a:t>
            </a:r>
            <a:endParaRPr lang="en-GB" dirty="0"/>
          </a:p>
        </p:txBody>
      </p:sp>
      <p:sp>
        <p:nvSpPr>
          <p:cNvPr id="3" name="Content Placeholder 2"/>
          <p:cNvSpPr>
            <a:spLocks noGrp="1"/>
          </p:cNvSpPr>
          <p:nvPr>
            <p:ph idx="1"/>
          </p:nvPr>
        </p:nvSpPr>
        <p:spPr/>
        <p:txBody>
          <a:bodyPr/>
          <a:lstStyle/>
          <a:p>
            <a:r>
              <a:rPr lang="nl-NL" dirty="0" smtClean="0"/>
              <a:t>DC:</a:t>
            </a:r>
            <a:endParaRPr lang="nl-NL" dirty="0"/>
          </a:p>
          <a:p>
            <a:endParaRPr lang="nl-NL" dirty="0" smtClean="0"/>
          </a:p>
          <a:p>
            <a:endParaRPr lang="nl-NL" dirty="0"/>
          </a:p>
          <a:p>
            <a:endParaRPr lang="nl-NL" dirty="0" smtClean="0"/>
          </a:p>
          <a:p>
            <a:endParaRPr lang="nl-NL" dirty="0"/>
          </a:p>
          <a:p>
            <a:r>
              <a:rPr lang="nl-NL" dirty="0" smtClean="0"/>
              <a:t>AC:</a:t>
            </a:r>
            <a:endParaRPr lang="nl-NL" dirty="0"/>
          </a:p>
        </p:txBody>
      </p:sp>
      <p:sp>
        <p:nvSpPr>
          <p:cNvPr id="4" name="Slide Number Placeholder 3"/>
          <p:cNvSpPr>
            <a:spLocks noGrp="1"/>
          </p:cNvSpPr>
          <p:nvPr>
            <p:ph type="sldNum" sz="quarter" idx="10"/>
          </p:nvPr>
        </p:nvSpPr>
        <p:spPr/>
        <p:txBody>
          <a:bodyPr/>
          <a:lstStyle/>
          <a:p>
            <a:pPr>
              <a:defRPr/>
            </a:pPr>
            <a:fld id="{D5BD93C6-D41A-4CCC-8638-95E21B63466B}" type="slidenum">
              <a:rPr lang="de-DE" smtClean="0"/>
              <a:pPr>
                <a:defRPr/>
              </a:pPr>
              <a:t>10</a:t>
            </a:fld>
            <a:endParaRPr lang="de-DE"/>
          </a:p>
        </p:txBody>
      </p:sp>
      <p:sp>
        <p:nvSpPr>
          <p:cNvPr id="5" name="Footer Placeholder 4"/>
          <p:cNvSpPr>
            <a:spLocks noGrp="1"/>
          </p:cNvSpPr>
          <p:nvPr>
            <p:ph type="ftr" sz="quarter" idx="11"/>
          </p:nvPr>
        </p:nvSpPr>
        <p:spPr/>
        <p:txBody>
          <a:bodyPr/>
          <a:lstStyle/>
          <a:p>
            <a:pPr>
              <a:defRPr/>
            </a:pPr>
            <a:endParaRPr lang="nl-NL"/>
          </a:p>
        </p:txBody>
      </p:sp>
      <p:pic>
        <p:nvPicPr>
          <p:cNvPr id="102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23728" y="1135697"/>
            <a:ext cx="6698906" cy="2448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03648" y="3356992"/>
            <a:ext cx="3246997" cy="2995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56893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028"/>
                                        </p:tgtEl>
                                        <p:attrNameLst>
                                          <p:attrName>style.visibility</p:attrName>
                                        </p:attrNameLst>
                                      </p:cBhvr>
                                      <p:to>
                                        <p:strVal val="visible"/>
                                      </p:to>
                                    </p:set>
                                    <p:animEffect transition="in" filter="fade">
                                      <p:cBhvr>
                                        <p:cTn id="10" dur="500"/>
                                        <p:tgtEl>
                                          <p:spTgt spid="102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animEffect transition="in" filter="fade">
                                      <p:cBhvr>
                                        <p:cTn id="15" dur="500"/>
                                        <p:tgtEl>
                                          <p:spTgt spid="3">
                                            <p:txEl>
                                              <p:pRg st="5" end="5"/>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1029"/>
                                        </p:tgtEl>
                                        <p:attrNameLst>
                                          <p:attrName>style.visibility</p:attrName>
                                        </p:attrNameLst>
                                      </p:cBhvr>
                                      <p:to>
                                        <p:strVal val="visible"/>
                                      </p:to>
                                    </p:set>
                                    <p:animEffect transition="in" filter="fade">
                                      <p:cBhvr>
                                        <p:cTn id="18" dur="500"/>
                                        <p:tgtEl>
                                          <p:spTgt spid="10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Intra prediction – MPEG4-AVC</a:t>
            </a:r>
            <a:endParaRPr lang="en-GB" dirty="0"/>
          </a:p>
        </p:txBody>
      </p:sp>
      <p:sp>
        <p:nvSpPr>
          <p:cNvPr id="3" name="Content Placeholder 2"/>
          <p:cNvSpPr>
            <a:spLocks noGrp="1"/>
          </p:cNvSpPr>
          <p:nvPr>
            <p:ph idx="1"/>
          </p:nvPr>
        </p:nvSpPr>
        <p:spPr/>
        <p:txBody>
          <a:bodyPr/>
          <a:lstStyle/>
          <a:p>
            <a:r>
              <a:rPr lang="nl-NL" dirty="0" smtClean="0"/>
              <a:t>4x4 </a:t>
            </a:r>
            <a:r>
              <a:rPr lang="nl-NL" dirty="0" err="1" smtClean="0"/>
              <a:t>blocks</a:t>
            </a:r>
            <a:r>
              <a:rPr lang="nl-NL" dirty="0" smtClean="0"/>
              <a:t>:</a:t>
            </a:r>
          </a:p>
          <a:p>
            <a:endParaRPr lang="nl-NL" dirty="0"/>
          </a:p>
          <a:p>
            <a:endParaRPr lang="nl-NL" dirty="0" smtClean="0"/>
          </a:p>
          <a:p>
            <a:endParaRPr lang="nl-NL" dirty="0" smtClean="0"/>
          </a:p>
          <a:p>
            <a:endParaRPr lang="nl-NL" dirty="0" smtClean="0"/>
          </a:p>
          <a:p>
            <a:endParaRPr lang="nl-NL" dirty="0"/>
          </a:p>
          <a:p>
            <a:r>
              <a:rPr lang="nl-NL" dirty="0" smtClean="0"/>
              <a:t>16x16 </a:t>
            </a:r>
            <a:r>
              <a:rPr lang="nl-NL" dirty="0" err="1" smtClean="0"/>
              <a:t>luma</a:t>
            </a:r>
            <a:r>
              <a:rPr lang="nl-NL" dirty="0" smtClean="0"/>
              <a:t> </a:t>
            </a:r>
            <a:r>
              <a:rPr lang="nl-NL" dirty="0" err="1" smtClean="0"/>
              <a:t>blocks</a:t>
            </a:r>
            <a:r>
              <a:rPr lang="nl-NL" dirty="0" smtClean="0"/>
              <a:t>, 8x8 chroma </a:t>
            </a:r>
            <a:r>
              <a:rPr lang="nl-NL" dirty="0" err="1" smtClean="0"/>
              <a:t>blocks</a:t>
            </a:r>
            <a:r>
              <a:rPr lang="nl-NL" dirty="0" smtClean="0"/>
              <a:t>:</a:t>
            </a:r>
          </a:p>
          <a:p>
            <a:pPr marL="0" indent="0">
              <a:buNone/>
            </a:pPr>
            <a:endParaRPr lang="nl-NL" dirty="0"/>
          </a:p>
        </p:txBody>
      </p:sp>
      <p:sp>
        <p:nvSpPr>
          <p:cNvPr id="4" name="Slide Number Placeholder 3"/>
          <p:cNvSpPr>
            <a:spLocks noGrp="1"/>
          </p:cNvSpPr>
          <p:nvPr>
            <p:ph type="sldNum" sz="quarter" idx="10"/>
          </p:nvPr>
        </p:nvSpPr>
        <p:spPr/>
        <p:txBody>
          <a:bodyPr/>
          <a:lstStyle/>
          <a:p>
            <a:pPr>
              <a:defRPr/>
            </a:pPr>
            <a:fld id="{D5BD93C6-D41A-4CCC-8638-95E21B63466B}" type="slidenum">
              <a:rPr lang="de-DE" smtClean="0"/>
              <a:pPr>
                <a:defRPr/>
              </a:pPr>
              <a:t>11</a:t>
            </a:fld>
            <a:endParaRPr lang="de-DE"/>
          </a:p>
        </p:txBody>
      </p:sp>
      <p:sp>
        <p:nvSpPr>
          <p:cNvPr id="5" name="Footer Placeholder 4"/>
          <p:cNvSpPr>
            <a:spLocks noGrp="1"/>
          </p:cNvSpPr>
          <p:nvPr>
            <p:ph type="ftr" sz="quarter" idx="11"/>
          </p:nvPr>
        </p:nvSpPr>
        <p:spPr/>
        <p:txBody>
          <a:bodyPr/>
          <a:lstStyle/>
          <a:p>
            <a:pPr>
              <a:defRPr/>
            </a:pPr>
            <a:endParaRPr lang="nl-NL"/>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1628800"/>
            <a:ext cx="8208912" cy="2282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9198" y="4293096"/>
            <a:ext cx="8285683" cy="2109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41754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074"/>
                                        </p:tgtEl>
                                        <p:attrNameLst>
                                          <p:attrName>style.visibility</p:attrName>
                                        </p:attrNameLst>
                                      </p:cBhvr>
                                      <p:to>
                                        <p:strVal val="visible"/>
                                      </p:to>
                                    </p:set>
                                    <p:animEffect transition="in" filter="fade">
                                      <p:cBhvr>
                                        <p:cTn id="10" dur="500"/>
                                        <p:tgtEl>
                                          <p:spTgt spid="307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animEffect transition="in" filter="fade">
                                      <p:cBhvr>
                                        <p:cTn id="15" dur="500"/>
                                        <p:tgtEl>
                                          <p:spTgt spid="3">
                                            <p:txEl>
                                              <p:pRg st="6" end="6"/>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075"/>
                                        </p:tgtEl>
                                        <p:attrNameLst>
                                          <p:attrName>style.visibility</p:attrName>
                                        </p:attrNameLst>
                                      </p:cBhvr>
                                      <p:to>
                                        <p:strVal val="visible"/>
                                      </p:to>
                                    </p:set>
                                    <p:animEffect transition="in" filter="fade">
                                      <p:cBhvr>
                                        <p:cTn id="18" dur="500"/>
                                        <p:tgtEl>
                                          <p:spTgt spid="30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Intra prediction – MPEG4-AVC</a:t>
            </a:r>
            <a:endParaRPr lang="en-GB" dirty="0"/>
          </a:p>
        </p:txBody>
      </p:sp>
      <p:sp>
        <p:nvSpPr>
          <p:cNvPr id="4" name="Slide Number Placeholder 3"/>
          <p:cNvSpPr>
            <a:spLocks noGrp="1"/>
          </p:cNvSpPr>
          <p:nvPr>
            <p:ph type="sldNum" sz="quarter" idx="10"/>
          </p:nvPr>
        </p:nvSpPr>
        <p:spPr/>
        <p:txBody>
          <a:bodyPr/>
          <a:lstStyle/>
          <a:p>
            <a:pPr>
              <a:defRPr/>
            </a:pPr>
            <a:fld id="{D5BD93C6-D41A-4CCC-8638-95E21B63466B}" type="slidenum">
              <a:rPr lang="de-DE" smtClean="0"/>
              <a:pPr>
                <a:defRPr/>
              </a:pPr>
              <a:t>12</a:t>
            </a:fld>
            <a:endParaRPr lang="de-DE"/>
          </a:p>
        </p:txBody>
      </p:sp>
      <p:sp>
        <p:nvSpPr>
          <p:cNvPr id="5" name="Footer Placeholder 4"/>
          <p:cNvSpPr>
            <a:spLocks noGrp="1"/>
          </p:cNvSpPr>
          <p:nvPr>
            <p:ph type="ftr" sz="quarter" idx="11"/>
          </p:nvPr>
        </p:nvSpPr>
        <p:spPr/>
        <p:txBody>
          <a:bodyPr/>
          <a:lstStyle/>
          <a:p>
            <a:pPr>
              <a:defRPr/>
            </a:pPr>
            <a:endParaRPr lang="nl-NL"/>
          </a:p>
        </p:txBody>
      </p:sp>
      <p:sp>
        <p:nvSpPr>
          <p:cNvPr id="9" name="TextBox 8"/>
          <p:cNvSpPr txBox="1"/>
          <p:nvPr/>
        </p:nvSpPr>
        <p:spPr>
          <a:xfrm>
            <a:off x="588459" y="1340768"/>
            <a:ext cx="2232248" cy="461665"/>
          </a:xfrm>
          <a:prstGeom prst="rect">
            <a:avLst/>
          </a:prstGeom>
          <a:noFill/>
        </p:spPr>
        <p:txBody>
          <a:bodyPr wrap="square" rtlCol="0">
            <a:spAutoFit/>
          </a:bodyPr>
          <a:lstStyle/>
          <a:p>
            <a:r>
              <a:rPr lang="nl-NL" sz="2400" b="1" dirty="0" smtClean="0">
                <a:solidFill>
                  <a:schemeClr val="bg2"/>
                </a:solidFill>
              </a:rPr>
              <a:t>4x4 </a:t>
            </a:r>
            <a:r>
              <a:rPr lang="nl-NL" sz="2400" b="1" dirty="0" err="1" smtClean="0">
                <a:solidFill>
                  <a:schemeClr val="bg2"/>
                </a:solidFill>
              </a:rPr>
              <a:t>blocks</a:t>
            </a:r>
            <a:r>
              <a:rPr lang="nl-NL" sz="2400" b="1" dirty="0" smtClean="0">
                <a:solidFill>
                  <a:schemeClr val="bg2"/>
                </a:solidFill>
              </a:rPr>
              <a:t>: </a:t>
            </a:r>
            <a:endParaRPr lang="en-GB" sz="2400" b="1" dirty="0" err="1" smtClean="0">
              <a:solidFill>
                <a:schemeClr val="bg2"/>
              </a:solidFill>
            </a:endParaRPr>
          </a:p>
        </p:txBody>
      </p:sp>
      <p:sp>
        <p:nvSpPr>
          <p:cNvPr id="14" name="TextBox 13"/>
          <p:cNvSpPr txBox="1"/>
          <p:nvPr/>
        </p:nvSpPr>
        <p:spPr>
          <a:xfrm>
            <a:off x="588459" y="1340767"/>
            <a:ext cx="2232248" cy="461665"/>
          </a:xfrm>
          <a:prstGeom prst="rect">
            <a:avLst/>
          </a:prstGeom>
          <a:noFill/>
        </p:spPr>
        <p:txBody>
          <a:bodyPr wrap="square" rtlCol="0">
            <a:spAutoFit/>
          </a:bodyPr>
          <a:lstStyle/>
          <a:p>
            <a:r>
              <a:rPr lang="nl-NL" sz="2400" b="1" dirty="0" smtClean="0">
                <a:solidFill>
                  <a:schemeClr val="bg2"/>
                </a:solidFill>
              </a:rPr>
              <a:t>16x16 </a:t>
            </a:r>
            <a:r>
              <a:rPr lang="nl-NL" sz="2400" b="1" dirty="0" err="1" smtClean="0">
                <a:solidFill>
                  <a:schemeClr val="bg2"/>
                </a:solidFill>
              </a:rPr>
              <a:t>blocks</a:t>
            </a:r>
            <a:r>
              <a:rPr lang="nl-NL" sz="2400" b="1" dirty="0" smtClean="0">
                <a:solidFill>
                  <a:schemeClr val="bg2"/>
                </a:solidFill>
              </a:rPr>
              <a:t>: </a:t>
            </a:r>
            <a:endParaRPr lang="en-GB" sz="2400" b="1" dirty="0" err="1" smtClean="0">
              <a:solidFill>
                <a:schemeClr val="bg2"/>
              </a:solidFill>
            </a:endParaRPr>
          </a:p>
        </p:txBody>
      </p:sp>
      <p:pic>
        <p:nvPicPr>
          <p:cNvPr id="41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7824" y="908720"/>
            <a:ext cx="5060950" cy="556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58419" y="966383"/>
            <a:ext cx="4984750" cy="5238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42265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4100"/>
                                        </p:tgtEl>
                                        <p:attrNameLst>
                                          <p:attrName>style.visibility</p:attrName>
                                        </p:attrNameLst>
                                      </p:cBhvr>
                                      <p:to>
                                        <p:strVal val="hidden"/>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1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err="1" smtClean="0"/>
              <a:t>Inter</a:t>
            </a:r>
            <a:r>
              <a:rPr lang="nl-NL" dirty="0" smtClean="0"/>
              <a:t> </a:t>
            </a:r>
            <a:r>
              <a:rPr lang="nl-NL" dirty="0" err="1" smtClean="0"/>
              <a:t>prediction</a:t>
            </a:r>
            <a:endParaRPr lang="nl-NL" dirty="0"/>
          </a:p>
        </p:txBody>
      </p:sp>
      <p:sp>
        <p:nvSpPr>
          <p:cNvPr id="4" name="Slide Number Placeholder 3"/>
          <p:cNvSpPr>
            <a:spLocks noGrp="1"/>
          </p:cNvSpPr>
          <p:nvPr>
            <p:ph type="sldNum" sz="quarter" idx="10"/>
          </p:nvPr>
        </p:nvSpPr>
        <p:spPr/>
        <p:txBody>
          <a:bodyPr/>
          <a:lstStyle/>
          <a:p>
            <a:pPr>
              <a:defRPr/>
            </a:pPr>
            <a:fld id="{D5BD93C6-D41A-4CCC-8638-95E21B63466B}" type="slidenum">
              <a:rPr lang="de-DE" smtClean="0"/>
              <a:pPr>
                <a:defRPr/>
              </a:pPr>
              <a:t>13</a:t>
            </a:fld>
            <a:endParaRPr lang="de-DE"/>
          </a:p>
        </p:txBody>
      </p:sp>
      <p:sp>
        <p:nvSpPr>
          <p:cNvPr id="5" name="Footer Placeholder 4"/>
          <p:cNvSpPr>
            <a:spLocks noGrp="1"/>
          </p:cNvSpPr>
          <p:nvPr>
            <p:ph type="ftr" sz="quarter" idx="11"/>
          </p:nvPr>
        </p:nvSpPr>
        <p:spPr/>
        <p:txBody>
          <a:bodyPr/>
          <a:lstStyle/>
          <a:p>
            <a:pPr>
              <a:defRPr/>
            </a:pPr>
            <a:endParaRPr lang="nl-NL"/>
          </a:p>
        </p:txBody>
      </p:sp>
      <p:sp>
        <p:nvSpPr>
          <p:cNvPr id="6" name="Rectangle 5"/>
          <p:cNvSpPr/>
          <p:nvPr/>
        </p:nvSpPr>
        <p:spPr bwMode="auto">
          <a:xfrm>
            <a:off x="2849395" y="1684187"/>
            <a:ext cx="1872208" cy="1224136"/>
          </a:xfrm>
          <a:prstGeom prst="rect">
            <a:avLst/>
          </a:prstGeom>
          <a:ln>
            <a:headEnd type="none" w="sm" len="sm"/>
            <a:tailEnd type="none" w="sm" len="sm"/>
          </a:ln>
          <a:scene3d>
            <a:camera prst="isometricOffAxis1Right"/>
            <a:lightRig rig="threePt" dir="t"/>
          </a:scene3d>
        </p:spPr>
        <p:style>
          <a:lnRef idx="2">
            <a:schemeClr val="accent1">
              <a:shade val="50000"/>
            </a:schemeClr>
          </a:lnRef>
          <a:fillRef idx="1001">
            <a:schemeClr val="lt2"/>
          </a:fillRef>
          <a:effectRef idx="0">
            <a:schemeClr val="accent1"/>
          </a:effectRef>
          <a:fontRef idx="minor">
            <a:schemeClr val="lt1"/>
          </a:fontRef>
        </p:style>
        <p:txBody>
          <a:bodyPr vert="horz" wrap="none" lIns="90000" tIns="46800" rIns="90000" bIns="46800" numCol="1" rtlCol="0" anchor="t" anchorCtr="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000" b="0" i="0" u="none" strike="noStrike" cap="none" normalizeH="0" baseline="0" smtClean="0">
              <a:ln>
                <a:noFill/>
              </a:ln>
              <a:solidFill>
                <a:schemeClr val="tx1"/>
              </a:solidFill>
              <a:effectLst/>
              <a:latin typeface="Trebuchet MS" pitchFamily="34" charset="0"/>
            </a:endParaRPr>
          </a:p>
        </p:txBody>
      </p:sp>
      <p:sp>
        <p:nvSpPr>
          <p:cNvPr id="7" name="Rectangle 6"/>
          <p:cNvSpPr/>
          <p:nvPr/>
        </p:nvSpPr>
        <p:spPr bwMode="auto">
          <a:xfrm>
            <a:off x="3142363" y="1756195"/>
            <a:ext cx="1872208" cy="1224136"/>
          </a:xfrm>
          <a:prstGeom prst="rect">
            <a:avLst/>
          </a:prstGeom>
          <a:ln>
            <a:headEnd type="none" w="sm" len="sm"/>
            <a:tailEnd type="none" w="sm" len="sm"/>
          </a:ln>
          <a:scene3d>
            <a:camera prst="isometricOffAxis1Right"/>
            <a:lightRig rig="threePt" dir="t"/>
          </a:scene3d>
        </p:spPr>
        <p:style>
          <a:lnRef idx="2">
            <a:schemeClr val="accent4">
              <a:shade val="50000"/>
            </a:schemeClr>
          </a:lnRef>
          <a:fillRef idx="1">
            <a:schemeClr val="accent4"/>
          </a:fillRef>
          <a:effectRef idx="0">
            <a:schemeClr val="accent4"/>
          </a:effectRef>
          <a:fontRef idx="minor">
            <a:schemeClr val="lt1"/>
          </a:fontRef>
        </p:style>
        <p:txBody>
          <a:bodyPr vert="horz" wrap="none" lIns="90000" tIns="46800" rIns="90000" bIns="46800" numCol="1" rtlCol="0" anchor="t" anchorCtr="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000" b="0" i="0" u="none" strike="noStrike" cap="none" normalizeH="0" baseline="0" smtClean="0">
              <a:ln>
                <a:noFill/>
              </a:ln>
              <a:solidFill>
                <a:schemeClr val="tx1"/>
              </a:solidFill>
              <a:effectLst/>
              <a:latin typeface="Trebuchet MS" pitchFamily="34" charset="0"/>
            </a:endParaRPr>
          </a:p>
        </p:txBody>
      </p:sp>
      <p:sp>
        <p:nvSpPr>
          <p:cNvPr id="8" name="Rectangle 7"/>
          <p:cNvSpPr/>
          <p:nvPr/>
        </p:nvSpPr>
        <p:spPr bwMode="auto">
          <a:xfrm>
            <a:off x="3438779" y="1828203"/>
            <a:ext cx="1872208" cy="1224136"/>
          </a:xfrm>
          <a:prstGeom prst="rect">
            <a:avLst/>
          </a:prstGeom>
          <a:ln>
            <a:headEnd type="none" w="sm" len="sm"/>
            <a:tailEnd type="none" w="sm" len="sm"/>
          </a:ln>
          <a:scene3d>
            <a:camera prst="isometricOffAxis1Right"/>
            <a:lightRig rig="threePt" dir="t"/>
          </a:scene3d>
        </p:spPr>
        <p:style>
          <a:lnRef idx="2">
            <a:schemeClr val="accent4">
              <a:shade val="50000"/>
            </a:schemeClr>
          </a:lnRef>
          <a:fillRef idx="1">
            <a:schemeClr val="accent4"/>
          </a:fillRef>
          <a:effectRef idx="0">
            <a:schemeClr val="accent4"/>
          </a:effectRef>
          <a:fontRef idx="minor">
            <a:schemeClr val="lt1"/>
          </a:fontRef>
        </p:style>
        <p:txBody>
          <a:bodyPr vert="horz" wrap="none" lIns="90000" tIns="46800" rIns="90000" bIns="46800" numCol="1" rtlCol="0" anchor="t" anchorCtr="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000" b="0" i="0" u="none" strike="noStrike" cap="none" normalizeH="0" baseline="0" smtClean="0">
              <a:ln>
                <a:noFill/>
              </a:ln>
              <a:solidFill>
                <a:schemeClr val="tx1"/>
              </a:solidFill>
              <a:effectLst/>
              <a:latin typeface="Trebuchet MS" pitchFamily="34" charset="0"/>
            </a:endParaRPr>
          </a:p>
        </p:txBody>
      </p:sp>
      <p:sp>
        <p:nvSpPr>
          <p:cNvPr id="9" name="Rectangle 8"/>
          <p:cNvSpPr/>
          <p:nvPr/>
        </p:nvSpPr>
        <p:spPr bwMode="auto">
          <a:xfrm>
            <a:off x="3735195" y="1900211"/>
            <a:ext cx="1872208" cy="1224136"/>
          </a:xfrm>
          <a:prstGeom prst="rect">
            <a:avLst/>
          </a:prstGeom>
          <a:ln>
            <a:headEnd type="none" w="sm" len="sm"/>
            <a:tailEnd type="none" w="sm" len="sm"/>
          </a:ln>
          <a:scene3d>
            <a:camera prst="isometricOffAxis1Right"/>
            <a:lightRig rig="threePt" dir="t"/>
          </a:scene3d>
        </p:spPr>
        <p:style>
          <a:lnRef idx="2">
            <a:schemeClr val="accent2">
              <a:shade val="50000"/>
            </a:schemeClr>
          </a:lnRef>
          <a:fillRef idx="1">
            <a:schemeClr val="accent2"/>
          </a:fillRef>
          <a:effectRef idx="0">
            <a:schemeClr val="accent2"/>
          </a:effectRef>
          <a:fontRef idx="minor">
            <a:schemeClr val="lt1"/>
          </a:fontRef>
        </p:style>
        <p:txBody>
          <a:bodyPr vert="horz" wrap="none" lIns="90000" tIns="46800" rIns="90000" bIns="46800" numCol="1" rtlCol="0" anchor="t" anchorCtr="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000" b="0" i="0" u="none" strike="noStrike" cap="none" normalizeH="0" baseline="0" smtClean="0">
              <a:ln>
                <a:noFill/>
              </a:ln>
              <a:solidFill>
                <a:schemeClr val="tx1"/>
              </a:solidFill>
              <a:effectLst/>
              <a:latin typeface="Trebuchet MS" pitchFamily="34" charset="0"/>
            </a:endParaRPr>
          </a:p>
        </p:txBody>
      </p:sp>
      <p:sp>
        <p:nvSpPr>
          <p:cNvPr id="10" name="Rectangle 9"/>
          <p:cNvSpPr/>
          <p:nvPr/>
        </p:nvSpPr>
        <p:spPr bwMode="auto">
          <a:xfrm>
            <a:off x="4031611" y="1972219"/>
            <a:ext cx="1872208" cy="1224136"/>
          </a:xfrm>
          <a:prstGeom prst="rect">
            <a:avLst/>
          </a:prstGeom>
          <a:ln>
            <a:headEnd type="none" w="sm" len="sm"/>
            <a:tailEnd type="none" w="sm" len="sm"/>
          </a:ln>
          <a:scene3d>
            <a:camera prst="isometricOffAxis1Right"/>
            <a:lightRig rig="threePt" dir="t"/>
          </a:scene3d>
        </p:spPr>
        <p:style>
          <a:lnRef idx="2">
            <a:schemeClr val="accent4">
              <a:shade val="50000"/>
            </a:schemeClr>
          </a:lnRef>
          <a:fillRef idx="1">
            <a:schemeClr val="accent4"/>
          </a:fillRef>
          <a:effectRef idx="0">
            <a:schemeClr val="accent4"/>
          </a:effectRef>
          <a:fontRef idx="minor">
            <a:schemeClr val="lt1"/>
          </a:fontRef>
        </p:style>
        <p:txBody>
          <a:bodyPr vert="horz" wrap="none" lIns="90000" tIns="46800" rIns="90000" bIns="46800" numCol="1" rtlCol="0" anchor="t" anchorCtr="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000" b="0" i="0" u="none" strike="noStrike" cap="none" normalizeH="0" baseline="0" smtClean="0">
              <a:ln>
                <a:noFill/>
              </a:ln>
              <a:solidFill>
                <a:schemeClr val="tx1"/>
              </a:solidFill>
              <a:effectLst/>
              <a:latin typeface="Trebuchet MS" pitchFamily="34" charset="0"/>
            </a:endParaRPr>
          </a:p>
        </p:txBody>
      </p:sp>
      <p:sp>
        <p:nvSpPr>
          <p:cNvPr id="11" name="Rectangle 10"/>
          <p:cNvSpPr/>
          <p:nvPr/>
        </p:nvSpPr>
        <p:spPr bwMode="auto">
          <a:xfrm>
            <a:off x="4328027" y="2044227"/>
            <a:ext cx="1872208" cy="1224136"/>
          </a:xfrm>
          <a:prstGeom prst="rect">
            <a:avLst/>
          </a:prstGeom>
          <a:ln>
            <a:headEnd type="none" w="sm" len="sm"/>
            <a:tailEnd type="none" w="sm" len="sm"/>
          </a:ln>
          <a:scene3d>
            <a:camera prst="isometricOffAxis1Right"/>
            <a:lightRig rig="threePt" dir="t"/>
          </a:scene3d>
        </p:spPr>
        <p:style>
          <a:lnRef idx="2">
            <a:schemeClr val="accent4">
              <a:shade val="50000"/>
            </a:schemeClr>
          </a:lnRef>
          <a:fillRef idx="1">
            <a:schemeClr val="accent4"/>
          </a:fillRef>
          <a:effectRef idx="0">
            <a:schemeClr val="accent4"/>
          </a:effectRef>
          <a:fontRef idx="minor">
            <a:schemeClr val="lt1"/>
          </a:fontRef>
        </p:style>
        <p:txBody>
          <a:bodyPr vert="horz" wrap="none" lIns="90000" tIns="46800" rIns="90000" bIns="46800" numCol="1" rtlCol="0" anchor="t" anchorCtr="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000" b="0" i="0" u="none" strike="noStrike" cap="none" normalizeH="0" baseline="0" smtClean="0">
              <a:ln>
                <a:noFill/>
              </a:ln>
              <a:solidFill>
                <a:schemeClr val="tx1"/>
              </a:solidFill>
              <a:effectLst/>
              <a:latin typeface="Trebuchet MS" pitchFamily="34" charset="0"/>
            </a:endParaRPr>
          </a:p>
        </p:txBody>
      </p:sp>
      <p:sp>
        <p:nvSpPr>
          <p:cNvPr id="12" name="Rectangle 11"/>
          <p:cNvSpPr/>
          <p:nvPr/>
        </p:nvSpPr>
        <p:spPr bwMode="auto">
          <a:xfrm>
            <a:off x="4624443" y="2116235"/>
            <a:ext cx="1872208" cy="1224136"/>
          </a:xfrm>
          <a:prstGeom prst="rect">
            <a:avLst/>
          </a:prstGeom>
          <a:ln>
            <a:headEnd type="none" w="sm" len="sm"/>
            <a:tailEnd type="none" w="sm" len="sm"/>
          </a:ln>
          <a:scene3d>
            <a:camera prst="isometricOffAxis1Right"/>
            <a:lightRig rig="threePt" dir="t"/>
          </a:scene3d>
        </p:spPr>
        <p:style>
          <a:lnRef idx="2">
            <a:schemeClr val="accent2">
              <a:shade val="50000"/>
            </a:schemeClr>
          </a:lnRef>
          <a:fillRef idx="1">
            <a:schemeClr val="accent2"/>
          </a:fillRef>
          <a:effectRef idx="0">
            <a:schemeClr val="accent2"/>
          </a:effectRef>
          <a:fontRef idx="minor">
            <a:schemeClr val="lt1"/>
          </a:fontRef>
        </p:style>
        <p:txBody>
          <a:bodyPr vert="horz" wrap="none" lIns="90000" tIns="46800" rIns="90000" bIns="46800" numCol="1" rtlCol="0" anchor="t" anchorCtr="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000" b="0" i="0" u="none" strike="noStrike" cap="none" normalizeH="0" baseline="0" smtClean="0">
              <a:ln>
                <a:noFill/>
              </a:ln>
              <a:solidFill>
                <a:schemeClr val="tx1"/>
              </a:solidFill>
              <a:effectLst/>
              <a:latin typeface="Trebuchet MS" pitchFamily="34" charset="0"/>
            </a:endParaRPr>
          </a:p>
        </p:txBody>
      </p:sp>
      <p:sp>
        <p:nvSpPr>
          <p:cNvPr id="13" name="Rectangle 12"/>
          <p:cNvSpPr/>
          <p:nvPr/>
        </p:nvSpPr>
        <p:spPr bwMode="auto">
          <a:xfrm>
            <a:off x="4920859" y="2188243"/>
            <a:ext cx="1872208" cy="1224136"/>
          </a:xfrm>
          <a:prstGeom prst="rect">
            <a:avLst/>
          </a:prstGeom>
          <a:ln>
            <a:headEnd type="none" w="sm" len="sm"/>
            <a:tailEnd type="none" w="sm" len="sm"/>
          </a:ln>
          <a:scene3d>
            <a:camera prst="isometricOffAxis1Right"/>
            <a:lightRig rig="threePt" dir="t"/>
          </a:scene3d>
        </p:spPr>
        <p:style>
          <a:lnRef idx="2">
            <a:schemeClr val="accent4">
              <a:shade val="50000"/>
            </a:schemeClr>
          </a:lnRef>
          <a:fillRef idx="1">
            <a:schemeClr val="accent4"/>
          </a:fillRef>
          <a:effectRef idx="0">
            <a:schemeClr val="accent4"/>
          </a:effectRef>
          <a:fontRef idx="minor">
            <a:schemeClr val="lt1"/>
          </a:fontRef>
        </p:style>
        <p:txBody>
          <a:bodyPr vert="horz" wrap="none" lIns="90000" tIns="46800" rIns="90000" bIns="46800" numCol="1" rtlCol="0" anchor="t" anchorCtr="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000" b="0" i="0" u="none" strike="noStrike" cap="none" normalizeH="0" baseline="0" smtClean="0">
              <a:ln>
                <a:noFill/>
              </a:ln>
              <a:solidFill>
                <a:schemeClr val="tx1"/>
              </a:solidFill>
              <a:effectLst/>
              <a:latin typeface="Trebuchet MS" pitchFamily="34" charset="0"/>
            </a:endParaRPr>
          </a:p>
        </p:txBody>
      </p:sp>
      <p:sp>
        <p:nvSpPr>
          <p:cNvPr id="14" name="Rectangle 13"/>
          <p:cNvSpPr/>
          <p:nvPr/>
        </p:nvSpPr>
        <p:spPr bwMode="auto">
          <a:xfrm>
            <a:off x="5217275" y="2260251"/>
            <a:ext cx="1872208" cy="1224136"/>
          </a:xfrm>
          <a:prstGeom prst="rect">
            <a:avLst/>
          </a:prstGeom>
          <a:ln>
            <a:headEnd type="none" w="sm" len="sm"/>
            <a:tailEnd type="none" w="sm" len="sm"/>
          </a:ln>
          <a:scene3d>
            <a:camera prst="isometricOffAxis1Right"/>
            <a:lightRig rig="threePt" dir="t"/>
          </a:scene3d>
        </p:spPr>
        <p:style>
          <a:lnRef idx="2">
            <a:schemeClr val="accent4">
              <a:shade val="50000"/>
            </a:schemeClr>
          </a:lnRef>
          <a:fillRef idx="1">
            <a:schemeClr val="accent4"/>
          </a:fillRef>
          <a:effectRef idx="0">
            <a:schemeClr val="accent4"/>
          </a:effectRef>
          <a:fontRef idx="minor">
            <a:schemeClr val="lt1"/>
          </a:fontRef>
        </p:style>
        <p:txBody>
          <a:bodyPr vert="horz" wrap="none" lIns="90000" tIns="46800" rIns="90000" bIns="46800" numCol="1" rtlCol="0" anchor="t" anchorCtr="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000" b="0" i="0" u="none" strike="noStrike" cap="none" normalizeH="0" baseline="0" smtClean="0">
              <a:ln>
                <a:noFill/>
              </a:ln>
              <a:solidFill>
                <a:schemeClr val="tx1"/>
              </a:solidFill>
              <a:effectLst/>
              <a:latin typeface="Trebuchet MS" pitchFamily="34" charset="0"/>
            </a:endParaRPr>
          </a:p>
        </p:txBody>
      </p:sp>
      <p:sp>
        <p:nvSpPr>
          <p:cNvPr id="15" name="Rectangle 14"/>
          <p:cNvSpPr/>
          <p:nvPr/>
        </p:nvSpPr>
        <p:spPr bwMode="auto">
          <a:xfrm>
            <a:off x="5513691" y="2332259"/>
            <a:ext cx="1872208" cy="1224136"/>
          </a:xfrm>
          <a:prstGeom prst="rect">
            <a:avLst/>
          </a:prstGeom>
          <a:ln>
            <a:headEnd type="none" w="sm" len="sm"/>
            <a:tailEnd type="none" w="sm" len="sm"/>
          </a:ln>
          <a:scene3d>
            <a:camera prst="isometricOffAxis1Right"/>
            <a:lightRig rig="threePt" dir="t"/>
          </a:scene3d>
        </p:spPr>
        <p:style>
          <a:lnRef idx="2">
            <a:schemeClr val="accent1">
              <a:shade val="50000"/>
            </a:schemeClr>
          </a:lnRef>
          <a:fillRef idx="1001">
            <a:schemeClr val="lt2"/>
          </a:fillRef>
          <a:effectRef idx="0">
            <a:schemeClr val="accent1"/>
          </a:effectRef>
          <a:fontRef idx="minor">
            <a:schemeClr val="lt1"/>
          </a:fontRef>
        </p:style>
        <p:txBody>
          <a:bodyPr vert="horz" wrap="none" lIns="90000" tIns="46800" rIns="90000" bIns="46800" numCol="1" rtlCol="0" anchor="t" anchorCtr="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000" b="0" i="0" u="none" strike="noStrike" cap="none" normalizeH="0" baseline="0" smtClean="0">
              <a:ln>
                <a:noFill/>
              </a:ln>
              <a:solidFill>
                <a:schemeClr val="tx1"/>
              </a:solidFill>
              <a:effectLst/>
              <a:latin typeface="Trebuchet MS" pitchFamily="34" charset="0"/>
            </a:endParaRPr>
          </a:p>
        </p:txBody>
      </p:sp>
      <p:sp>
        <p:nvSpPr>
          <p:cNvPr id="19" name="Rectangle 18"/>
          <p:cNvSpPr/>
          <p:nvPr/>
        </p:nvSpPr>
        <p:spPr bwMode="auto">
          <a:xfrm>
            <a:off x="8388424" y="908720"/>
            <a:ext cx="502481" cy="423142"/>
          </a:xfrm>
          <a:prstGeom prst="rect">
            <a:avLst/>
          </a:prstGeom>
          <a:ln>
            <a:headEnd type="none" w="sm" len="sm"/>
            <a:tailEnd type="none" w="sm" len="sm"/>
          </a:ln>
        </p:spPr>
        <p:style>
          <a:lnRef idx="2">
            <a:schemeClr val="accent1">
              <a:shade val="50000"/>
            </a:schemeClr>
          </a:lnRef>
          <a:fillRef idx="1001">
            <a:schemeClr val="lt2"/>
          </a:fillRef>
          <a:effectRef idx="0">
            <a:schemeClr val="accent1"/>
          </a:effectRef>
          <a:fontRef idx="minor">
            <a:schemeClr val="lt1"/>
          </a:fontRef>
        </p:style>
        <p:txBody>
          <a:bodyPr vert="horz" wrap="none" lIns="90000" tIns="46800" rIns="90000" bIns="4680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nl-NL" sz="2000" b="0" i="0" u="none" strike="noStrike" cap="none" normalizeH="0" baseline="0" dirty="0" smtClean="0">
                <a:ln>
                  <a:noFill/>
                </a:ln>
                <a:solidFill>
                  <a:schemeClr val="tx1"/>
                </a:solidFill>
                <a:effectLst/>
                <a:latin typeface="Trebuchet MS" pitchFamily="34" charset="0"/>
              </a:rPr>
              <a:t>I</a:t>
            </a:r>
          </a:p>
          <a:p>
            <a:pPr marL="0" marR="0" indent="0" algn="ctr" defTabSz="914400" rtl="0" eaLnBrk="0" fontAlgn="base" latinLnBrk="0" hangingPunct="0">
              <a:lnSpc>
                <a:spcPct val="100000"/>
              </a:lnSpc>
              <a:spcBef>
                <a:spcPct val="0"/>
              </a:spcBef>
              <a:spcAft>
                <a:spcPct val="0"/>
              </a:spcAft>
              <a:buClrTx/>
              <a:buSzTx/>
              <a:buFontTx/>
              <a:buNone/>
              <a:tabLst/>
            </a:pPr>
            <a:endParaRPr kumimoji="0" lang="en-GB" sz="2000" b="0" i="0" u="none" strike="noStrike" cap="none" normalizeH="0" baseline="0" dirty="0" smtClean="0">
              <a:ln>
                <a:noFill/>
              </a:ln>
              <a:solidFill>
                <a:schemeClr val="tx1"/>
              </a:solidFill>
              <a:effectLst/>
              <a:latin typeface="Trebuchet MS" pitchFamily="34" charset="0"/>
            </a:endParaRPr>
          </a:p>
        </p:txBody>
      </p:sp>
      <p:sp>
        <p:nvSpPr>
          <p:cNvPr id="21" name="Rectangle 20"/>
          <p:cNvSpPr/>
          <p:nvPr/>
        </p:nvSpPr>
        <p:spPr bwMode="auto">
          <a:xfrm>
            <a:off x="8388424" y="1433170"/>
            <a:ext cx="502481" cy="423142"/>
          </a:xfrm>
          <a:prstGeom prst="rect">
            <a:avLst/>
          </a:prstGeom>
          <a:ln>
            <a:headEnd type="none" w="sm" len="sm"/>
            <a:tailEnd type="none" w="sm" len="sm"/>
          </a:ln>
        </p:spPr>
        <p:style>
          <a:lnRef idx="2">
            <a:schemeClr val="accent2">
              <a:shade val="50000"/>
            </a:schemeClr>
          </a:lnRef>
          <a:fillRef idx="1">
            <a:schemeClr val="accent2"/>
          </a:fillRef>
          <a:effectRef idx="0">
            <a:schemeClr val="accent2"/>
          </a:effectRef>
          <a:fontRef idx="minor">
            <a:schemeClr val="lt1"/>
          </a:fontRef>
        </p:style>
        <p:txBody>
          <a:bodyPr vert="horz" wrap="none" lIns="90000" tIns="46800" rIns="90000" bIns="4680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nl-NL" sz="2000" b="0" i="0" u="none" strike="noStrike" cap="none" normalizeH="0" baseline="0" dirty="0" smtClean="0">
                <a:ln>
                  <a:noFill/>
                </a:ln>
                <a:solidFill>
                  <a:schemeClr val="tx1"/>
                </a:solidFill>
                <a:effectLst/>
                <a:latin typeface="Trebuchet MS" pitchFamily="34" charset="0"/>
              </a:rPr>
              <a:t>P</a:t>
            </a:r>
            <a:endParaRPr kumimoji="0" lang="en-GB" sz="2000" b="0" i="0" u="none" strike="noStrike" cap="none" normalizeH="0" baseline="0" dirty="0" smtClean="0">
              <a:ln>
                <a:noFill/>
              </a:ln>
              <a:solidFill>
                <a:schemeClr val="tx1"/>
              </a:solidFill>
              <a:effectLst/>
              <a:latin typeface="Trebuchet MS" pitchFamily="34" charset="0"/>
            </a:endParaRPr>
          </a:p>
        </p:txBody>
      </p:sp>
      <p:sp>
        <p:nvSpPr>
          <p:cNvPr id="24" name="Rectangle 23"/>
          <p:cNvSpPr/>
          <p:nvPr/>
        </p:nvSpPr>
        <p:spPr bwMode="auto">
          <a:xfrm>
            <a:off x="8387259" y="1938369"/>
            <a:ext cx="502481" cy="423142"/>
          </a:xfrm>
          <a:prstGeom prst="rect">
            <a:avLst/>
          </a:prstGeom>
          <a:ln>
            <a:headEnd type="none" w="sm" len="sm"/>
            <a:tailEnd type="none" w="sm" len="sm"/>
          </a:ln>
        </p:spPr>
        <p:style>
          <a:lnRef idx="2">
            <a:schemeClr val="accent4">
              <a:shade val="50000"/>
            </a:schemeClr>
          </a:lnRef>
          <a:fillRef idx="1">
            <a:schemeClr val="accent4"/>
          </a:fillRef>
          <a:effectRef idx="0">
            <a:schemeClr val="accent4"/>
          </a:effectRef>
          <a:fontRef idx="minor">
            <a:schemeClr val="lt1"/>
          </a:fontRef>
        </p:style>
        <p:txBody>
          <a:bodyPr vert="horz" wrap="none" lIns="90000" tIns="46800" rIns="90000" bIns="4680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nl-NL" sz="2000" b="0" i="0" u="none" strike="noStrike" cap="none" normalizeH="0" baseline="0" dirty="0" smtClean="0">
                <a:ln>
                  <a:noFill/>
                </a:ln>
                <a:solidFill>
                  <a:schemeClr val="tx1"/>
                </a:solidFill>
                <a:effectLst/>
                <a:latin typeface="Trebuchet MS" pitchFamily="34" charset="0"/>
              </a:rPr>
              <a:t>B</a:t>
            </a:r>
            <a:endParaRPr kumimoji="0" lang="en-GB" sz="2000" b="0" i="0" u="none" strike="noStrike" cap="none" normalizeH="0" baseline="0" dirty="0" smtClean="0">
              <a:ln>
                <a:noFill/>
              </a:ln>
              <a:solidFill>
                <a:schemeClr val="tx1"/>
              </a:solidFill>
              <a:effectLst/>
              <a:latin typeface="Trebuchet MS" pitchFamily="34" charset="0"/>
            </a:endParaRPr>
          </a:p>
        </p:txBody>
      </p:sp>
      <p:sp>
        <p:nvSpPr>
          <p:cNvPr id="31" name="Arc 30"/>
          <p:cNvSpPr/>
          <p:nvPr/>
        </p:nvSpPr>
        <p:spPr bwMode="auto">
          <a:xfrm flipH="1" flipV="1">
            <a:off x="2849394" y="2800309"/>
            <a:ext cx="1775049" cy="480683"/>
          </a:xfrm>
          <a:prstGeom prst="arc">
            <a:avLst>
              <a:gd name="adj1" fmla="val 16200000"/>
              <a:gd name="adj2" fmla="val 128346"/>
            </a:avLst>
          </a:prstGeom>
          <a:noFill/>
          <a:ln w="12700" cap="sq" cmpd="sng" algn="ctr">
            <a:solidFill>
              <a:schemeClr val="bg2"/>
            </a:solidFill>
            <a:prstDash val="solid"/>
            <a:round/>
            <a:headEnd type="triangl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000" b="0" i="0" u="none" strike="noStrike" cap="none" normalizeH="0" baseline="0" smtClean="0">
              <a:ln>
                <a:noFill/>
              </a:ln>
              <a:solidFill>
                <a:schemeClr val="tx1"/>
              </a:solidFill>
              <a:effectLst/>
              <a:latin typeface="Trebuchet MS" pitchFamily="34" charset="0"/>
            </a:endParaRPr>
          </a:p>
        </p:txBody>
      </p:sp>
      <p:sp>
        <p:nvSpPr>
          <p:cNvPr id="32" name="Arc 31"/>
          <p:cNvSpPr/>
          <p:nvPr/>
        </p:nvSpPr>
        <p:spPr bwMode="auto">
          <a:xfrm flipH="1" flipV="1">
            <a:off x="2849394" y="2833954"/>
            <a:ext cx="3528392" cy="650432"/>
          </a:xfrm>
          <a:prstGeom prst="arc">
            <a:avLst>
              <a:gd name="adj1" fmla="val 16200000"/>
              <a:gd name="adj2" fmla="val 128346"/>
            </a:avLst>
          </a:prstGeom>
          <a:noFill/>
          <a:ln w="12700" cap="sq" cmpd="sng" algn="ctr">
            <a:solidFill>
              <a:schemeClr val="bg2"/>
            </a:solidFill>
            <a:prstDash val="solid"/>
            <a:round/>
            <a:headEnd type="triangl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000" b="0" i="0" u="none" strike="noStrike" cap="none" normalizeH="0" baseline="0" smtClean="0">
              <a:ln>
                <a:noFill/>
              </a:ln>
              <a:solidFill>
                <a:schemeClr val="tx1"/>
              </a:solidFill>
              <a:effectLst/>
              <a:latin typeface="Trebuchet MS" pitchFamily="34" charset="0"/>
            </a:endParaRPr>
          </a:p>
        </p:txBody>
      </p:sp>
      <p:sp>
        <p:nvSpPr>
          <p:cNvPr id="34" name="Arc 33"/>
          <p:cNvSpPr/>
          <p:nvPr/>
        </p:nvSpPr>
        <p:spPr bwMode="auto">
          <a:xfrm rot="7548130" flipH="1" flipV="1">
            <a:off x="5202657" y="1445951"/>
            <a:ext cx="416567" cy="334005"/>
          </a:xfrm>
          <a:prstGeom prst="arc">
            <a:avLst>
              <a:gd name="adj1" fmla="val 12319617"/>
              <a:gd name="adj2" fmla="val 5395742"/>
            </a:avLst>
          </a:prstGeom>
          <a:noFill/>
          <a:ln w="12700" cap="sq" cmpd="sng" algn="ctr">
            <a:solidFill>
              <a:schemeClr val="bg2"/>
            </a:solidFill>
            <a:prstDash val="solid"/>
            <a:round/>
            <a:headEnd type="triangl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000" b="0" i="0" u="none" strike="noStrike" cap="none" normalizeH="0" baseline="0" smtClean="0">
              <a:ln>
                <a:noFill/>
              </a:ln>
              <a:solidFill>
                <a:schemeClr val="tx1"/>
              </a:solidFill>
              <a:effectLst/>
              <a:latin typeface="Trebuchet MS" pitchFamily="34" charset="0"/>
            </a:endParaRPr>
          </a:p>
        </p:txBody>
      </p:sp>
      <p:sp>
        <p:nvSpPr>
          <p:cNvPr id="35" name="Arc 34"/>
          <p:cNvSpPr/>
          <p:nvPr/>
        </p:nvSpPr>
        <p:spPr bwMode="auto">
          <a:xfrm rot="14051870" flipV="1">
            <a:off x="4613704" y="1299925"/>
            <a:ext cx="646306" cy="517609"/>
          </a:xfrm>
          <a:prstGeom prst="arc">
            <a:avLst>
              <a:gd name="adj1" fmla="val 12922929"/>
              <a:gd name="adj2" fmla="val 2637376"/>
            </a:avLst>
          </a:prstGeom>
          <a:noFill/>
          <a:ln w="12700" cap="sq" cmpd="sng" algn="ctr">
            <a:solidFill>
              <a:schemeClr val="bg2"/>
            </a:solidFill>
            <a:prstDash val="solid"/>
            <a:round/>
            <a:headEnd type="triangl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000" b="0" i="0" u="none" strike="noStrike" cap="none" normalizeH="0" baseline="0" smtClean="0">
              <a:ln>
                <a:noFill/>
              </a:ln>
              <a:solidFill>
                <a:schemeClr val="tx1"/>
              </a:solidFill>
              <a:effectLst/>
              <a:latin typeface="Trebuchet MS" pitchFamily="34" charset="0"/>
            </a:endParaRPr>
          </a:p>
        </p:txBody>
      </p:sp>
      <p:graphicFrame>
        <p:nvGraphicFramePr>
          <p:cNvPr id="38" name="Table 37"/>
          <p:cNvGraphicFramePr>
            <a:graphicFrameLocks noGrp="1"/>
          </p:cNvGraphicFramePr>
          <p:nvPr>
            <p:extLst>
              <p:ext uri="{D42A27DB-BD31-4B8C-83A1-F6EECF244321}">
                <p14:modId xmlns:p14="http://schemas.microsoft.com/office/powerpoint/2010/main" val="1092955801"/>
              </p:ext>
            </p:extLst>
          </p:nvPr>
        </p:nvGraphicFramePr>
        <p:xfrm>
          <a:off x="1323489" y="4221088"/>
          <a:ext cx="1520840" cy="1512168"/>
        </p:xfrm>
        <a:graphic>
          <a:graphicData uri="http://schemas.openxmlformats.org/drawingml/2006/table">
            <a:tbl>
              <a:tblPr firstRow="1" bandRow="1">
                <a:tableStyleId>{2D5ABB26-0587-4C30-8999-92F81FD0307C}</a:tableStyleId>
              </a:tblPr>
              <a:tblGrid>
                <a:gridCol w="380210"/>
                <a:gridCol w="380210"/>
                <a:gridCol w="380210"/>
                <a:gridCol w="380210"/>
              </a:tblGrid>
              <a:tr h="378042">
                <a:tc>
                  <a:txBody>
                    <a:bodyPr/>
                    <a:lstStyle/>
                    <a:p>
                      <a:endParaRPr lang="en-GB" sz="1000" dirty="0">
                        <a:solidFill>
                          <a:sysClr val="windowText" lastClr="000000"/>
                        </a:solidFill>
                      </a:endParaRPr>
                    </a:p>
                  </a:txBody>
                  <a:tcPr marL="177405" marR="177405" marT="88702" marB="88702">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000" dirty="0">
                        <a:solidFill>
                          <a:sysClr val="windowText" lastClr="000000"/>
                        </a:solidFill>
                      </a:endParaRPr>
                    </a:p>
                  </a:txBody>
                  <a:tcPr marL="177405" marR="177405" marT="88702" marB="88702">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000" dirty="0">
                        <a:solidFill>
                          <a:sysClr val="windowText" lastClr="000000"/>
                        </a:solidFill>
                      </a:endParaRPr>
                    </a:p>
                  </a:txBody>
                  <a:tcPr marL="177405" marR="177405" marT="88702" marB="88702">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000" dirty="0">
                        <a:solidFill>
                          <a:sysClr val="windowText" lastClr="000000"/>
                        </a:solidFill>
                      </a:endParaRPr>
                    </a:p>
                  </a:txBody>
                  <a:tcPr marL="177405" marR="177405" marT="88702" marB="88702">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378042">
                <a:tc>
                  <a:txBody>
                    <a:bodyPr/>
                    <a:lstStyle/>
                    <a:p>
                      <a:endParaRPr lang="en-GB" sz="1000" dirty="0">
                        <a:solidFill>
                          <a:sysClr val="windowText" lastClr="000000"/>
                        </a:solidFill>
                      </a:endParaRPr>
                    </a:p>
                  </a:txBody>
                  <a:tcPr marL="177405" marR="177405" marT="88702" marB="88702">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000" dirty="0">
                        <a:solidFill>
                          <a:sysClr val="windowText" lastClr="000000"/>
                        </a:solidFill>
                      </a:endParaRPr>
                    </a:p>
                  </a:txBody>
                  <a:tcPr marL="177405" marR="177405" marT="88702" marB="88702">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000" dirty="0">
                        <a:solidFill>
                          <a:sysClr val="windowText" lastClr="000000"/>
                        </a:solidFill>
                      </a:endParaRPr>
                    </a:p>
                  </a:txBody>
                  <a:tcPr marL="177405" marR="177405" marT="88702" marB="88702">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000" dirty="0">
                        <a:solidFill>
                          <a:sysClr val="windowText" lastClr="000000"/>
                        </a:solidFill>
                      </a:endParaRPr>
                    </a:p>
                  </a:txBody>
                  <a:tcPr marL="177405" marR="177405" marT="88702" marB="88702">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378042">
                <a:tc>
                  <a:txBody>
                    <a:bodyPr/>
                    <a:lstStyle/>
                    <a:p>
                      <a:endParaRPr lang="en-GB" sz="1000">
                        <a:solidFill>
                          <a:sysClr val="windowText" lastClr="000000"/>
                        </a:solidFill>
                      </a:endParaRPr>
                    </a:p>
                  </a:txBody>
                  <a:tcPr marL="177405" marR="177405" marT="88702" marB="88702">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000" dirty="0">
                        <a:solidFill>
                          <a:sysClr val="windowText" lastClr="000000"/>
                        </a:solidFill>
                      </a:endParaRPr>
                    </a:p>
                  </a:txBody>
                  <a:tcPr marL="177405" marR="177405" marT="88702" marB="88702">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000" dirty="0">
                        <a:solidFill>
                          <a:sysClr val="windowText" lastClr="000000"/>
                        </a:solidFill>
                      </a:endParaRPr>
                    </a:p>
                  </a:txBody>
                  <a:tcPr marL="177405" marR="177405" marT="88702" marB="88702">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000" dirty="0">
                        <a:solidFill>
                          <a:sysClr val="windowText" lastClr="000000"/>
                        </a:solidFill>
                      </a:endParaRPr>
                    </a:p>
                  </a:txBody>
                  <a:tcPr marL="177405" marR="177405" marT="88702" marB="88702">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378042">
                <a:tc>
                  <a:txBody>
                    <a:bodyPr/>
                    <a:lstStyle/>
                    <a:p>
                      <a:endParaRPr lang="en-GB" sz="1000">
                        <a:solidFill>
                          <a:sysClr val="windowText" lastClr="000000"/>
                        </a:solidFill>
                      </a:endParaRPr>
                    </a:p>
                  </a:txBody>
                  <a:tcPr marL="177405" marR="177405" marT="88702" marB="88702">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000" dirty="0">
                        <a:solidFill>
                          <a:sysClr val="windowText" lastClr="000000"/>
                        </a:solidFill>
                      </a:endParaRPr>
                    </a:p>
                  </a:txBody>
                  <a:tcPr marL="177405" marR="177405" marT="88702" marB="88702">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000" dirty="0">
                        <a:solidFill>
                          <a:sysClr val="windowText" lastClr="000000"/>
                        </a:solidFill>
                      </a:endParaRPr>
                    </a:p>
                  </a:txBody>
                  <a:tcPr marL="177405" marR="177405" marT="88702" marB="88702">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000" dirty="0">
                        <a:solidFill>
                          <a:sysClr val="windowText" lastClr="000000"/>
                        </a:solidFill>
                      </a:endParaRPr>
                    </a:p>
                  </a:txBody>
                  <a:tcPr marL="177405" marR="177405" marT="88702" marB="88702">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graphicFrame>
        <p:nvGraphicFramePr>
          <p:cNvPr id="39" name="Table 38"/>
          <p:cNvGraphicFramePr>
            <a:graphicFrameLocks noGrp="1"/>
          </p:cNvGraphicFramePr>
          <p:nvPr>
            <p:extLst>
              <p:ext uri="{D42A27DB-BD31-4B8C-83A1-F6EECF244321}">
                <p14:modId xmlns:p14="http://schemas.microsoft.com/office/powerpoint/2010/main" val="702704574"/>
              </p:ext>
            </p:extLst>
          </p:nvPr>
        </p:nvGraphicFramePr>
        <p:xfrm>
          <a:off x="5206752" y="4234077"/>
          <a:ext cx="1520840" cy="1512168"/>
        </p:xfrm>
        <a:graphic>
          <a:graphicData uri="http://schemas.openxmlformats.org/drawingml/2006/table">
            <a:tbl>
              <a:tblPr firstRow="1" bandRow="1">
                <a:tableStyleId>{2D5ABB26-0587-4C30-8999-92F81FD0307C}</a:tableStyleId>
              </a:tblPr>
              <a:tblGrid>
                <a:gridCol w="380210"/>
                <a:gridCol w="380210"/>
                <a:gridCol w="380210"/>
                <a:gridCol w="380210"/>
              </a:tblGrid>
              <a:tr h="378042">
                <a:tc>
                  <a:txBody>
                    <a:bodyPr/>
                    <a:lstStyle/>
                    <a:p>
                      <a:endParaRPr lang="en-GB" sz="1000" dirty="0">
                        <a:solidFill>
                          <a:sysClr val="windowText" lastClr="000000"/>
                        </a:solidFill>
                      </a:endParaRPr>
                    </a:p>
                  </a:txBody>
                  <a:tcPr marL="177405" marR="177405" marT="88702" marB="88702">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endParaRPr lang="en-GB" sz="1000" dirty="0">
                        <a:solidFill>
                          <a:sysClr val="windowText" lastClr="000000"/>
                        </a:solidFill>
                      </a:endParaRPr>
                    </a:p>
                  </a:txBody>
                  <a:tcPr marL="177405" marR="177405" marT="88702" marB="88702">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endParaRPr lang="en-GB" sz="1000" dirty="0">
                        <a:solidFill>
                          <a:sysClr val="windowText" lastClr="000000"/>
                        </a:solidFill>
                      </a:endParaRPr>
                    </a:p>
                  </a:txBody>
                  <a:tcPr marL="177405" marR="177405" marT="88702" marB="88702">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endParaRPr lang="en-GB" sz="1000" dirty="0">
                        <a:solidFill>
                          <a:sysClr val="windowText" lastClr="000000"/>
                        </a:solidFill>
                      </a:endParaRPr>
                    </a:p>
                  </a:txBody>
                  <a:tcPr marL="177405" marR="177405" marT="88702" marB="88702">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r>
              <a:tr h="378042">
                <a:tc>
                  <a:txBody>
                    <a:bodyPr/>
                    <a:lstStyle/>
                    <a:p>
                      <a:endParaRPr lang="en-GB" sz="1000" dirty="0">
                        <a:solidFill>
                          <a:sysClr val="windowText" lastClr="000000"/>
                        </a:solidFill>
                      </a:endParaRPr>
                    </a:p>
                  </a:txBody>
                  <a:tcPr marL="177405" marR="177405" marT="88702" marB="88702">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endParaRPr lang="en-GB" sz="1000" dirty="0">
                        <a:solidFill>
                          <a:sysClr val="windowText" lastClr="000000"/>
                        </a:solidFill>
                      </a:endParaRPr>
                    </a:p>
                  </a:txBody>
                  <a:tcPr marL="177405" marR="177405" marT="88702" marB="88702">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endParaRPr lang="en-GB" sz="1000" dirty="0">
                        <a:solidFill>
                          <a:sysClr val="windowText" lastClr="000000"/>
                        </a:solidFill>
                      </a:endParaRPr>
                    </a:p>
                  </a:txBody>
                  <a:tcPr marL="177405" marR="177405" marT="88702" marB="88702">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endParaRPr lang="en-GB" sz="1000" dirty="0">
                        <a:solidFill>
                          <a:sysClr val="windowText" lastClr="000000"/>
                        </a:solidFill>
                      </a:endParaRPr>
                    </a:p>
                  </a:txBody>
                  <a:tcPr marL="177405" marR="177405" marT="88702" marB="88702">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r>
              <a:tr h="378042">
                <a:tc>
                  <a:txBody>
                    <a:bodyPr/>
                    <a:lstStyle/>
                    <a:p>
                      <a:endParaRPr lang="en-GB" sz="1000">
                        <a:solidFill>
                          <a:sysClr val="windowText" lastClr="000000"/>
                        </a:solidFill>
                      </a:endParaRPr>
                    </a:p>
                  </a:txBody>
                  <a:tcPr marL="177405" marR="177405" marT="88702" marB="88702">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endParaRPr lang="en-GB" sz="1000" dirty="0">
                        <a:solidFill>
                          <a:sysClr val="windowText" lastClr="000000"/>
                        </a:solidFill>
                      </a:endParaRPr>
                    </a:p>
                  </a:txBody>
                  <a:tcPr marL="177405" marR="177405" marT="88702" marB="88702">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endParaRPr lang="en-GB" sz="1000" dirty="0">
                        <a:solidFill>
                          <a:sysClr val="windowText" lastClr="000000"/>
                        </a:solidFill>
                      </a:endParaRPr>
                    </a:p>
                  </a:txBody>
                  <a:tcPr marL="177405" marR="177405" marT="88702" marB="88702">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endParaRPr lang="en-GB" sz="1000" dirty="0">
                        <a:solidFill>
                          <a:sysClr val="windowText" lastClr="000000"/>
                        </a:solidFill>
                      </a:endParaRPr>
                    </a:p>
                  </a:txBody>
                  <a:tcPr marL="177405" marR="177405" marT="88702" marB="88702">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r>
              <a:tr h="378042">
                <a:tc>
                  <a:txBody>
                    <a:bodyPr/>
                    <a:lstStyle/>
                    <a:p>
                      <a:endParaRPr lang="en-GB" sz="1000">
                        <a:solidFill>
                          <a:sysClr val="windowText" lastClr="000000"/>
                        </a:solidFill>
                      </a:endParaRPr>
                    </a:p>
                  </a:txBody>
                  <a:tcPr marL="177405" marR="177405" marT="88702" marB="88702">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endParaRPr lang="en-GB" sz="1000" dirty="0">
                        <a:solidFill>
                          <a:sysClr val="windowText" lastClr="000000"/>
                        </a:solidFill>
                      </a:endParaRPr>
                    </a:p>
                  </a:txBody>
                  <a:tcPr marL="177405" marR="177405" marT="88702" marB="88702">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endParaRPr lang="en-GB" sz="1000" dirty="0">
                        <a:solidFill>
                          <a:sysClr val="windowText" lastClr="000000"/>
                        </a:solidFill>
                      </a:endParaRPr>
                    </a:p>
                  </a:txBody>
                  <a:tcPr marL="177405" marR="177405" marT="88702" marB="88702">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endParaRPr lang="en-GB" sz="1000" dirty="0">
                        <a:solidFill>
                          <a:sysClr val="windowText" lastClr="000000"/>
                        </a:solidFill>
                      </a:endParaRPr>
                    </a:p>
                  </a:txBody>
                  <a:tcPr marL="177405" marR="177405" marT="88702" marB="88702">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r>
            </a:tbl>
          </a:graphicData>
        </a:graphic>
      </p:graphicFrame>
      <p:graphicFrame>
        <p:nvGraphicFramePr>
          <p:cNvPr id="40" name="Table 39"/>
          <p:cNvGraphicFramePr>
            <a:graphicFrameLocks noGrp="1"/>
          </p:cNvGraphicFramePr>
          <p:nvPr>
            <p:extLst>
              <p:ext uri="{D42A27DB-BD31-4B8C-83A1-F6EECF244321}">
                <p14:modId xmlns:p14="http://schemas.microsoft.com/office/powerpoint/2010/main" val="3949816421"/>
              </p:ext>
            </p:extLst>
          </p:nvPr>
        </p:nvGraphicFramePr>
        <p:xfrm>
          <a:off x="1324800" y="4222800"/>
          <a:ext cx="1520840" cy="1512168"/>
        </p:xfrm>
        <a:graphic>
          <a:graphicData uri="http://schemas.openxmlformats.org/drawingml/2006/table">
            <a:tbl>
              <a:tblPr firstRow="1" bandRow="1">
                <a:tableStyleId>{2D5ABB26-0587-4C30-8999-92F81FD0307C}</a:tableStyleId>
              </a:tblPr>
              <a:tblGrid>
                <a:gridCol w="380210"/>
                <a:gridCol w="380210"/>
                <a:gridCol w="380210"/>
                <a:gridCol w="380210"/>
              </a:tblGrid>
              <a:tr h="756084">
                <a:tc>
                  <a:txBody>
                    <a:bodyPr/>
                    <a:lstStyle/>
                    <a:p>
                      <a:endParaRPr lang="en-GB" sz="1000" dirty="0">
                        <a:solidFill>
                          <a:sysClr val="windowText" lastClr="000000"/>
                        </a:solidFill>
                      </a:endParaRPr>
                    </a:p>
                  </a:txBody>
                  <a:tcPr marL="177405" marR="177405" marT="88702" marB="88702">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endParaRPr lang="en-GB" sz="1000" dirty="0">
                        <a:solidFill>
                          <a:sysClr val="windowText" lastClr="000000"/>
                        </a:solidFill>
                      </a:endParaRPr>
                    </a:p>
                  </a:txBody>
                  <a:tcPr marL="177405" marR="177405" marT="88702" marB="88702">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gridSpan="2">
                  <a:txBody>
                    <a:bodyPr/>
                    <a:lstStyle/>
                    <a:p>
                      <a:endParaRPr lang="en-GB" sz="1000" dirty="0">
                        <a:solidFill>
                          <a:sysClr val="windowText" lastClr="000000"/>
                        </a:solidFill>
                      </a:endParaRPr>
                    </a:p>
                  </a:txBody>
                  <a:tcPr marL="177405" marR="177405" marT="88702" marB="88702">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hMerge="1">
                  <a:txBody>
                    <a:bodyPr/>
                    <a:lstStyle/>
                    <a:p>
                      <a:endParaRPr lang="en-GB" sz="1000" dirty="0">
                        <a:solidFill>
                          <a:sysClr val="windowText" lastClr="000000"/>
                        </a:solidFill>
                      </a:endParaRPr>
                    </a:p>
                  </a:txBody>
                  <a:tcPr marL="177405" marR="177405" marT="88702" marB="88702">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r>
              <a:tr h="378042">
                <a:tc gridSpan="2">
                  <a:txBody>
                    <a:bodyPr/>
                    <a:lstStyle/>
                    <a:p>
                      <a:endParaRPr lang="en-GB" sz="1000" dirty="0">
                        <a:solidFill>
                          <a:sysClr val="windowText" lastClr="000000"/>
                        </a:solidFill>
                      </a:endParaRPr>
                    </a:p>
                  </a:txBody>
                  <a:tcPr marL="177405" marR="177405" marT="88702" marB="88702">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endParaRPr lang="en-GB" sz="1000" dirty="0">
                        <a:solidFill>
                          <a:sysClr val="windowText" lastClr="000000"/>
                        </a:solidFill>
                      </a:endParaRPr>
                    </a:p>
                  </a:txBody>
                  <a:tcPr marL="177405" marR="177405" marT="88702" marB="88702">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rowSpan="2">
                  <a:txBody>
                    <a:bodyPr/>
                    <a:lstStyle/>
                    <a:p>
                      <a:endParaRPr lang="en-GB" sz="1000" dirty="0">
                        <a:solidFill>
                          <a:sysClr val="windowText" lastClr="000000"/>
                        </a:solidFill>
                      </a:endParaRPr>
                    </a:p>
                  </a:txBody>
                  <a:tcPr marL="177405" marR="177405" marT="88702" marB="88702">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rowSpan="2">
                  <a:txBody>
                    <a:bodyPr/>
                    <a:lstStyle/>
                    <a:p>
                      <a:endParaRPr lang="en-GB" sz="1000" dirty="0">
                        <a:solidFill>
                          <a:sysClr val="windowText" lastClr="000000"/>
                        </a:solidFill>
                      </a:endParaRPr>
                    </a:p>
                  </a:txBody>
                  <a:tcPr marL="177405" marR="177405" marT="88702" marB="88702">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r>
              <a:tr h="378042">
                <a:tc gridSpan="2">
                  <a:txBody>
                    <a:bodyPr/>
                    <a:lstStyle/>
                    <a:p>
                      <a:endParaRPr lang="en-GB" sz="1000" dirty="0">
                        <a:solidFill>
                          <a:sysClr val="windowText" lastClr="000000"/>
                        </a:solidFill>
                      </a:endParaRPr>
                    </a:p>
                  </a:txBody>
                  <a:tcPr marL="177405" marR="177405" marT="88702" marB="88702">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solidFill>
                      <a:prstDash val="solid"/>
                      <a:round/>
                      <a:headEnd type="none" w="med" len="med"/>
                      <a:tailEnd type="none" w="med" len="med"/>
                    </a:lnB>
                  </a:tcPr>
                </a:tc>
                <a:tc hMerge="1">
                  <a:txBody>
                    <a:bodyPr/>
                    <a:lstStyle/>
                    <a:p>
                      <a:endParaRPr lang="en-GB" sz="1000" dirty="0">
                        <a:solidFill>
                          <a:sysClr val="windowText" lastClr="000000"/>
                        </a:solidFill>
                      </a:endParaRPr>
                    </a:p>
                  </a:txBody>
                  <a:tcPr marL="177405" marR="177405" marT="88702" marB="88702">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vMerge="1">
                  <a:txBody>
                    <a:bodyPr/>
                    <a:lstStyle/>
                    <a:p>
                      <a:endParaRPr lang="en-GB" sz="1000" dirty="0">
                        <a:solidFill>
                          <a:sysClr val="windowText" lastClr="000000"/>
                        </a:solidFill>
                      </a:endParaRPr>
                    </a:p>
                  </a:txBody>
                  <a:tcPr marL="177405" marR="177405" marT="88702" marB="88702">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vMerge="1">
                  <a:txBody>
                    <a:bodyPr/>
                    <a:lstStyle/>
                    <a:p>
                      <a:endParaRPr lang="en-GB" sz="1000" dirty="0">
                        <a:solidFill>
                          <a:sysClr val="windowText" lastClr="000000"/>
                        </a:solidFill>
                      </a:endParaRPr>
                    </a:p>
                  </a:txBody>
                  <a:tcPr marL="177405" marR="177405" marT="88702" marB="88702">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r>
            </a:tbl>
          </a:graphicData>
        </a:graphic>
      </p:graphicFrame>
      <p:cxnSp>
        <p:nvCxnSpPr>
          <p:cNvPr id="43" name="Straight Arrow Connector 42"/>
          <p:cNvCxnSpPr/>
          <p:nvPr/>
        </p:nvCxnSpPr>
        <p:spPr bwMode="auto">
          <a:xfrm flipV="1">
            <a:off x="2051720" y="3933056"/>
            <a:ext cx="432048" cy="1080120"/>
          </a:xfrm>
          <a:prstGeom prst="straightConnector1">
            <a:avLst/>
          </a:prstGeom>
          <a:noFill/>
          <a:ln w="12700" cap="sq" cmpd="sng" algn="ctr">
            <a:solidFill>
              <a:schemeClr val="bg2"/>
            </a:solidFill>
            <a:prstDash val="solid"/>
            <a:round/>
            <a:headEnd type="none" w="med" len="med"/>
            <a:tailEnd type="triangle" w="med" len="med"/>
          </a:ln>
          <a:effectLst/>
        </p:spPr>
      </p:cxnSp>
      <p:cxnSp>
        <p:nvCxnSpPr>
          <p:cNvPr id="45" name="Straight Arrow Connector 44"/>
          <p:cNvCxnSpPr/>
          <p:nvPr/>
        </p:nvCxnSpPr>
        <p:spPr bwMode="auto">
          <a:xfrm flipH="1" flipV="1">
            <a:off x="1259632" y="3924051"/>
            <a:ext cx="216024" cy="540060"/>
          </a:xfrm>
          <a:prstGeom prst="straightConnector1">
            <a:avLst/>
          </a:prstGeom>
          <a:noFill/>
          <a:ln w="12700" cap="sq" cmpd="sng" algn="ctr">
            <a:solidFill>
              <a:schemeClr val="bg2"/>
            </a:solidFill>
            <a:prstDash val="solid"/>
            <a:round/>
            <a:headEnd type="none" w="med" len="med"/>
            <a:tailEnd type="triangle" w="med" len="med"/>
          </a:ln>
          <a:effectLst/>
        </p:spPr>
      </p:cxnSp>
      <p:cxnSp>
        <p:nvCxnSpPr>
          <p:cNvPr id="47" name="Straight Arrow Connector 46"/>
          <p:cNvCxnSpPr/>
          <p:nvPr/>
        </p:nvCxnSpPr>
        <p:spPr bwMode="auto">
          <a:xfrm flipV="1">
            <a:off x="2498297" y="4266403"/>
            <a:ext cx="87750" cy="413425"/>
          </a:xfrm>
          <a:prstGeom prst="straightConnector1">
            <a:avLst/>
          </a:prstGeom>
          <a:noFill/>
          <a:ln w="12700" cap="sq" cmpd="sng" algn="ctr">
            <a:solidFill>
              <a:schemeClr val="bg2"/>
            </a:solidFill>
            <a:prstDash val="solid"/>
            <a:round/>
            <a:headEnd type="none" w="med" len="med"/>
            <a:tailEnd type="triangle" w="med" len="med"/>
          </a:ln>
          <a:effectLst/>
        </p:spPr>
      </p:cxnSp>
      <p:cxnSp>
        <p:nvCxnSpPr>
          <p:cNvPr id="49" name="Straight Arrow Connector 48"/>
          <p:cNvCxnSpPr/>
          <p:nvPr/>
        </p:nvCxnSpPr>
        <p:spPr bwMode="auto">
          <a:xfrm flipH="1" flipV="1">
            <a:off x="1043608" y="5219889"/>
            <a:ext cx="576064" cy="286790"/>
          </a:xfrm>
          <a:prstGeom prst="straightConnector1">
            <a:avLst/>
          </a:prstGeom>
          <a:noFill/>
          <a:ln w="12700" cap="sq" cmpd="sng" algn="ctr">
            <a:solidFill>
              <a:schemeClr val="bg2"/>
            </a:solidFill>
            <a:prstDash val="solid"/>
            <a:round/>
            <a:headEnd type="none" w="med" len="med"/>
            <a:tailEnd type="triangle" w="med" len="med"/>
          </a:ln>
          <a:effectLst/>
        </p:spPr>
      </p:cxnSp>
      <p:cxnSp>
        <p:nvCxnSpPr>
          <p:cNvPr id="50" name="Straight Arrow Connector 49"/>
          <p:cNvCxnSpPr/>
          <p:nvPr/>
        </p:nvCxnSpPr>
        <p:spPr bwMode="auto">
          <a:xfrm flipV="1">
            <a:off x="2432579" y="5017849"/>
            <a:ext cx="555245" cy="333350"/>
          </a:xfrm>
          <a:prstGeom prst="straightConnector1">
            <a:avLst/>
          </a:prstGeom>
          <a:noFill/>
          <a:ln w="12700" cap="sq" cmpd="sng" algn="ctr">
            <a:solidFill>
              <a:schemeClr val="bg2"/>
            </a:solidFill>
            <a:prstDash val="solid"/>
            <a:round/>
            <a:headEnd type="none" w="med" len="med"/>
            <a:tailEnd type="triangle" w="med" len="med"/>
          </a:ln>
          <a:effectLst/>
        </p:spPr>
      </p:cxnSp>
      <p:cxnSp>
        <p:nvCxnSpPr>
          <p:cNvPr id="66" name="Straight Arrow Connector 65"/>
          <p:cNvCxnSpPr/>
          <p:nvPr/>
        </p:nvCxnSpPr>
        <p:spPr bwMode="auto">
          <a:xfrm flipV="1">
            <a:off x="2432579" y="5170249"/>
            <a:ext cx="707645" cy="180950"/>
          </a:xfrm>
          <a:prstGeom prst="straightConnector1">
            <a:avLst/>
          </a:prstGeom>
          <a:noFill/>
          <a:ln w="12700" cap="sq" cmpd="sng" algn="ctr">
            <a:solidFill>
              <a:schemeClr val="bg2"/>
            </a:solidFill>
            <a:prstDash val="solid"/>
            <a:round/>
            <a:headEnd type="none" w="med" len="med"/>
            <a:tailEnd type="triangle" w="med" len="med"/>
          </a:ln>
          <a:effectLst/>
        </p:spPr>
      </p:cxnSp>
      <p:cxnSp>
        <p:nvCxnSpPr>
          <p:cNvPr id="68" name="Straight Arrow Connector 67"/>
          <p:cNvCxnSpPr/>
          <p:nvPr/>
        </p:nvCxnSpPr>
        <p:spPr bwMode="auto">
          <a:xfrm flipV="1">
            <a:off x="2532924" y="4346478"/>
            <a:ext cx="555245" cy="333350"/>
          </a:xfrm>
          <a:prstGeom prst="straightConnector1">
            <a:avLst/>
          </a:prstGeom>
          <a:noFill/>
          <a:ln w="12700" cap="sq" cmpd="sng" algn="ctr">
            <a:solidFill>
              <a:schemeClr val="bg2"/>
            </a:solidFill>
            <a:prstDash val="solid"/>
            <a:round/>
            <a:headEnd type="none" w="med" len="med"/>
            <a:tailEnd type="triangle" w="med" len="med"/>
          </a:ln>
          <a:effectLst/>
        </p:spPr>
      </p:cxnSp>
      <p:cxnSp>
        <p:nvCxnSpPr>
          <p:cNvPr id="69" name="Straight Arrow Connector 68"/>
          <p:cNvCxnSpPr/>
          <p:nvPr/>
        </p:nvCxnSpPr>
        <p:spPr bwMode="auto">
          <a:xfrm flipV="1">
            <a:off x="1619672" y="3484387"/>
            <a:ext cx="277622" cy="1053429"/>
          </a:xfrm>
          <a:prstGeom prst="straightConnector1">
            <a:avLst/>
          </a:prstGeom>
          <a:noFill/>
          <a:ln w="12700" cap="sq" cmpd="sng" algn="ctr">
            <a:solidFill>
              <a:schemeClr val="bg2"/>
            </a:solidFill>
            <a:prstDash val="solid"/>
            <a:round/>
            <a:headEnd type="none" w="med" len="med"/>
            <a:tailEnd type="triangle" w="med" len="med"/>
          </a:ln>
          <a:effectLst/>
        </p:spPr>
      </p:cxnSp>
      <p:cxnSp>
        <p:nvCxnSpPr>
          <p:cNvPr id="71" name="Straight Arrow Connector 70"/>
          <p:cNvCxnSpPr/>
          <p:nvPr/>
        </p:nvCxnSpPr>
        <p:spPr bwMode="auto">
          <a:xfrm>
            <a:off x="1712499" y="5545072"/>
            <a:ext cx="339221" cy="404208"/>
          </a:xfrm>
          <a:prstGeom prst="straightConnector1">
            <a:avLst/>
          </a:prstGeom>
          <a:noFill/>
          <a:ln w="12700" cap="sq" cmpd="sng" algn="ctr">
            <a:solidFill>
              <a:schemeClr val="bg2"/>
            </a:solidFill>
            <a:prstDash val="solid"/>
            <a:round/>
            <a:headEnd type="none" w="med" len="med"/>
            <a:tailEnd type="triangle" w="med" len="med"/>
          </a:ln>
          <a:effectLst/>
        </p:spPr>
      </p:cxnSp>
      <p:sp>
        <p:nvSpPr>
          <p:cNvPr id="75" name="TextBox 74"/>
          <p:cNvSpPr txBox="1"/>
          <p:nvPr/>
        </p:nvSpPr>
        <p:spPr>
          <a:xfrm>
            <a:off x="899592" y="5949280"/>
            <a:ext cx="2835603" cy="369332"/>
          </a:xfrm>
          <a:prstGeom prst="rect">
            <a:avLst/>
          </a:prstGeom>
          <a:noFill/>
        </p:spPr>
        <p:txBody>
          <a:bodyPr wrap="square" rtlCol="0">
            <a:spAutoFit/>
          </a:bodyPr>
          <a:lstStyle/>
          <a:p>
            <a:r>
              <a:rPr lang="en-US" dirty="0" smtClean="0">
                <a:solidFill>
                  <a:schemeClr val="bg2"/>
                </a:solidFill>
              </a:rPr>
              <a:t>Mean of both references</a:t>
            </a:r>
          </a:p>
        </p:txBody>
      </p:sp>
      <p:sp>
        <p:nvSpPr>
          <p:cNvPr id="78" name="Arc 77"/>
          <p:cNvSpPr/>
          <p:nvPr/>
        </p:nvSpPr>
        <p:spPr bwMode="auto">
          <a:xfrm flipH="1" flipV="1">
            <a:off x="3783773" y="3051771"/>
            <a:ext cx="2369605" cy="480683"/>
          </a:xfrm>
          <a:prstGeom prst="arc">
            <a:avLst>
              <a:gd name="adj1" fmla="val 16200000"/>
              <a:gd name="adj2" fmla="val 128346"/>
            </a:avLst>
          </a:prstGeom>
          <a:noFill/>
          <a:ln w="12700" cap="sq" cmpd="sng" algn="ctr">
            <a:solidFill>
              <a:srgbClr val="FF0000"/>
            </a:solidFill>
            <a:prstDash val="solid"/>
            <a:round/>
            <a:headEnd type="triangl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000" b="0" i="0" u="none" strike="noStrike" cap="none" normalizeH="0" baseline="0" smtClean="0">
              <a:ln>
                <a:noFill/>
              </a:ln>
              <a:solidFill>
                <a:schemeClr val="tx1"/>
              </a:solidFill>
              <a:effectLst/>
              <a:latin typeface="Trebuchet MS" pitchFamily="34" charset="0"/>
            </a:endParaRPr>
          </a:p>
        </p:txBody>
      </p:sp>
      <p:cxnSp>
        <p:nvCxnSpPr>
          <p:cNvPr id="79" name="Straight Arrow Connector 78"/>
          <p:cNvCxnSpPr/>
          <p:nvPr/>
        </p:nvCxnSpPr>
        <p:spPr bwMode="auto">
          <a:xfrm flipV="1">
            <a:off x="5270985" y="4048462"/>
            <a:ext cx="555245" cy="333350"/>
          </a:xfrm>
          <a:prstGeom prst="straightConnector1">
            <a:avLst/>
          </a:prstGeom>
          <a:noFill/>
          <a:ln w="12700" cap="sq" cmpd="sng" algn="ctr">
            <a:solidFill>
              <a:schemeClr val="bg2"/>
            </a:solidFill>
            <a:prstDash val="solid"/>
            <a:round/>
            <a:headEnd type="none" w="med" len="med"/>
            <a:tailEnd type="triangle" w="med" len="med"/>
          </a:ln>
          <a:effectLst/>
        </p:spPr>
      </p:cxnSp>
      <p:cxnSp>
        <p:nvCxnSpPr>
          <p:cNvPr id="80" name="Straight Arrow Connector 79"/>
          <p:cNvCxnSpPr/>
          <p:nvPr/>
        </p:nvCxnSpPr>
        <p:spPr bwMode="auto">
          <a:xfrm flipV="1">
            <a:off x="5355011" y="4187205"/>
            <a:ext cx="707645" cy="180950"/>
          </a:xfrm>
          <a:prstGeom prst="straightConnector1">
            <a:avLst/>
          </a:prstGeom>
          <a:noFill/>
          <a:ln w="12700" cap="sq" cmpd="sng" algn="ctr">
            <a:solidFill>
              <a:schemeClr val="bg2"/>
            </a:solidFill>
            <a:prstDash val="solid"/>
            <a:round/>
            <a:headEnd type="none" w="med" len="med"/>
            <a:tailEnd type="triangle" w="med" len="med"/>
          </a:ln>
          <a:effectLst/>
        </p:spPr>
      </p:cxnSp>
      <p:cxnSp>
        <p:nvCxnSpPr>
          <p:cNvPr id="91" name="Straight Arrow Connector 90"/>
          <p:cNvCxnSpPr/>
          <p:nvPr/>
        </p:nvCxnSpPr>
        <p:spPr bwMode="auto">
          <a:xfrm flipH="1" flipV="1">
            <a:off x="4716016" y="5280405"/>
            <a:ext cx="576064" cy="286790"/>
          </a:xfrm>
          <a:prstGeom prst="straightConnector1">
            <a:avLst/>
          </a:prstGeom>
          <a:noFill/>
          <a:ln w="12700" cap="sq" cmpd="sng" algn="ctr">
            <a:solidFill>
              <a:schemeClr val="bg2"/>
            </a:solidFill>
            <a:prstDash val="solid"/>
            <a:round/>
            <a:headEnd type="none" w="med" len="med"/>
            <a:tailEnd type="triangle" w="med" len="med"/>
          </a:ln>
          <a:effectLst/>
        </p:spPr>
      </p:cxnSp>
      <p:cxnSp>
        <p:nvCxnSpPr>
          <p:cNvPr id="92" name="Straight Arrow Connector 91"/>
          <p:cNvCxnSpPr/>
          <p:nvPr/>
        </p:nvCxnSpPr>
        <p:spPr bwMode="auto">
          <a:xfrm>
            <a:off x="5384907" y="5605588"/>
            <a:ext cx="339221" cy="404208"/>
          </a:xfrm>
          <a:prstGeom prst="straightConnector1">
            <a:avLst/>
          </a:prstGeom>
          <a:noFill/>
          <a:ln w="12700" cap="sq" cmpd="sng" algn="ctr">
            <a:solidFill>
              <a:schemeClr val="bg2"/>
            </a:solidFill>
            <a:prstDash val="solid"/>
            <a:round/>
            <a:headEnd type="none" w="med" len="med"/>
            <a:tailEnd type="triangle" w="med" len="med"/>
          </a:ln>
          <a:effectLst/>
        </p:spPr>
      </p:cxnSp>
      <p:cxnSp>
        <p:nvCxnSpPr>
          <p:cNvPr id="93" name="Straight Arrow Connector 92"/>
          <p:cNvCxnSpPr/>
          <p:nvPr/>
        </p:nvCxnSpPr>
        <p:spPr bwMode="auto">
          <a:xfrm flipV="1">
            <a:off x="6132305" y="4448230"/>
            <a:ext cx="555245" cy="333350"/>
          </a:xfrm>
          <a:prstGeom prst="straightConnector1">
            <a:avLst/>
          </a:prstGeom>
          <a:noFill/>
          <a:ln w="12700" cap="sq" cmpd="sng" algn="ctr">
            <a:solidFill>
              <a:schemeClr val="bg2"/>
            </a:solidFill>
            <a:prstDash val="solid"/>
            <a:round/>
            <a:headEnd type="none" w="med" len="med"/>
            <a:tailEnd type="triangle" w="med" len="med"/>
          </a:ln>
          <a:effectLst/>
        </p:spPr>
      </p:cxnSp>
      <p:cxnSp>
        <p:nvCxnSpPr>
          <p:cNvPr id="94" name="Straight Arrow Connector 93"/>
          <p:cNvCxnSpPr/>
          <p:nvPr/>
        </p:nvCxnSpPr>
        <p:spPr bwMode="auto">
          <a:xfrm flipV="1">
            <a:off x="6132305" y="4600630"/>
            <a:ext cx="707645" cy="180950"/>
          </a:xfrm>
          <a:prstGeom prst="straightConnector1">
            <a:avLst/>
          </a:prstGeom>
          <a:noFill/>
          <a:ln w="12700" cap="sq" cmpd="sng" algn="ctr">
            <a:solidFill>
              <a:schemeClr val="bg2"/>
            </a:solidFill>
            <a:prstDash val="solid"/>
            <a:round/>
            <a:headEnd type="none" w="med" len="med"/>
            <a:tailEnd type="triangle" w="med" len="med"/>
          </a:ln>
          <a:effectLst/>
        </p:spPr>
      </p:cxnSp>
      <p:sp>
        <p:nvSpPr>
          <p:cNvPr id="98" name="TextBox 97"/>
          <p:cNvSpPr txBox="1"/>
          <p:nvPr/>
        </p:nvSpPr>
        <p:spPr>
          <a:xfrm>
            <a:off x="7164288" y="3643148"/>
            <a:ext cx="1979712" cy="2585323"/>
          </a:xfrm>
          <a:prstGeom prst="rect">
            <a:avLst/>
          </a:prstGeom>
          <a:noFill/>
        </p:spPr>
        <p:txBody>
          <a:bodyPr wrap="square" rtlCol="0">
            <a:spAutoFit/>
          </a:bodyPr>
          <a:lstStyle/>
          <a:p>
            <a:r>
              <a:rPr lang="en-US" dirty="0" smtClean="0">
                <a:solidFill>
                  <a:schemeClr val="bg2"/>
                </a:solidFill>
              </a:rPr>
              <a:t>4x4 = 16 blocks</a:t>
            </a:r>
          </a:p>
          <a:p>
            <a:endParaRPr lang="en-US" dirty="0" smtClean="0">
              <a:solidFill>
                <a:schemeClr val="bg2"/>
              </a:solidFill>
            </a:endParaRPr>
          </a:p>
          <a:p>
            <a:r>
              <a:rPr lang="en-US" dirty="0" smtClean="0">
                <a:solidFill>
                  <a:schemeClr val="bg2"/>
                </a:solidFill>
              </a:rPr>
              <a:t>B-frame:</a:t>
            </a:r>
            <a:br>
              <a:rPr lang="en-US" dirty="0" smtClean="0">
                <a:solidFill>
                  <a:schemeClr val="bg2"/>
                </a:solidFill>
              </a:rPr>
            </a:br>
            <a:r>
              <a:rPr lang="en-US" dirty="0" smtClean="0">
                <a:solidFill>
                  <a:schemeClr val="bg2"/>
                </a:solidFill>
              </a:rPr>
              <a:t>16x2 = 32 reference frames.</a:t>
            </a:r>
          </a:p>
          <a:p>
            <a:endParaRPr lang="en-US" dirty="0">
              <a:solidFill>
                <a:schemeClr val="bg2"/>
              </a:solidFill>
            </a:endParaRPr>
          </a:p>
          <a:p>
            <a:r>
              <a:rPr lang="en-US" dirty="0" smtClean="0">
                <a:solidFill>
                  <a:schemeClr val="bg2"/>
                </a:solidFill>
              </a:rPr>
              <a:t>P-frame:</a:t>
            </a:r>
          </a:p>
          <a:p>
            <a:r>
              <a:rPr lang="en-US" dirty="0" smtClean="0">
                <a:solidFill>
                  <a:schemeClr val="bg2"/>
                </a:solidFill>
              </a:rPr>
              <a:t>16x1 = 16</a:t>
            </a:r>
          </a:p>
          <a:p>
            <a:r>
              <a:rPr lang="en-US" dirty="0">
                <a:solidFill>
                  <a:schemeClr val="bg2"/>
                </a:solidFill>
              </a:rPr>
              <a:t>r</a:t>
            </a:r>
            <a:r>
              <a:rPr lang="en-US" dirty="0" smtClean="0">
                <a:solidFill>
                  <a:schemeClr val="bg2"/>
                </a:solidFill>
              </a:rPr>
              <a:t>eference frames.</a:t>
            </a:r>
          </a:p>
        </p:txBody>
      </p:sp>
      <p:sp>
        <p:nvSpPr>
          <p:cNvPr id="99" name="Arc 98"/>
          <p:cNvSpPr/>
          <p:nvPr/>
        </p:nvSpPr>
        <p:spPr bwMode="auto">
          <a:xfrm rot="7548130" flipH="1" flipV="1">
            <a:off x="6774912" y="1704457"/>
            <a:ext cx="562142" cy="657603"/>
          </a:xfrm>
          <a:prstGeom prst="arc">
            <a:avLst>
              <a:gd name="adj1" fmla="val 14196755"/>
              <a:gd name="adj2" fmla="val 5395742"/>
            </a:avLst>
          </a:prstGeom>
          <a:noFill/>
          <a:ln w="12700" cap="sq" cmpd="sng" algn="ctr">
            <a:solidFill>
              <a:srgbClr val="FF0000"/>
            </a:solidFill>
            <a:prstDash val="solid"/>
            <a:round/>
            <a:headEnd type="triangl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000" b="0" i="0" u="none" strike="noStrike" cap="none" normalizeH="0" baseline="0" smtClean="0">
              <a:ln>
                <a:noFill/>
              </a:ln>
              <a:solidFill>
                <a:schemeClr val="tx1"/>
              </a:solidFill>
              <a:effectLst/>
              <a:latin typeface="Trebuchet MS" pitchFamily="34" charset="0"/>
            </a:endParaRPr>
          </a:p>
        </p:txBody>
      </p:sp>
      <p:sp>
        <p:nvSpPr>
          <p:cNvPr id="44" name="Arc 43"/>
          <p:cNvSpPr/>
          <p:nvPr/>
        </p:nvSpPr>
        <p:spPr bwMode="auto">
          <a:xfrm rot="7548130" flipH="1" flipV="1">
            <a:off x="6111662" y="1689309"/>
            <a:ext cx="416567" cy="334005"/>
          </a:xfrm>
          <a:prstGeom prst="arc">
            <a:avLst>
              <a:gd name="adj1" fmla="val 14117885"/>
              <a:gd name="adj2" fmla="val 5395742"/>
            </a:avLst>
          </a:prstGeom>
          <a:noFill/>
          <a:ln w="12700" cap="sq" cmpd="sng" algn="ctr">
            <a:solidFill>
              <a:srgbClr val="FF0000"/>
            </a:solidFill>
            <a:prstDash val="solid"/>
            <a:round/>
            <a:headEnd type="none" w="med" len="med"/>
            <a:tailEnd type="triangl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000" b="0" i="0" u="none" strike="noStrike" cap="none" normalizeH="0" baseline="0" smtClean="0">
              <a:ln>
                <a:noFill/>
              </a:ln>
              <a:solidFill>
                <a:schemeClr val="tx1"/>
              </a:solidFill>
              <a:effectLst/>
              <a:latin typeface="Trebuchet MS" pitchFamily="34" charset="0"/>
            </a:endParaRPr>
          </a:p>
        </p:txBody>
      </p:sp>
      <p:sp>
        <p:nvSpPr>
          <p:cNvPr id="46" name="Arc 45"/>
          <p:cNvSpPr/>
          <p:nvPr/>
        </p:nvSpPr>
        <p:spPr bwMode="auto">
          <a:xfrm flipH="1" flipV="1">
            <a:off x="2828959" y="2714147"/>
            <a:ext cx="4010990" cy="846633"/>
          </a:xfrm>
          <a:prstGeom prst="arc">
            <a:avLst>
              <a:gd name="adj1" fmla="val 16200000"/>
              <a:gd name="adj2" fmla="val 128346"/>
            </a:avLst>
          </a:prstGeom>
          <a:noFill/>
          <a:ln w="12700" cap="sq" cmpd="sng" algn="ctr">
            <a:solidFill>
              <a:srgbClr val="FF0000"/>
            </a:solidFill>
            <a:prstDash val="solid"/>
            <a:round/>
            <a:headEnd type="triangl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000" b="0" i="0" u="none" strike="noStrike" cap="none" normalizeH="0" baseline="0" smtClean="0">
              <a:ln>
                <a:noFill/>
              </a:ln>
              <a:solidFill>
                <a:schemeClr val="tx1"/>
              </a:solidFill>
              <a:effectLst/>
              <a:latin typeface="Trebuchet MS" pitchFamily="34" charset="0"/>
            </a:endParaRPr>
          </a:p>
        </p:txBody>
      </p:sp>
    </p:spTree>
    <p:extLst>
      <p:ext uri="{BB962C8B-B14F-4D97-AF65-F5344CB8AC3E}">
        <p14:creationId xmlns:p14="http://schemas.microsoft.com/office/powerpoint/2010/main" val="3444741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fade">
                                      <p:cBhvr>
                                        <p:cTn id="10" dur="500"/>
                                        <p:tgtEl>
                                          <p:spTgt spid="3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8"/>
                                        </p:tgtEl>
                                        <p:attrNameLst>
                                          <p:attrName>style.visibility</p:attrName>
                                        </p:attrNameLst>
                                      </p:cBhvr>
                                      <p:to>
                                        <p:strVal val="visible"/>
                                      </p:to>
                                    </p:set>
                                    <p:animEffect transition="in" filter="fade">
                                      <p:cBhvr>
                                        <p:cTn id="15" dur="500"/>
                                        <p:tgtEl>
                                          <p:spTgt spid="38"/>
                                        </p:tgtEl>
                                      </p:cBhvr>
                                    </p:animEffect>
                                  </p:childTnLst>
                                </p:cTn>
                              </p:par>
                              <p:par>
                                <p:cTn id="16" presetID="10" presetClass="entr" presetSubtype="0" fill="hold" nodeType="withEffect">
                                  <p:stCondLst>
                                    <p:cond delay="0"/>
                                  </p:stCondLst>
                                  <p:childTnLst>
                                    <p:set>
                                      <p:cBhvr>
                                        <p:cTn id="17" dur="1" fill="hold">
                                          <p:stCondLst>
                                            <p:cond delay="0"/>
                                          </p:stCondLst>
                                        </p:cTn>
                                        <p:tgtEl>
                                          <p:spTgt spid="43"/>
                                        </p:tgtEl>
                                        <p:attrNameLst>
                                          <p:attrName>style.visibility</p:attrName>
                                        </p:attrNameLst>
                                      </p:cBhvr>
                                      <p:to>
                                        <p:strVal val="visible"/>
                                      </p:to>
                                    </p:set>
                                    <p:animEffect transition="in" filter="fade">
                                      <p:cBhvr>
                                        <p:cTn id="18" dur="500"/>
                                        <p:tgtEl>
                                          <p:spTgt spid="4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nodeType="clickEffect">
                                  <p:stCondLst>
                                    <p:cond delay="0"/>
                                  </p:stCondLst>
                                  <p:childTnLst>
                                    <p:animEffect transition="out" filter="fade">
                                      <p:cBhvr>
                                        <p:cTn id="22" dur="500"/>
                                        <p:tgtEl>
                                          <p:spTgt spid="38"/>
                                        </p:tgtEl>
                                      </p:cBhvr>
                                    </p:animEffect>
                                    <p:set>
                                      <p:cBhvr>
                                        <p:cTn id="23" dur="1" fill="hold">
                                          <p:stCondLst>
                                            <p:cond delay="499"/>
                                          </p:stCondLst>
                                        </p:cTn>
                                        <p:tgtEl>
                                          <p:spTgt spid="38"/>
                                        </p:tgtEl>
                                        <p:attrNameLst>
                                          <p:attrName>style.visibility</p:attrName>
                                        </p:attrNameLst>
                                      </p:cBhvr>
                                      <p:to>
                                        <p:strVal val="hidden"/>
                                      </p:to>
                                    </p:set>
                                  </p:childTnLst>
                                </p:cTn>
                              </p:par>
                              <p:par>
                                <p:cTn id="24" presetID="10" presetClass="exit" presetSubtype="0" fill="hold" nodeType="withEffect">
                                  <p:stCondLst>
                                    <p:cond delay="0"/>
                                  </p:stCondLst>
                                  <p:childTnLst>
                                    <p:animEffect transition="out" filter="fade">
                                      <p:cBhvr>
                                        <p:cTn id="25" dur="500"/>
                                        <p:tgtEl>
                                          <p:spTgt spid="43"/>
                                        </p:tgtEl>
                                      </p:cBhvr>
                                    </p:animEffect>
                                    <p:set>
                                      <p:cBhvr>
                                        <p:cTn id="26" dur="1" fill="hold">
                                          <p:stCondLst>
                                            <p:cond delay="499"/>
                                          </p:stCondLst>
                                        </p:cTn>
                                        <p:tgtEl>
                                          <p:spTgt spid="43"/>
                                        </p:tgtEl>
                                        <p:attrNameLst>
                                          <p:attrName>style.visibility</p:attrName>
                                        </p:attrNameLst>
                                      </p:cBhvr>
                                      <p:to>
                                        <p:strVal val="hidden"/>
                                      </p:to>
                                    </p:set>
                                  </p:childTnLst>
                                </p:cTn>
                              </p:par>
                              <p:par>
                                <p:cTn id="27" presetID="10" presetClass="entr" presetSubtype="0" fill="hold" nodeType="withEffect">
                                  <p:stCondLst>
                                    <p:cond delay="0"/>
                                  </p:stCondLst>
                                  <p:childTnLst>
                                    <p:set>
                                      <p:cBhvr>
                                        <p:cTn id="28" dur="1" fill="hold">
                                          <p:stCondLst>
                                            <p:cond delay="0"/>
                                          </p:stCondLst>
                                        </p:cTn>
                                        <p:tgtEl>
                                          <p:spTgt spid="45"/>
                                        </p:tgtEl>
                                        <p:attrNameLst>
                                          <p:attrName>style.visibility</p:attrName>
                                        </p:attrNameLst>
                                      </p:cBhvr>
                                      <p:to>
                                        <p:strVal val="visible"/>
                                      </p:to>
                                    </p:set>
                                    <p:animEffect transition="in" filter="fade">
                                      <p:cBhvr>
                                        <p:cTn id="29" dur="500"/>
                                        <p:tgtEl>
                                          <p:spTgt spid="45"/>
                                        </p:tgtEl>
                                      </p:cBhvr>
                                    </p:animEffect>
                                  </p:childTnLst>
                                </p:cTn>
                              </p:par>
                              <p:par>
                                <p:cTn id="30" presetID="10" presetClass="entr" presetSubtype="0" fill="hold" nodeType="withEffect">
                                  <p:stCondLst>
                                    <p:cond delay="0"/>
                                  </p:stCondLst>
                                  <p:childTnLst>
                                    <p:set>
                                      <p:cBhvr>
                                        <p:cTn id="31" dur="1" fill="hold">
                                          <p:stCondLst>
                                            <p:cond delay="0"/>
                                          </p:stCondLst>
                                        </p:cTn>
                                        <p:tgtEl>
                                          <p:spTgt spid="47"/>
                                        </p:tgtEl>
                                        <p:attrNameLst>
                                          <p:attrName>style.visibility</p:attrName>
                                        </p:attrNameLst>
                                      </p:cBhvr>
                                      <p:to>
                                        <p:strVal val="visible"/>
                                      </p:to>
                                    </p:set>
                                    <p:animEffect transition="in" filter="fade">
                                      <p:cBhvr>
                                        <p:cTn id="32" dur="500"/>
                                        <p:tgtEl>
                                          <p:spTgt spid="47"/>
                                        </p:tgtEl>
                                      </p:cBhvr>
                                    </p:animEffect>
                                  </p:childTnLst>
                                </p:cTn>
                              </p:par>
                              <p:par>
                                <p:cTn id="33" presetID="10" presetClass="entr" presetSubtype="0" fill="hold" nodeType="withEffect">
                                  <p:stCondLst>
                                    <p:cond delay="0"/>
                                  </p:stCondLst>
                                  <p:childTnLst>
                                    <p:set>
                                      <p:cBhvr>
                                        <p:cTn id="34" dur="1" fill="hold">
                                          <p:stCondLst>
                                            <p:cond delay="0"/>
                                          </p:stCondLst>
                                        </p:cTn>
                                        <p:tgtEl>
                                          <p:spTgt spid="49"/>
                                        </p:tgtEl>
                                        <p:attrNameLst>
                                          <p:attrName>style.visibility</p:attrName>
                                        </p:attrNameLst>
                                      </p:cBhvr>
                                      <p:to>
                                        <p:strVal val="visible"/>
                                      </p:to>
                                    </p:set>
                                    <p:animEffect transition="in" filter="fade">
                                      <p:cBhvr>
                                        <p:cTn id="35" dur="500"/>
                                        <p:tgtEl>
                                          <p:spTgt spid="49"/>
                                        </p:tgtEl>
                                      </p:cBhvr>
                                    </p:animEffect>
                                  </p:childTnLst>
                                </p:cTn>
                              </p:par>
                              <p:par>
                                <p:cTn id="36" presetID="10" presetClass="entr" presetSubtype="0" fill="hold" nodeType="withEffect">
                                  <p:stCondLst>
                                    <p:cond delay="0"/>
                                  </p:stCondLst>
                                  <p:childTnLst>
                                    <p:set>
                                      <p:cBhvr>
                                        <p:cTn id="37" dur="1" fill="hold">
                                          <p:stCondLst>
                                            <p:cond delay="0"/>
                                          </p:stCondLst>
                                        </p:cTn>
                                        <p:tgtEl>
                                          <p:spTgt spid="50"/>
                                        </p:tgtEl>
                                        <p:attrNameLst>
                                          <p:attrName>style.visibility</p:attrName>
                                        </p:attrNameLst>
                                      </p:cBhvr>
                                      <p:to>
                                        <p:strVal val="visible"/>
                                      </p:to>
                                    </p:set>
                                    <p:animEffect transition="in" filter="fade">
                                      <p:cBhvr>
                                        <p:cTn id="38" dur="500"/>
                                        <p:tgtEl>
                                          <p:spTgt spid="50"/>
                                        </p:tgtEl>
                                      </p:cBhvr>
                                    </p:animEffect>
                                  </p:childTnLst>
                                </p:cTn>
                              </p:par>
                              <p:par>
                                <p:cTn id="39" presetID="10" presetClass="entr" presetSubtype="0" fill="hold" nodeType="withEffect">
                                  <p:stCondLst>
                                    <p:cond delay="0"/>
                                  </p:stCondLst>
                                  <p:childTnLst>
                                    <p:set>
                                      <p:cBhvr>
                                        <p:cTn id="40" dur="1" fill="hold">
                                          <p:stCondLst>
                                            <p:cond delay="0"/>
                                          </p:stCondLst>
                                        </p:cTn>
                                        <p:tgtEl>
                                          <p:spTgt spid="40"/>
                                        </p:tgtEl>
                                        <p:attrNameLst>
                                          <p:attrName>style.visibility</p:attrName>
                                        </p:attrNameLst>
                                      </p:cBhvr>
                                      <p:to>
                                        <p:strVal val="visible"/>
                                      </p:to>
                                    </p:set>
                                    <p:animEffect transition="in" filter="fade">
                                      <p:cBhvr>
                                        <p:cTn id="41" dur="500"/>
                                        <p:tgtEl>
                                          <p:spTgt spid="40"/>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34"/>
                                        </p:tgtEl>
                                        <p:attrNameLst>
                                          <p:attrName>style.visibility</p:attrName>
                                        </p:attrNameLst>
                                      </p:cBhvr>
                                      <p:to>
                                        <p:strVal val="visible"/>
                                      </p:to>
                                    </p:set>
                                    <p:animEffect transition="in" filter="fade">
                                      <p:cBhvr>
                                        <p:cTn id="46" dur="500"/>
                                        <p:tgtEl>
                                          <p:spTgt spid="34"/>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35"/>
                                        </p:tgtEl>
                                        <p:attrNameLst>
                                          <p:attrName>style.visibility</p:attrName>
                                        </p:attrNameLst>
                                      </p:cBhvr>
                                      <p:to>
                                        <p:strVal val="visible"/>
                                      </p:to>
                                    </p:set>
                                    <p:animEffect transition="in" filter="fade">
                                      <p:cBhvr>
                                        <p:cTn id="49" dur="500"/>
                                        <p:tgtEl>
                                          <p:spTgt spid="35"/>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66"/>
                                        </p:tgtEl>
                                        <p:attrNameLst>
                                          <p:attrName>style.visibility</p:attrName>
                                        </p:attrNameLst>
                                      </p:cBhvr>
                                      <p:to>
                                        <p:strVal val="visible"/>
                                      </p:to>
                                    </p:set>
                                    <p:animEffect transition="in" filter="fade">
                                      <p:cBhvr>
                                        <p:cTn id="54" dur="500"/>
                                        <p:tgtEl>
                                          <p:spTgt spid="66"/>
                                        </p:tgtEl>
                                      </p:cBhvr>
                                    </p:animEffect>
                                  </p:childTnLst>
                                </p:cTn>
                              </p:par>
                              <p:par>
                                <p:cTn id="55" presetID="10" presetClass="entr" presetSubtype="0" fill="hold" nodeType="withEffect">
                                  <p:stCondLst>
                                    <p:cond delay="0"/>
                                  </p:stCondLst>
                                  <p:childTnLst>
                                    <p:set>
                                      <p:cBhvr>
                                        <p:cTn id="56" dur="1" fill="hold">
                                          <p:stCondLst>
                                            <p:cond delay="0"/>
                                          </p:stCondLst>
                                        </p:cTn>
                                        <p:tgtEl>
                                          <p:spTgt spid="68"/>
                                        </p:tgtEl>
                                        <p:attrNameLst>
                                          <p:attrName>style.visibility</p:attrName>
                                        </p:attrNameLst>
                                      </p:cBhvr>
                                      <p:to>
                                        <p:strVal val="visible"/>
                                      </p:to>
                                    </p:set>
                                    <p:animEffect transition="in" filter="fade">
                                      <p:cBhvr>
                                        <p:cTn id="57" dur="500"/>
                                        <p:tgtEl>
                                          <p:spTgt spid="68"/>
                                        </p:tgtEl>
                                      </p:cBhvr>
                                    </p:animEffect>
                                  </p:childTnLst>
                                </p:cTn>
                              </p:par>
                              <p:par>
                                <p:cTn id="58" presetID="10" presetClass="entr" presetSubtype="0" fill="hold" nodeType="withEffect">
                                  <p:stCondLst>
                                    <p:cond delay="0"/>
                                  </p:stCondLst>
                                  <p:childTnLst>
                                    <p:set>
                                      <p:cBhvr>
                                        <p:cTn id="59" dur="1" fill="hold">
                                          <p:stCondLst>
                                            <p:cond delay="0"/>
                                          </p:stCondLst>
                                        </p:cTn>
                                        <p:tgtEl>
                                          <p:spTgt spid="69"/>
                                        </p:tgtEl>
                                        <p:attrNameLst>
                                          <p:attrName>style.visibility</p:attrName>
                                        </p:attrNameLst>
                                      </p:cBhvr>
                                      <p:to>
                                        <p:strVal val="visible"/>
                                      </p:to>
                                    </p:set>
                                    <p:animEffect transition="in" filter="fade">
                                      <p:cBhvr>
                                        <p:cTn id="60" dur="500"/>
                                        <p:tgtEl>
                                          <p:spTgt spid="69"/>
                                        </p:tgtEl>
                                      </p:cBhvr>
                                    </p:animEffect>
                                  </p:childTnLst>
                                </p:cTn>
                              </p:par>
                              <p:par>
                                <p:cTn id="61" presetID="10" presetClass="entr" presetSubtype="0" fill="hold" nodeType="withEffect">
                                  <p:stCondLst>
                                    <p:cond delay="0"/>
                                  </p:stCondLst>
                                  <p:childTnLst>
                                    <p:set>
                                      <p:cBhvr>
                                        <p:cTn id="62" dur="1" fill="hold">
                                          <p:stCondLst>
                                            <p:cond delay="0"/>
                                          </p:stCondLst>
                                        </p:cTn>
                                        <p:tgtEl>
                                          <p:spTgt spid="71"/>
                                        </p:tgtEl>
                                        <p:attrNameLst>
                                          <p:attrName>style.visibility</p:attrName>
                                        </p:attrNameLst>
                                      </p:cBhvr>
                                      <p:to>
                                        <p:strVal val="visible"/>
                                      </p:to>
                                    </p:set>
                                    <p:animEffect transition="in" filter="fade">
                                      <p:cBhvr>
                                        <p:cTn id="63" dur="500"/>
                                        <p:tgtEl>
                                          <p:spTgt spid="71"/>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75"/>
                                        </p:tgtEl>
                                        <p:attrNameLst>
                                          <p:attrName>style.visibility</p:attrName>
                                        </p:attrNameLst>
                                      </p:cBhvr>
                                      <p:to>
                                        <p:strVal val="visible"/>
                                      </p:to>
                                    </p:set>
                                    <p:animEffect transition="in" filter="fade">
                                      <p:cBhvr>
                                        <p:cTn id="66" dur="500"/>
                                        <p:tgtEl>
                                          <p:spTgt spid="75"/>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nodeType="clickEffect">
                                  <p:stCondLst>
                                    <p:cond delay="0"/>
                                  </p:stCondLst>
                                  <p:childTnLst>
                                    <p:set>
                                      <p:cBhvr>
                                        <p:cTn id="70" dur="1" fill="hold">
                                          <p:stCondLst>
                                            <p:cond delay="0"/>
                                          </p:stCondLst>
                                        </p:cTn>
                                        <p:tgtEl>
                                          <p:spTgt spid="39"/>
                                        </p:tgtEl>
                                        <p:attrNameLst>
                                          <p:attrName>style.visibility</p:attrName>
                                        </p:attrNameLst>
                                      </p:cBhvr>
                                      <p:to>
                                        <p:strVal val="visible"/>
                                      </p:to>
                                    </p:set>
                                    <p:animEffect transition="in" filter="fade">
                                      <p:cBhvr>
                                        <p:cTn id="71" dur="500"/>
                                        <p:tgtEl>
                                          <p:spTgt spid="39"/>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nodeType="clickEffect">
                                  <p:stCondLst>
                                    <p:cond delay="0"/>
                                  </p:stCondLst>
                                  <p:childTnLst>
                                    <p:set>
                                      <p:cBhvr>
                                        <p:cTn id="75" dur="1" fill="hold">
                                          <p:stCondLst>
                                            <p:cond delay="0"/>
                                          </p:stCondLst>
                                        </p:cTn>
                                        <p:tgtEl>
                                          <p:spTgt spid="91"/>
                                        </p:tgtEl>
                                        <p:attrNameLst>
                                          <p:attrName>style.visibility</p:attrName>
                                        </p:attrNameLst>
                                      </p:cBhvr>
                                      <p:to>
                                        <p:strVal val="visible"/>
                                      </p:to>
                                    </p:set>
                                    <p:animEffect transition="in" filter="fade">
                                      <p:cBhvr>
                                        <p:cTn id="76" dur="500"/>
                                        <p:tgtEl>
                                          <p:spTgt spid="91"/>
                                        </p:tgtEl>
                                      </p:cBhvr>
                                    </p:animEffect>
                                  </p:childTnLst>
                                </p:cTn>
                              </p:par>
                              <p:par>
                                <p:cTn id="77" presetID="10" presetClass="entr" presetSubtype="0" fill="hold" nodeType="withEffect">
                                  <p:stCondLst>
                                    <p:cond delay="0"/>
                                  </p:stCondLst>
                                  <p:childTnLst>
                                    <p:set>
                                      <p:cBhvr>
                                        <p:cTn id="78" dur="1" fill="hold">
                                          <p:stCondLst>
                                            <p:cond delay="0"/>
                                          </p:stCondLst>
                                        </p:cTn>
                                        <p:tgtEl>
                                          <p:spTgt spid="92"/>
                                        </p:tgtEl>
                                        <p:attrNameLst>
                                          <p:attrName>style.visibility</p:attrName>
                                        </p:attrNameLst>
                                      </p:cBhvr>
                                      <p:to>
                                        <p:strVal val="visible"/>
                                      </p:to>
                                    </p:set>
                                    <p:animEffect transition="in" filter="fade">
                                      <p:cBhvr>
                                        <p:cTn id="79" dur="500"/>
                                        <p:tgtEl>
                                          <p:spTgt spid="92"/>
                                        </p:tgtEl>
                                      </p:cBhvr>
                                    </p:animEffect>
                                  </p:childTnLst>
                                </p:cTn>
                              </p:par>
                              <p:par>
                                <p:cTn id="80" presetID="10" presetClass="entr" presetSubtype="0" fill="hold" nodeType="withEffect">
                                  <p:stCondLst>
                                    <p:cond delay="0"/>
                                  </p:stCondLst>
                                  <p:childTnLst>
                                    <p:set>
                                      <p:cBhvr>
                                        <p:cTn id="81" dur="1" fill="hold">
                                          <p:stCondLst>
                                            <p:cond delay="0"/>
                                          </p:stCondLst>
                                        </p:cTn>
                                        <p:tgtEl>
                                          <p:spTgt spid="93"/>
                                        </p:tgtEl>
                                        <p:attrNameLst>
                                          <p:attrName>style.visibility</p:attrName>
                                        </p:attrNameLst>
                                      </p:cBhvr>
                                      <p:to>
                                        <p:strVal val="visible"/>
                                      </p:to>
                                    </p:set>
                                    <p:animEffect transition="in" filter="fade">
                                      <p:cBhvr>
                                        <p:cTn id="82" dur="500"/>
                                        <p:tgtEl>
                                          <p:spTgt spid="93"/>
                                        </p:tgtEl>
                                      </p:cBhvr>
                                    </p:animEffect>
                                  </p:childTnLst>
                                </p:cTn>
                              </p:par>
                              <p:par>
                                <p:cTn id="83" presetID="10" presetClass="entr" presetSubtype="0" fill="hold" nodeType="withEffect">
                                  <p:stCondLst>
                                    <p:cond delay="0"/>
                                  </p:stCondLst>
                                  <p:childTnLst>
                                    <p:set>
                                      <p:cBhvr>
                                        <p:cTn id="84" dur="1" fill="hold">
                                          <p:stCondLst>
                                            <p:cond delay="0"/>
                                          </p:stCondLst>
                                        </p:cTn>
                                        <p:tgtEl>
                                          <p:spTgt spid="94"/>
                                        </p:tgtEl>
                                        <p:attrNameLst>
                                          <p:attrName>style.visibility</p:attrName>
                                        </p:attrNameLst>
                                      </p:cBhvr>
                                      <p:to>
                                        <p:strVal val="visible"/>
                                      </p:to>
                                    </p:set>
                                    <p:animEffect transition="in" filter="fade">
                                      <p:cBhvr>
                                        <p:cTn id="85" dur="500"/>
                                        <p:tgtEl>
                                          <p:spTgt spid="94"/>
                                        </p:tgtEl>
                                      </p:cBhvr>
                                    </p:animEffect>
                                  </p:childTnLst>
                                </p:cTn>
                              </p:par>
                              <p:par>
                                <p:cTn id="86" presetID="10" presetClass="entr" presetSubtype="0" fill="hold" nodeType="withEffect">
                                  <p:stCondLst>
                                    <p:cond delay="0"/>
                                  </p:stCondLst>
                                  <p:childTnLst>
                                    <p:set>
                                      <p:cBhvr>
                                        <p:cTn id="87" dur="1" fill="hold">
                                          <p:stCondLst>
                                            <p:cond delay="0"/>
                                          </p:stCondLst>
                                        </p:cTn>
                                        <p:tgtEl>
                                          <p:spTgt spid="79"/>
                                        </p:tgtEl>
                                        <p:attrNameLst>
                                          <p:attrName>style.visibility</p:attrName>
                                        </p:attrNameLst>
                                      </p:cBhvr>
                                      <p:to>
                                        <p:strVal val="visible"/>
                                      </p:to>
                                    </p:set>
                                    <p:animEffect transition="in" filter="fade">
                                      <p:cBhvr>
                                        <p:cTn id="88" dur="500"/>
                                        <p:tgtEl>
                                          <p:spTgt spid="79"/>
                                        </p:tgtEl>
                                      </p:cBhvr>
                                    </p:animEffect>
                                  </p:childTnLst>
                                </p:cTn>
                              </p:par>
                              <p:par>
                                <p:cTn id="89" presetID="10" presetClass="entr" presetSubtype="0" fill="hold" nodeType="withEffect">
                                  <p:stCondLst>
                                    <p:cond delay="0"/>
                                  </p:stCondLst>
                                  <p:childTnLst>
                                    <p:set>
                                      <p:cBhvr>
                                        <p:cTn id="90" dur="1" fill="hold">
                                          <p:stCondLst>
                                            <p:cond delay="0"/>
                                          </p:stCondLst>
                                        </p:cTn>
                                        <p:tgtEl>
                                          <p:spTgt spid="80"/>
                                        </p:tgtEl>
                                        <p:attrNameLst>
                                          <p:attrName>style.visibility</p:attrName>
                                        </p:attrNameLst>
                                      </p:cBhvr>
                                      <p:to>
                                        <p:strVal val="visible"/>
                                      </p:to>
                                    </p:set>
                                    <p:animEffect transition="in" filter="fade">
                                      <p:cBhvr>
                                        <p:cTn id="91" dur="500"/>
                                        <p:tgtEl>
                                          <p:spTgt spid="80"/>
                                        </p:tgtEl>
                                      </p:cBhvr>
                                    </p:animEffect>
                                  </p:childTnLst>
                                </p:cTn>
                              </p:par>
                            </p:childTnLst>
                          </p:cTn>
                        </p:par>
                      </p:childTnLst>
                    </p:cTn>
                  </p:par>
                  <p:par>
                    <p:cTn id="92" fill="hold">
                      <p:stCondLst>
                        <p:cond delay="indefinite"/>
                      </p:stCondLst>
                      <p:childTnLst>
                        <p:par>
                          <p:cTn id="93" fill="hold">
                            <p:stCondLst>
                              <p:cond delay="0"/>
                            </p:stCondLst>
                            <p:childTnLst>
                              <p:par>
                                <p:cTn id="94" presetID="10" presetClass="entr" presetSubtype="0" fill="hold" grpId="0" nodeType="clickEffect">
                                  <p:stCondLst>
                                    <p:cond delay="0"/>
                                  </p:stCondLst>
                                  <p:childTnLst>
                                    <p:set>
                                      <p:cBhvr>
                                        <p:cTn id="95" dur="1" fill="hold">
                                          <p:stCondLst>
                                            <p:cond delay="0"/>
                                          </p:stCondLst>
                                        </p:cTn>
                                        <p:tgtEl>
                                          <p:spTgt spid="78"/>
                                        </p:tgtEl>
                                        <p:attrNameLst>
                                          <p:attrName>style.visibility</p:attrName>
                                        </p:attrNameLst>
                                      </p:cBhvr>
                                      <p:to>
                                        <p:strVal val="visible"/>
                                      </p:to>
                                    </p:set>
                                    <p:animEffect transition="in" filter="fade">
                                      <p:cBhvr>
                                        <p:cTn id="96" dur="500"/>
                                        <p:tgtEl>
                                          <p:spTgt spid="78"/>
                                        </p:tgtEl>
                                      </p:cBhvr>
                                    </p:animEffect>
                                  </p:childTnLst>
                                </p:cTn>
                              </p:par>
                              <p:par>
                                <p:cTn id="97" presetID="10" presetClass="entr" presetSubtype="0" fill="hold" grpId="0" nodeType="withEffect">
                                  <p:stCondLst>
                                    <p:cond delay="0"/>
                                  </p:stCondLst>
                                  <p:childTnLst>
                                    <p:set>
                                      <p:cBhvr>
                                        <p:cTn id="98" dur="1" fill="hold">
                                          <p:stCondLst>
                                            <p:cond delay="0"/>
                                          </p:stCondLst>
                                        </p:cTn>
                                        <p:tgtEl>
                                          <p:spTgt spid="99"/>
                                        </p:tgtEl>
                                        <p:attrNameLst>
                                          <p:attrName>style.visibility</p:attrName>
                                        </p:attrNameLst>
                                      </p:cBhvr>
                                      <p:to>
                                        <p:strVal val="visible"/>
                                      </p:to>
                                    </p:set>
                                    <p:animEffect transition="in" filter="fade">
                                      <p:cBhvr>
                                        <p:cTn id="99" dur="500"/>
                                        <p:tgtEl>
                                          <p:spTgt spid="99"/>
                                        </p:tgtEl>
                                      </p:cBhvr>
                                    </p:animEffect>
                                  </p:childTnLst>
                                </p:cTn>
                              </p:par>
                              <p:par>
                                <p:cTn id="100" presetID="10" presetClass="entr" presetSubtype="0" fill="hold" grpId="0" nodeType="withEffect">
                                  <p:stCondLst>
                                    <p:cond delay="0"/>
                                  </p:stCondLst>
                                  <p:childTnLst>
                                    <p:set>
                                      <p:cBhvr>
                                        <p:cTn id="101" dur="1" fill="hold">
                                          <p:stCondLst>
                                            <p:cond delay="0"/>
                                          </p:stCondLst>
                                        </p:cTn>
                                        <p:tgtEl>
                                          <p:spTgt spid="46"/>
                                        </p:tgtEl>
                                        <p:attrNameLst>
                                          <p:attrName>style.visibility</p:attrName>
                                        </p:attrNameLst>
                                      </p:cBhvr>
                                      <p:to>
                                        <p:strVal val="visible"/>
                                      </p:to>
                                    </p:set>
                                    <p:animEffect transition="in" filter="fade">
                                      <p:cBhvr>
                                        <p:cTn id="102" dur="500"/>
                                        <p:tgtEl>
                                          <p:spTgt spid="46"/>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grpId="0" nodeType="clickEffect">
                                  <p:stCondLst>
                                    <p:cond delay="0"/>
                                  </p:stCondLst>
                                  <p:childTnLst>
                                    <p:set>
                                      <p:cBhvr>
                                        <p:cTn id="106" dur="1" fill="hold">
                                          <p:stCondLst>
                                            <p:cond delay="0"/>
                                          </p:stCondLst>
                                        </p:cTn>
                                        <p:tgtEl>
                                          <p:spTgt spid="98"/>
                                        </p:tgtEl>
                                        <p:attrNameLst>
                                          <p:attrName>style.visibility</p:attrName>
                                        </p:attrNameLst>
                                      </p:cBhvr>
                                      <p:to>
                                        <p:strVal val="visible"/>
                                      </p:to>
                                    </p:set>
                                    <p:animEffect transition="in" filter="fade">
                                      <p:cBhvr>
                                        <p:cTn id="107" dur="500"/>
                                        <p:tgtEl>
                                          <p:spTgt spid="98"/>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grpId="0" nodeType="clickEffect">
                                  <p:stCondLst>
                                    <p:cond delay="0"/>
                                  </p:stCondLst>
                                  <p:childTnLst>
                                    <p:set>
                                      <p:cBhvr>
                                        <p:cTn id="111" dur="1" fill="hold">
                                          <p:stCondLst>
                                            <p:cond delay="0"/>
                                          </p:stCondLst>
                                        </p:cTn>
                                        <p:tgtEl>
                                          <p:spTgt spid="44"/>
                                        </p:tgtEl>
                                        <p:attrNameLst>
                                          <p:attrName>style.visibility</p:attrName>
                                        </p:attrNameLst>
                                      </p:cBhvr>
                                      <p:to>
                                        <p:strVal val="visible"/>
                                      </p:to>
                                    </p:set>
                                    <p:animEffect transition="in" filter="fade">
                                      <p:cBhvr>
                                        <p:cTn id="112"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P spid="34" grpId="0" animBg="1"/>
      <p:bldP spid="35" grpId="0" animBg="1"/>
      <p:bldP spid="75" grpId="0"/>
      <p:bldP spid="78" grpId="0" animBg="1"/>
      <p:bldP spid="98" grpId="0"/>
      <p:bldP spid="99" grpId="0" animBg="1"/>
      <p:bldP spid="44" grpId="0" animBg="1"/>
      <p:bldP spid="4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err="1" smtClean="0"/>
              <a:t>Inter</a:t>
            </a:r>
            <a:r>
              <a:rPr lang="nl-NL" dirty="0" smtClean="0"/>
              <a:t> </a:t>
            </a:r>
            <a:r>
              <a:rPr lang="nl-NL" dirty="0" err="1" smtClean="0"/>
              <a:t>prediction</a:t>
            </a:r>
            <a:endParaRPr lang="nl-NL" dirty="0"/>
          </a:p>
        </p:txBody>
      </p:sp>
      <p:sp>
        <p:nvSpPr>
          <p:cNvPr id="4" name="Slide Number Placeholder 3"/>
          <p:cNvSpPr>
            <a:spLocks noGrp="1"/>
          </p:cNvSpPr>
          <p:nvPr>
            <p:ph type="sldNum" sz="quarter" idx="10"/>
          </p:nvPr>
        </p:nvSpPr>
        <p:spPr/>
        <p:txBody>
          <a:bodyPr/>
          <a:lstStyle/>
          <a:p>
            <a:pPr>
              <a:defRPr/>
            </a:pPr>
            <a:fld id="{D5BD93C6-D41A-4CCC-8638-95E21B63466B}" type="slidenum">
              <a:rPr lang="de-DE" smtClean="0"/>
              <a:pPr>
                <a:defRPr/>
              </a:pPr>
              <a:t>14</a:t>
            </a:fld>
            <a:endParaRPr lang="de-DE"/>
          </a:p>
        </p:txBody>
      </p:sp>
      <p:sp>
        <p:nvSpPr>
          <p:cNvPr id="5" name="Footer Placeholder 4"/>
          <p:cNvSpPr>
            <a:spLocks noGrp="1"/>
          </p:cNvSpPr>
          <p:nvPr>
            <p:ph type="ftr" sz="quarter" idx="11"/>
          </p:nvPr>
        </p:nvSpPr>
        <p:spPr/>
        <p:txBody>
          <a:bodyPr/>
          <a:lstStyle/>
          <a:p>
            <a:pPr>
              <a:defRPr/>
            </a:pPr>
            <a:endParaRPr lang="nl-NL"/>
          </a:p>
        </p:txBody>
      </p:sp>
      <p:graphicFrame>
        <p:nvGraphicFramePr>
          <p:cNvPr id="6" name="Table 5"/>
          <p:cNvGraphicFramePr>
            <a:graphicFrameLocks noGrp="1"/>
          </p:cNvGraphicFramePr>
          <p:nvPr>
            <p:extLst>
              <p:ext uri="{D42A27DB-BD31-4B8C-83A1-F6EECF244321}">
                <p14:modId xmlns:p14="http://schemas.microsoft.com/office/powerpoint/2010/main" val="1581802724"/>
              </p:ext>
            </p:extLst>
          </p:nvPr>
        </p:nvGraphicFramePr>
        <p:xfrm>
          <a:off x="827584" y="1340768"/>
          <a:ext cx="1512168" cy="1512168"/>
        </p:xfrm>
        <a:graphic>
          <a:graphicData uri="http://schemas.openxmlformats.org/drawingml/2006/table">
            <a:tbl>
              <a:tblPr firstRow="1" bandRow="1">
                <a:tableStyleId>{2D5ABB26-0587-4C30-8999-92F81FD0307C}</a:tableStyleId>
              </a:tblPr>
              <a:tblGrid>
                <a:gridCol w="1512168"/>
              </a:tblGrid>
              <a:tr h="1512168">
                <a:tc>
                  <a:txBody>
                    <a:bodyPr/>
                    <a:lstStyle/>
                    <a:p>
                      <a:pPr algn="ctr"/>
                      <a:r>
                        <a:rPr lang="nl-NL" sz="1400" dirty="0" smtClean="0">
                          <a:solidFill>
                            <a:sysClr val="windowText" lastClr="000000"/>
                          </a:solidFill>
                        </a:rPr>
                        <a:t>16x16</a:t>
                      </a:r>
                      <a:endParaRPr lang="en-GB" sz="1400" dirty="0">
                        <a:solidFill>
                          <a:sysClr val="windowText" lastClr="000000"/>
                        </a:solidFill>
                      </a:endParaRPr>
                    </a:p>
                  </a:txBody>
                  <a:tcPr marL="177405" marR="177405" marT="88702" marB="88702"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graphicFrame>
        <p:nvGraphicFramePr>
          <p:cNvPr id="17" name="Table 16"/>
          <p:cNvGraphicFramePr>
            <a:graphicFrameLocks noGrp="1"/>
          </p:cNvGraphicFramePr>
          <p:nvPr>
            <p:extLst>
              <p:ext uri="{D42A27DB-BD31-4B8C-83A1-F6EECF244321}">
                <p14:modId xmlns:p14="http://schemas.microsoft.com/office/powerpoint/2010/main" val="1876459788"/>
              </p:ext>
            </p:extLst>
          </p:nvPr>
        </p:nvGraphicFramePr>
        <p:xfrm>
          <a:off x="6372200" y="1340768"/>
          <a:ext cx="1512168" cy="1512168"/>
        </p:xfrm>
        <a:graphic>
          <a:graphicData uri="http://schemas.openxmlformats.org/drawingml/2006/table">
            <a:tbl>
              <a:tblPr firstRow="1" bandRow="1">
                <a:tableStyleId>{2D5ABB26-0587-4C30-8999-92F81FD0307C}</a:tableStyleId>
              </a:tblPr>
              <a:tblGrid>
                <a:gridCol w="756084"/>
                <a:gridCol w="756084"/>
              </a:tblGrid>
              <a:tr h="1512168">
                <a:tc>
                  <a:txBody>
                    <a:bodyPr/>
                    <a:lstStyle/>
                    <a:p>
                      <a:pPr algn="ctr"/>
                      <a:r>
                        <a:rPr lang="nl-NL" sz="1400" dirty="0" smtClean="0">
                          <a:solidFill>
                            <a:sysClr val="windowText" lastClr="000000"/>
                          </a:solidFill>
                        </a:rPr>
                        <a:t>8x16</a:t>
                      </a:r>
                      <a:endParaRPr lang="en-GB" sz="1400" dirty="0">
                        <a:solidFill>
                          <a:sysClr val="windowText" lastClr="000000"/>
                        </a:solidFill>
                      </a:endParaRPr>
                    </a:p>
                  </a:txBody>
                  <a:tcPr marL="177405" marR="177405" marT="88702" marB="88702"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nl-NL" sz="1400" dirty="0" smtClean="0">
                          <a:solidFill>
                            <a:sysClr val="windowText" lastClr="000000"/>
                          </a:solidFill>
                        </a:rPr>
                        <a:t>8x16</a:t>
                      </a:r>
                      <a:endParaRPr lang="en-GB" sz="1400" dirty="0">
                        <a:solidFill>
                          <a:sysClr val="windowText" lastClr="000000"/>
                        </a:solidFill>
                      </a:endParaRPr>
                    </a:p>
                  </a:txBody>
                  <a:tcPr marL="177405" marR="177405" marT="88702" marB="88702"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graphicFrame>
        <p:nvGraphicFramePr>
          <p:cNvPr id="18" name="Table 17"/>
          <p:cNvGraphicFramePr>
            <a:graphicFrameLocks noGrp="1"/>
          </p:cNvGraphicFramePr>
          <p:nvPr>
            <p:extLst>
              <p:ext uri="{D42A27DB-BD31-4B8C-83A1-F6EECF244321}">
                <p14:modId xmlns:p14="http://schemas.microsoft.com/office/powerpoint/2010/main" val="3236375797"/>
              </p:ext>
            </p:extLst>
          </p:nvPr>
        </p:nvGraphicFramePr>
        <p:xfrm>
          <a:off x="4644008" y="1340768"/>
          <a:ext cx="1512168" cy="1512168"/>
        </p:xfrm>
        <a:graphic>
          <a:graphicData uri="http://schemas.openxmlformats.org/drawingml/2006/table">
            <a:tbl>
              <a:tblPr firstRow="1" bandRow="1">
                <a:tableStyleId>{2D5ABB26-0587-4C30-8999-92F81FD0307C}</a:tableStyleId>
              </a:tblPr>
              <a:tblGrid>
                <a:gridCol w="1512168"/>
              </a:tblGrid>
              <a:tr h="756084">
                <a:tc>
                  <a:txBody>
                    <a:bodyPr/>
                    <a:lstStyle/>
                    <a:p>
                      <a:pPr algn="ctr"/>
                      <a:r>
                        <a:rPr lang="nl-NL" sz="1400" dirty="0" smtClean="0">
                          <a:solidFill>
                            <a:sysClr val="windowText" lastClr="000000"/>
                          </a:solidFill>
                        </a:rPr>
                        <a:t>16x8</a:t>
                      </a:r>
                      <a:endParaRPr lang="en-GB" sz="1400" dirty="0">
                        <a:solidFill>
                          <a:sysClr val="windowText" lastClr="000000"/>
                        </a:solidFill>
                      </a:endParaRPr>
                    </a:p>
                  </a:txBody>
                  <a:tcPr marL="177405" marR="177405" marT="88702" marB="88702"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r>
              <a:tr h="756084">
                <a:tc>
                  <a:txBody>
                    <a:bodyPr/>
                    <a:lstStyle/>
                    <a:p>
                      <a:pPr algn="ctr"/>
                      <a:r>
                        <a:rPr lang="nl-NL" sz="1400" dirty="0" smtClean="0">
                          <a:solidFill>
                            <a:sysClr val="windowText" lastClr="000000"/>
                          </a:solidFill>
                        </a:rPr>
                        <a:t>16x8</a:t>
                      </a:r>
                      <a:endParaRPr lang="en-GB" sz="1400" dirty="0">
                        <a:solidFill>
                          <a:sysClr val="windowText" lastClr="000000"/>
                        </a:solidFill>
                      </a:endParaRPr>
                    </a:p>
                  </a:txBody>
                  <a:tcPr marL="177405" marR="177405" marT="88702" marB="88702"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graphicFrame>
        <p:nvGraphicFramePr>
          <p:cNvPr id="19" name="Table 18"/>
          <p:cNvGraphicFramePr>
            <a:graphicFrameLocks noGrp="1"/>
          </p:cNvGraphicFramePr>
          <p:nvPr>
            <p:extLst>
              <p:ext uri="{D42A27DB-BD31-4B8C-83A1-F6EECF244321}">
                <p14:modId xmlns:p14="http://schemas.microsoft.com/office/powerpoint/2010/main" val="2351788419"/>
              </p:ext>
            </p:extLst>
          </p:nvPr>
        </p:nvGraphicFramePr>
        <p:xfrm>
          <a:off x="2483768" y="1340768"/>
          <a:ext cx="1512168" cy="1512168"/>
        </p:xfrm>
        <a:graphic>
          <a:graphicData uri="http://schemas.openxmlformats.org/drawingml/2006/table">
            <a:tbl>
              <a:tblPr firstRow="1" bandRow="1">
                <a:tableStyleId>{2D5ABB26-0587-4C30-8999-92F81FD0307C}</a:tableStyleId>
              </a:tblPr>
              <a:tblGrid>
                <a:gridCol w="756084"/>
                <a:gridCol w="756084"/>
              </a:tblGrid>
              <a:tr h="756084">
                <a:tc>
                  <a:txBody>
                    <a:bodyPr/>
                    <a:lstStyle/>
                    <a:p>
                      <a:pPr algn="ctr"/>
                      <a:r>
                        <a:rPr lang="nl-NL" sz="1400" dirty="0" smtClean="0">
                          <a:solidFill>
                            <a:sysClr val="windowText" lastClr="000000"/>
                          </a:solidFill>
                        </a:rPr>
                        <a:t>8x8</a:t>
                      </a:r>
                      <a:endParaRPr lang="en-GB" sz="1400" dirty="0">
                        <a:solidFill>
                          <a:sysClr val="windowText" lastClr="000000"/>
                        </a:solidFill>
                      </a:endParaRPr>
                    </a:p>
                  </a:txBody>
                  <a:tcPr marL="177405" marR="177405" marT="88702" marB="88702"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nl-NL" sz="1400" dirty="0" smtClean="0">
                          <a:solidFill>
                            <a:sysClr val="windowText" lastClr="000000"/>
                          </a:solidFill>
                        </a:rPr>
                        <a:t>8x8</a:t>
                      </a:r>
                      <a:endParaRPr lang="en-GB" sz="1400" dirty="0">
                        <a:solidFill>
                          <a:sysClr val="windowText" lastClr="000000"/>
                        </a:solidFill>
                      </a:endParaRPr>
                    </a:p>
                  </a:txBody>
                  <a:tcPr marL="177405" marR="177405" marT="88702" marB="88702"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r>
              <a:tr h="756084">
                <a:tc>
                  <a:txBody>
                    <a:bodyPr/>
                    <a:lstStyle/>
                    <a:p>
                      <a:pPr algn="ctr"/>
                      <a:r>
                        <a:rPr lang="nl-NL" sz="1400" dirty="0" smtClean="0">
                          <a:solidFill>
                            <a:sysClr val="windowText" lastClr="000000"/>
                          </a:solidFill>
                        </a:rPr>
                        <a:t>8x8</a:t>
                      </a:r>
                      <a:endParaRPr lang="en-GB" sz="1400" dirty="0">
                        <a:solidFill>
                          <a:sysClr val="windowText" lastClr="000000"/>
                        </a:solidFill>
                      </a:endParaRPr>
                    </a:p>
                  </a:txBody>
                  <a:tcPr marL="177405" marR="177405" marT="88702" marB="88702"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nl-NL" sz="1400" dirty="0" smtClean="0">
                          <a:solidFill>
                            <a:sysClr val="windowText" lastClr="000000"/>
                          </a:solidFill>
                        </a:rPr>
                        <a:t>8x8</a:t>
                      </a:r>
                      <a:endParaRPr lang="en-GB" sz="1400" dirty="0">
                        <a:solidFill>
                          <a:sysClr val="windowText" lastClr="000000"/>
                        </a:solidFill>
                      </a:endParaRPr>
                    </a:p>
                  </a:txBody>
                  <a:tcPr marL="177405" marR="177405" marT="88702" marB="88702"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graphicFrame>
        <p:nvGraphicFramePr>
          <p:cNvPr id="21" name="Table 20"/>
          <p:cNvGraphicFramePr>
            <a:graphicFrameLocks noGrp="1"/>
          </p:cNvGraphicFramePr>
          <p:nvPr>
            <p:extLst>
              <p:ext uri="{D42A27DB-BD31-4B8C-83A1-F6EECF244321}">
                <p14:modId xmlns:p14="http://schemas.microsoft.com/office/powerpoint/2010/main" val="811127086"/>
              </p:ext>
            </p:extLst>
          </p:nvPr>
        </p:nvGraphicFramePr>
        <p:xfrm>
          <a:off x="8028384" y="1772816"/>
          <a:ext cx="792088" cy="792088"/>
        </p:xfrm>
        <a:graphic>
          <a:graphicData uri="http://schemas.openxmlformats.org/drawingml/2006/table">
            <a:tbl>
              <a:tblPr firstRow="1" bandRow="1">
                <a:tableStyleId>{2D5ABB26-0587-4C30-8999-92F81FD0307C}</a:tableStyleId>
              </a:tblPr>
              <a:tblGrid>
                <a:gridCol w="396044"/>
                <a:gridCol w="396044"/>
              </a:tblGrid>
              <a:tr h="792088">
                <a:tc>
                  <a:txBody>
                    <a:bodyPr/>
                    <a:lstStyle/>
                    <a:p>
                      <a:pPr algn="ctr"/>
                      <a:r>
                        <a:rPr lang="nl-NL" sz="1000" dirty="0" smtClean="0">
                          <a:solidFill>
                            <a:sysClr val="windowText" lastClr="000000"/>
                          </a:solidFill>
                        </a:rPr>
                        <a:t>4x8</a:t>
                      </a:r>
                      <a:endParaRPr lang="en-GB" sz="1000" dirty="0">
                        <a:solidFill>
                          <a:sysClr val="windowText" lastClr="000000"/>
                        </a:solidFill>
                      </a:endParaRPr>
                    </a:p>
                  </a:txBody>
                  <a:tcPr marL="177405" marR="177405" marT="88702" marB="88702"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nl-NL" sz="1000" dirty="0" smtClean="0">
                          <a:solidFill>
                            <a:sysClr val="windowText" lastClr="000000"/>
                          </a:solidFill>
                        </a:rPr>
                        <a:t>4x8</a:t>
                      </a:r>
                      <a:endParaRPr lang="en-GB" sz="1000" dirty="0">
                        <a:solidFill>
                          <a:sysClr val="windowText" lastClr="000000"/>
                        </a:solidFill>
                      </a:endParaRPr>
                    </a:p>
                  </a:txBody>
                  <a:tcPr marL="177405" marR="177405" marT="88702" marB="88702"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graphicFrame>
        <p:nvGraphicFramePr>
          <p:cNvPr id="22" name="Table 21"/>
          <p:cNvGraphicFramePr>
            <a:graphicFrameLocks noGrp="1"/>
          </p:cNvGraphicFramePr>
          <p:nvPr>
            <p:extLst>
              <p:ext uri="{D42A27DB-BD31-4B8C-83A1-F6EECF244321}">
                <p14:modId xmlns:p14="http://schemas.microsoft.com/office/powerpoint/2010/main" val="3611702875"/>
              </p:ext>
            </p:extLst>
          </p:nvPr>
        </p:nvGraphicFramePr>
        <p:xfrm>
          <a:off x="8028384" y="2636912"/>
          <a:ext cx="792088" cy="792088"/>
        </p:xfrm>
        <a:graphic>
          <a:graphicData uri="http://schemas.openxmlformats.org/drawingml/2006/table">
            <a:tbl>
              <a:tblPr firstRow="1" bandRow="1">
                <a:tableStyleId>{2D5ABB26-0587-4C30-8999-92F81FD0307C}</a:tableStyleId>
              </a:tblPr>
              <a:tblGrid>
                <a:gridCol w="792088"/>
              </a:tblGrid>
              <a:tr h="396044">
                <a:tc>
                  <a:txBody>
                    <a:bodyPr/>
                    <a:lstStyle/>
                    <a:p>
                      <a:pPr algn="ctr"/>
                      <a:r>
                        <a:rPr lang="nl-NL" sz="1000" dirty="0" smtClean="0">
                          <a:solidFill>
                            <a:sysClr val="windowText" lastClr="000000"/>
                          </a:solidFill>
                        </a:rPr>
                        <a:t>8x4</a:t>
                      </a:r>
                      <a:endParaRPr lang="en-GB" sz="1000" dirty="0">
                        <a:solidFill>
                          <a:sysClr val="windowText" lastClr="000000"/>
                        </a:solidFill>
                      </a:endParaRPr>
                    </a:p>
                  </a:txBody>
                  <a:tcPr marL="177405" marR="177405" marT="88702" marB="88702"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r>
              <a:tr h="396044">
                <a:tc>
                  <a:txBody>
                    <a:bodyPr/>
                    <a:lstStyle/>
                    <a:p>
                      <a:pPr algn="ctr"/>
                      <a:r>
                        <a:rPr lang="nl-NL" sz="1000" dirty="0" smtClean="0">
                          <a:solidFill>
                            <a:sysClr val="windowText" lastClr="000000"/>
                          </a:solidFill>
                        </a:rPr>
                        <a:t>8x4</a:t>
                      </a:r>
                      <a:endParaRPr lang="en-GB" sz="1000" dirty="0">
                        <a:solidFill>
                          <a:sysClr val="windowText" lastClr="000000"/>
                        </a:solidFill>
                      </a:endParaRPr>
                    </a:p>
                  </a:txBody>
                  <a:tcPr marL="177405" marR="177405" marT="88702" marB="88702"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graphicFrame>
        <p:nvGraphicFramePr>
          <p:cNvPr id="23" name="Table 22"/>
          <p:cNvGraphicFramePr>
            <a:graphicFrameLocks noGrp="1"/>
          </p:cNvGraphicFramePr>
          <p:nvPr>
            <p:extLst>
              <p:ext uri="{D42A27DB-BD31-4B8C-83A1-F6EECF244321}">
                <p14:modId xmlns:p14="http://schemas.microsoft.com/office/powerpoint/2010/main" val="574273670"/>
              </p:ext>
            </p:extLst>
          </p:nvPr>
        </p:nvGraphicFramePr>
        <p:xfrm>
          <a:off x="8028384" y="908720"/>
          <a:ext cx="792088" cy="792088"/>
        </p:xfrm>
        <a:graphic>
          <a:graphicData uri="http://schemas.openxmlformats.org/drawingml/2006/table">
            <a:tbl>
              <a:tblPr firstRow="1" bandRow="1">
                <a:tableStyleId>{2D5ABB26-0587-4C30-8999-92F81FD0307C}</a:tableStyleId>
              </a:tblPr>
              <a:tblGrid>
                <a:gridCol w="396044"/>
                <a:gridCol w="396044"/>
              </a:tblGrid>
              <a:tr h="396044">
                <a:tc>
                  <a:txBody>
                    <a:bodyPr/>
                    <a:lstStyle/>
                    <a:p>
                      <a:pPr algn="ctr"/>
                      <a:r>
                        <a:rPr lang="nl-NL" sz="700" dirty="0" smtClean="0">
                          <a:solidFill>
                            <a:sysClr val="windowText" lastClr="000000"/>
                          </a:solidFill>
                        </a:rPr>
                        <a:t>4x4</a:t>
                      </a:r>
                      <a:endParaRPr lang="en-GB" sz="700" dirty="0">
                        <a:solidFill>
                          <a:sysClr val="windowText" lastClr="000000"/>
                        </a:solidFill>
                      </a:endParaRPr>
                    </a:p>
                  </a:txBody>
                  <a:tcPr marL="72000" marR="72000" marT="88702" marB="88702"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nl-NL" sz="700" dirty="0" smtClean="0">
                          <a:solidFill>
                            <a:sysClr val="windowText" lastClr="000000"/>
                          </a:solidFill>
                        </a:rPr>
                        <a:t>4x4</a:t>
                      </a:r>
                      <a:endParaRPr lang="en-GB" sz="700" dirty="0">
                        <a:solidFill>
                          <a:sysClr val="windowText" lastClr="000000"/>
                        </a:solidFill>
                      </a:endParaRPr>
                    </a:p>
                  </a:txBody>
                  <a:tcPr marL="72000" marR="72000" marT="88702" marB="88702"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r>
              <a:tr h="396044">
                <a:tc>
                  <a:txBody>
                    <a:bodyPr/>
                    <a:lstStyle/>
                    <a:p>
                      <a:pPr algn="ctr"/>
                      <a:r>
                        <a:rPr lang="nl-NL" sz="700" dirty="0" smtClean="0">
                          <a:solidFill>
                            <a:sysClr val="windowText" lastClr="000000"/>
                          </a:solidFill>
                        </a:rPr>
                        <a:t>4x4</a:t>
                      </a:r>
                      <a:endParaRPr lang="en-GB" sz="700" dirty="0">
                        <a:solidFill>
                          <a:sysClr val="windowText" lastClr="000000"/>
                        </a:solidFill>
                      </a:endParaRPr>
                    </a:p>
                  </a:txBody>
                  <a:tcPr marL="72000" marR="72000" marT="88702" marB="88702"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nl-NL" sz="700" dirty="0" smtClean="0">
                          <a:solidFill>
                            <a:sysClr val="windowText" lastClr="000000"/>
                          </a:solidFill>
                        </a:rPr>
                        <a:t>4x4</a:t>
                      </a:r>
                      <a:endParaRPr lang="en-GB" sz="700" dirty="0">
                        <a:solidFill>
                          <a:sysClr val="windowText" lastClr="000000"/>
                        </a:solidFill>
                      </a:endParaRPr>
                    </a:p>
                  </a:txBody>
                  <a:tcPr marL="72000" marR="72000" marT="88702" marB="88702"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5656" y="3140967"/>
            <a:ext cx="5795243" cy="3166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56893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0" presetClass="entr" presetSubtype="0"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500"/>
                                        <p:tgtEl>
                                          <p:spTgt spid="23"/>
                                        </p:tgtEl>
                                      </p:cBhvr>
                                    </p:animEffect>
                                  </p:childTnLst>
                                </p:cTn>
                              </p:par>
                              <p:par>
                                <p:cTn id="11" presetID="10"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par>
                                <p:cTn id="14" presetID="10" presetClass="entr" presetSubtype="0" fill="hold"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500"/>
                                        <p:tgtEl>
                                          <p:spTgt spid="18"/>
                                        </p:tgtEl>
                                      </p:cBhvr>
                                    </p:animEffect>
                                  </p:childTnLst>
                                </p:cTn>
                              </p:par>
                              <p:par>
                                <p:cTn id="17" presetID="10" presetClass="entr" presetSubtype="0"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500"/>
                                        <p:tgtEl>
                                          <p:spTgt spid="22"/>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5122"/>
                                        </p:tgtEl>
                                        <p:attrNameLst>
                                          <p:attrName>style.visibility</p:attrName>
                                        </p:attrNameLst>
                                      </p:cBhvr>
                                      <p:to>
                                        <p:strVal val="visible"/>
                                      </p:to>
                                    </p:set>
                                    <p:animEffect transition="in" filter="fade">
                                      <p:cBhvr>
                                        <p:cTn id="24" dur="5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err="1" smtClean="0"/>
              <a:t>Inter</a:t>
            </a:r>
            <a:r>
              <a:rPr lang="nl-NL" dirty="0" smtClean="0"/>
              <a:t> </a:t>
            </a:r>
            <a:r>
              <a:rPr lang="nl-NL" dirty="0" err="1" smtClean="0"/>
              <a:t>prediction</a:t>
            </a:r>
            <a:endParaRPr lang="nl-NL" dirty="0"/>
          </a:p>
        </p:txBody>
      </p:sp>
      <p:sp>
        <p:nvSpPr>
          <p:cNvPr id="3" name="Content Placeholder 2"/>
          <p:cNvSpPr>
            <a:spLocks noGrp="1"/>
          </p:cNvSpPr>
          <p:nvPr>
            <p:ph idx="1"/>
          </p:nvPr>
        </p:nvSpPr>
        <p:spPr/>
        <p:txBody>
          <a:bodyPr/>
          <a:lstStyle/>
          <a:p>
            <a:r>
              <a:rPr lang="en-US" dirty="0" smtClean="0"/>
              <a:t>Weighted prediction</a:t>
            </a:r>
          </a:p>
          <a:p>
            <a:pPr lvl="1"/>
            <a:r>
              <a:rPr lang="en-US" dirty="0" smtClean="0"/>
              <a:t>Block = w</a:t>
            </a:r>
            <a:r>
              <a:rPr lang="en-US" baseline="-25000" dirty="0" smtClean="0"/>
              <a:t>1</a:t>
            </a:r>
            <a:r>
              <a:rPr lang="en-US" dirty="0" smtClean="0"/>
              <a:t>∙ prediction</a:t>
            </a:r>
            <a:r>
              <a:rPr lang="en-US" baseline="-25000" dirty="0" smtClean="0"/>
              <a:t>1</a:t>
            </a:r>
            <a:r>
              <a:rPr lang="en-US" dirty="0" smtClean="0"/>
              <a:t> </a:t>
            </a:r>
            <a:r>
              <a:rPr lang="en-US" dirty="0"/>
              <a:t>+ </a:t>
            </a:r>
            <a:r>
              <a:rPr lang="en-US" dirty="0" smtClean="0"/>
              <a:t> w</a:t>
            </a:r>
            <a:r>
              <a:rPr lang="en-US" baseline="-25000" dirty="0" smtClean="0"/>
              <a:t>2</a:t>
            </a:r>
            <a:r>
              <a:rPr lang="en-US" dirty="0" smtClean="0"/>
              <a:t>∙ prediction</a:t>
            </a:r>
            <a:r>
              <a:rPr lang="en-US" baseline="-25000" dirty="0" smtClean="0"/>
              <a:t>2</a:t>
            </a:r>
          </a:p>
          <a:p>
            <a:endParaRPr lang="en-US" dirty="0" smtClean="0"/>
          </a:p>
          <a:p>
            <a:r>
              <a:rPr lang="en-US" dirty="0" smtClean="0"/>
              <a:t>Prediction with offset</a:t>
            </a:r>
          </a:p>
          <a:p>
            <a:pPr lvl="1"/>
            <a:r>
              <a:rPr lang="en-US" dirty="0" smtClean="0"/>
              <a:t>Block = offset + prediction</a:t>
            </a:r>
          </a:p>
          <a:p>
            <a:endParaRPr lang="en-US" dirty="0"/>
          </a:p>
          <a:p>
            <a:r>
              <a:rPr lang="en-US" dirty="0" smtClean="0"/>
              <a:t>Big compression gain when scenes are fading in or out. </a:t>
            </a:r>
          </a:p>
          <a:p>
            <a:endParaRPr lang="en-US" dirty="0"/>
          </a:p>
        </p:txBody>
      </p:sp>
      <p:sp>
        <p:nvSpPr>
          <p:cNvPr id="4" name="Slide Number Placeholder 3"/>
          <p:cNvSpPr>
            <a:spLocks noGrp="1"/>
          </p:cNvSpPr>
          <p:nvPr>
            <p:ph type="sldNum" sz="quarter" idx="10"/>
          </p:nvPr>
        </p:nvSpPr>
        <p:spPr/>
        <p:txBody>
          <a:bodyPr/>
          <a:lstStyle/>
          <a:p>
            <a:pPr>
              <a:defRPr/>
            </a:pPr>
            <a:fld id="{D5BD93C6-D41A-4CCC-8638-95E21B63466B}" type="slidenum">
              <a:rPr lang="de-DE" smtClean="0"/>
              <a:pPr>
                <a:defRPr/>
              </a:pPr>
              <a:t>15</a:t>
            </a:fld>
            <a:endParaRPr lang="de-DE"/>
          </a:p>
        </p:txBody>
      </p:sp>
      <p:sp>
        <p:nvSpPr>
          <p:cNvPr id="5" name="Footer Placeholder 4"/>
          <p:cNvSpPr>
            <a:spLocks noGrp="1"/>
          </p:cNvSpPr>
          <p:nvPr>
            <p:ph type="ftr" sz="quarter" idx="11"/>
          </p:nvPr>
        </p:nvSpPr>
        <p:spPr/>
        <p:txBody>
          <a:bodyPr/>
          <a:lstStyle/>
          <a:p>
            <a:pPr>
              <a:defRPr/>
            </a:pPr>
            <a:endParaRPr lang="nl-NL"/>
          </a:p>
        </p:txBody>
      </p:sp>
    </p:spTree>
    <p:extLst>
      <p:ext uri="{BB962C8B-B14F-4D97-AF65-F5344CB8AC3E}">
        <p14:creationId xmlns:p14="http://schemas.microsoft.com/office/powerpoint/2010/main" val="145689344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err="1" smtClean="0"/>
              <a:t>Transform</a:t>
            </a:r>
            <a:endParaRPr lang="nl-NL" dirty="0"/>
          </a:p>
        </p:txBody>
      </p:sp>
      <p:sp>
        <p:nvSpPr>
          <p:cNvPr id="3" name="Content Placeholder 2"/>
          <p:cNvSpPr>
            <a:spLocks noGrp="1"/>
          </p:cNvSpPr>
          <p:nvPr>
            <p:ph idx="1"/>
          </p:nvPr>
        </p:nvSpPr>
        <p:spPr/>
        <p:txBody>
          <a:bodyPr/>
          <a:lstStyle/>
          <a:p>
            <a:r>
              <a:rPr lang="en-GB" dirty="0" smtClean="0"/>
              <a:t>Previous standards:</a:t>
            </a:r>
          </a:p>
          <a:p>
            <a:pPr lvl="1"/>
            <a:r>
              <a:rPr lang="en-GB" dirty="0" smtClean="0"/>
              <a:t>8x8 Direct Cosine Transform (DCT)</a:t>
            </a:r>
          </a:p>
          <a:p>
            <a:pPr lvl="1"/>
            <a:endParaRPr lang="en-GB" dirty="0" smtClean="0"/>
          </a:p>
          <a:p>
            <a:r>
              <a:rPr lang="en-GB" dirty="0" smtClean="0"/>
              <a:t>MPEG4-AVC:</a:t>
            </a:r>
          </a:p>
          <a:p>
            <a:pPr lvl="1"/>
            <a:r>
              <a:rPr lang="en-GB" dirty="0" smtClean="0"/>
              <a:t>4x4 Integer Transform</a:t>
            </a:r>
          </a:p>
          <a:p>
            <a:pPr lvl="1"/>
            <a:r>
              <a:rPr lang="en-GB" dirty="0" smtClean="0"/>
              <a:t>Approximates a 4x4 DCT</a:t>
            </a:r>
          </a:p>
          <a:p>
            <a:pPr lvl="1"/>
            <a:r>
              <a:rPr lang="en-GB" dirty="0" smtClean="0"/>
              <a:t>Can be implemented without divisions</a:t>
            </a:r>
          </a:p>
          <a:p>
            <a:pPr lvl="1"/>
            <a:r>
              <a:rPr lang="en-GB" dirty="0" smtClean="0"/>
              <a:t>Only 16 bit operations required. </a:t>
            </a:r>
            <a:endParaRPr lang="en-GB" dirty="0"/>
          </a:p>
        </p:txBody>
      </p:sp>
      <p:sp>
        <p:nvSpPr>
          <p:cNvPr id="4" name="Slide Number Placeholder 3"/>
          <p:cNvSpPr>
            <a:spLocks noGrp="1"/>
          </p:cNvSpPr>
          <p:nvPr>
            <p:ph type="sldNum" sz="quarter" idx="10"/>
          </p:nvPr>
        </p:nvSpPr>
        <p:spPr/>
        <p:txBody>
          <a:bodyPr/>
          <a:lstStyle/>
          <a:p>
            <a:pPr>
              <a:defRPr/>
            </a:pPr>
            <a:fld id="{D5BD93C6-D41A-4CCC-8638-95E21B63466B}" type="slidenum">
              <a:rPr lang="de-DE" smtClean="0"/>
              <a:pPr>
                <a:defRPr/>
              </a:pPr>
              <a:t>16</a:t>
            </a:fld>
            <a:endParaRPr lang="de-DE"/>
          </a:p>
        </p:txBody>
      </p:sp>
      <p:sp>
        <p:nvSpPr>
          <p:cNvPr id="5" name="Footer Placeholder 4"/>
          <p:cNvSpPr>
            <a:spLocks noGrp="1"/>
          </p:cNvSpPr>
          <p:nvPr>
            <p:ph type="ftr" sz="quarter" idx="11"/>
          </p:nvPr>
        </p:nvSpPr>
        <p:spPr/>
        <p:txBody>
          <a:bodyPr/>
          <a:lstStyle/>
          <a:p>
            <a:pPr>
              <a:defRPr/>
            </a:pPr>
            <a:endParaRPr lang="nl-NL"/>
          </a:p>
        </p:txBody>
      </p:sp>
    </p:spTree>
    <p:extLst>
      <p:ext uri="{BB962C8B-B14F-4D97-AF65-F5344CB8AC3E}">
        <p14:creationId xmlns:p14="http://schemas.microsoft.com/office/powerpoint/2010/main" val="349494458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49030" y="4005064"/>
            <a:ext cx="8494970" cy="2421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nl-NL" dirty="0" err="1" smtClean="0"/>
              <a:t>Transform</a:t>
            </a:r>
            <a:endParaRPr lang="nl-NL" dirty="0"/>
          </a:p>
        </p:txBody>
      </p:sp>
      <p:sp>
        <p:nvSpPr>
          <p:cNvPr id="4" name="Slide Number Placeholder 3"/>
          <p:cNvSpPr>
            <a:spLocks noGrp="1"/>
          </p:cNvSpPr>
          <p:nvPr>
            <p:ph type="sldNum" sz="quarter" idx="10"/>
          </p:nvPr>
        </p:nvSpPr>
        <p:spPr/>
        <p:txBody>
          <a:bodyPr/>
          <a:lstStyle/>
          <a:p>
            <a:pPr>
              <a:defRPr/>
            </a:pPr>
            <a:fld id="{D5BD93C6-D41A-4CCC-8638-95E21B63466B}" type="slidenum">
              <a:rPr lang="de-DE" smtClean="0"/>
              <a:pPr>
                <a:defRPr/>
              </a:pPr>
              <a:t>17</a:t>
            </a:fld>
            <a:endParaRPr lang="de-DE" dirty="0"/>
          </a:p>
        </p:txBody>
      </p:sp>
      <p:sp>
        <p:nvSpPr>
          <p:cNvPr id="5" name="Footer Placeholder 4"/>
          <p:cNvSpPr>
            <a:spLocks noGrp="1"/>
          </p:cNvSpPr>
          <p:nvPr>
            <p:ph type="ftr" sz="quarter" idx="11"/>
          </p:nvPr>
        </p:nvSpPr>
        <p:spPr/>
        <p:txBody>
          <a:bodyPr/>
          <a:lstStyle/>
          <a:p>
            <a:pPr>
              <a:defRPr/>
            </a:pPr>
            <a:endParaRPr lang="nl-NL"/>
          </a:p>
        </p:txBody>
      </p:sp>
      <p:pic>
        <p:nvPicPr>
          <p:cNvPr id="819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1680" y="920949"/>
            <a:ext cx="5976664" cy="17247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94959" y="2395505"/>
            <a:ext cx="8049041" cy="14500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ounded Rectangle 6"/>
          <p:cNvSpPr/>
          <p:nvPr/>
        </p:nvSpPr>
        <p:spPr bwMode="auto">
          <a:xfrm>
            <a:off x="7127776" y="3694745"/>
            <a:ext cx="2016224" cy="3168352"/>
          </a:xfrm>
          <a:prstGeom prst="roundRect">
            <a:avLst/>
          </a:prstGeom>
          <a:noFill/>
          <a:ln w="57150">
            <a:solidFill>
              <a:srgbClr val="FF0000"/>
            </a:solidFill>
            <a:headEnd type="none" w="sm" len="sm"/>
            <a:tailEnd type="none" w="sm" len="sm"/>
          </a:ln>
        </p:spPr>
        <p:style>
          <a:lnRef idx="2">
            <a:schemeClr val="accent6"/>
          </a:lnRef>
          <a:fillRef idx="1">
            <a:schemeClr val="lt1"/>
          </a:fillRef>
          <a:effectRef idx="0">
            <a:schemeClr val="accent6"/>
          </a:effectRef>
          <a:fontRef idx="minor">
            <a:schemeClr val="dk1"/>
          </a:fontRef>
        </p:style>
        <p:txBody>
          <a:bodyPr vert="horz" wrap="none" lIns="90000" tIns="46800" rIns="90000" bIns="46800" numCol="1" rtlCol="0" anchor="b"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2000" dirty="0" smtClean="0">
                <a:solidFill>
                  <a:schemeClr val="bg2"/>
                </a:solidFill>
                <a:latin typeface="Trebuchet MS" pitchFamily="34" charset="0"/>
              </a:rPr>
              <a:t>Include in </a:t>
            </a:r>
            <a:br>
              <a:rPr lang="en-GB" sz="2000" dirty="0" smtClean="0">
                <a:solidFill>
                  <a:schemeClr val="bg2"/>
                </a:solidFill>
                <a:latin typeface="Trebuchet MS" pitchFamily="34" charset="0"/>
              </a:rPr>
            </a:br>
            <a:r>
              <a:rPr lang="en-GB" sz="2000" dirty="0" smtClean="0">
                <a:solidFill>
                  <a:schemeClr val="bg2"/>
                </a:solidFill>
                <a:latin typeface="Trebuchet MS" pitchFamily="34" charset="0"/>
              </a:rPr>
              <a:t>quantization</a:t>
            </a:r>
            <a:endParaRPr kumimoji="0" lang="en-GB" sz="2000" b="0" i="0" u="none" strike="noStrike" cap="none" normalizeH="0" baseline="0" dirty="0" smtClean="0">
              <a:ln>
                <a:noFill/>
              </a:ln>
              <a:solidFill>
                <a:schemeClr val="bg2"/>
              </a:solidFill>
              <a:effectLst/>
              <a:latin typeface="Trebuchet MS" pitchFamily="34" charset="0"/>
            </a:endParaRPr>
          </a:p>
        </p:txBody>
      </p:sp>
      <p:sp>
        <p:nvSpPr>
          <p:cNvPr id="3" name="Content Placeholder 2"/>
          <p:cNvSpPr>
            <a:spLocks noGrp="1"/>
          </p:cNvSpPr>
          <p:nvPr>
            <p:ph idx="1"/>
          </p:nvPr>
        </p:nvSpPr>
        <p:spPr/>
        <p:txBody>
          <a:bodyPr/>
          <a:lstStyle/>
          <a:p>
            <a:endParaRPr lang="nl-NL" dirty="0"/>
          </a:p>
        </p:txBody>
      </p:sp>
    </p:spTree>
    <p:extLst>
      <p:ext uri="{BB962C8B-B14F-4D97-AF65-F5344CB8AC3E}">
        <p14:creationId xmlns:p14="http://schemas.microsoft.com/office/powerpoint/2010/main" val="1277466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195"/>
                                        </p:tgtEl>
                                        <p:attrNameLst>
                                          <p:attrName>style.visibility</p:attrName>
                                        </p:attrNameLst>
                                      </p:cBhvr>
                                      <p:to>
                                        <p:strVal val="visible"/>
                                      </p:to>
                                    </p:set>
                                    <p:animEffect transition="in" filter="fade">
                                      <p:cBhvr>
                                        <p:cTn id="7" dur="500"/>
                                        <p:tgtEl>
                                          <p:spTgt spid="819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8"/>
                                        </p:tgtEl>
                                        <p:attrNameLst>
                                          <p:attrName>style.visibility</p:attrName>
                                        </p:attrNameLst>
                                      </p:cBhvr>
                                      <p:to>
                                        <p:strVal val="visible"/>
                                      </p:to>
                                    </p:set>
                                    <p:animEffect transition="in" filter="fade">
                                      <p:cBhvr>
                                        <p:cTn id="12" dur="500"/>
                                        <p:tgtEl>
                                          <p:spTgt spid="102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err="1" smtClean="0"/>
              <a:t>Quantization</a:t>
            </a:r>
            <a:endParaRPr lang="nl-NL" dirty="0"/>
          </a:p>
        </p:txBody>
      </p:sp>
      <p:sp>
        <p:nvSpPr>
          <p:cNvPr id="3" name="Content Placeholder 2"/>
          <p:cNvSpPr>
            <a:spLocks noGrp="1"/>
          </p:cNvSpPr>
          <p:nvPr>
            <p:ph idx="1"/>
          </p:nvPr>
        </p:nvSpPr>
        <p:spPr/>
        <p:txBody>
          <a:bodyPr/>
          <a:lstStyle/>
          <a:p>
            <a:pPr>
              <a:buFont typeface="Arial" charset="0"/>
              <a:buChar char="•"/>
            </a:pPr>
            <a:r>
              <a:rPr lang="en-GB" dirty="0" smtClean="0"/>
              <a:t>8x8 DCT uses a quantization matrix</a:t>
            </a:r>
          </a:p>
          <a:p>
            <a:pPr lvl="1"/>
            <a:endParaRPr lang="en-GB" dirty="0" smtClean="0"/>
          </a:p>
          <a:p>
            <a:r>
              <a:rPr lang="en-GB" dirty="0" smtClean="0"/>
              <a:t>MPEG4-AVC uses a scaling factor.</a:t>
            </a:r>
          </a:p>
          <a:p>
            <a:pPr lvl="1"/>
            <a:r>
              <a:rPr lang="en-GB" dirty="0" smtClean="0"/>
              <a:t>Needs to include the pre-scaling matrix</a:t>
            </a:r>
          </a:p>
          <a:p>
            <a:pPr lvl="1"/>
            <a:r>
              <a:rPr lang="en-GB" dirty="0" smtClean="0"/>
              <a:t>No divisions allowed.</a:t>
            </a:r>
          </a:p>
          <a:p>
            <a:pPr>
              <a:buFont typeface="Arial" charset="0"/>
              <a:buChar char="•"/>
            </a:pPr>
            <a:endParaRPr lang="en-GB" dirty="0"/>
          </a:p>
        </p:txBody>
      </p:sp>
      <p:sp>
        <p:nvSpPr>
          <p:cNvPr id="4" name="Slide Number Placeholder 3"/>
          <p:cNvSpPr>
            <a:spLocks noGrp="1"/>
          </p:cNvSpPr>
          <p:nvPr>
            <p:ph type="sldNum" sz="quarter" idx="10"/>
          </p:nvPr>
        </p:nvSpPr>
        <p:spPr/>
        <p:txBody>
          <a:bodyPr/>
          <a:lstStyle/>
          <a:p>
            <a:pPr>
              <a:defRPr/>
            </a:pPr>
            <a:fld id="{D5BD93C6-D41A-4CCC-8638-95E21B63466B}" type="slidenum">
              <a:rPr lang="de-DE" smtClean="0"/>
              <a:pPr>
                <a:defRPr/>
              </a:pPr>
              <a:t>18</a:t>
            </a:fld>
            <a:endParaRPr lang="de-DE"/>
          </a:p>
        </p:txBody>
      </p:sp>
      <p:sp>
        <p:nvSpPr>
          <p:cNvPr id="5" name="Footer Placeholder 4"/>
          <p:cNvSpPr>
            <a:spLocks noGrp="1"/>
          </p:cNvSpPr>
          <p:nvPr>
            <p:ph type="ftr" sz="quarter" idx="11"/>
          </p:nvPr>
        </p:nvSpPr>
        <p:spPr/>
        <p:txBody>
          <a:bodyPr/>
          <a:lstStyle/>
          <a:p>
            <a:pPr>
              <a:defRPr/>
            </a:pPr>
            <a:endParaRPr lang="nl-NL"/>
          </a:p>
        </p:txBody>
      </p:sp>
      <p:pic>
        <p:nvPicPr>
          <p:cNvPr id="921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2159"/>
          <a:stretch/>
        </p:blipFill>
        <p:spPr bwMode="auto">
          <a:xfrm>
            <a:off x="539552" y="3356992"/>
            <a:ext cx="8352928" cy="6590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0" name="Picture 4"/>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80528" y="4365104"/>
            <a:ext cx="6874618" cy="11521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28184" y="4544330"/>
            <a:ext cx="2304256" cy="9632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ounded Rectangle 9"/>
          <p:cNvSpPr/>
          <p:nvPr/>
        </p:nvSpPr>
        <p:spPr bwMode="auto">
          <a:xfrm>
            <a:off x="539552" y="3368441"/>
            <a:ext cx="8352928" cy="717291"/>
          </a:xfrm>
          <a:prstGeom prst="roundRect">
            <a:avLst>
              <a:gd name="adj" fmla="val 7028"/>
            </a:avLst>
          </a:prstGeom>
          <a:noFill/>
          <a:ln>
            <a:headEnd type="none" w="sm" len="sm"/>
            <a:tailEnd type="none" w="sm" len="sm"/>
          </a:ln>
        </p:spPr>
        <p:style>
          <a:lnRef idx="2">
            <a:schemeClr val="accent2"/>
          </a:lnRef>
          <a:fillRef idx="1">
            <a:schemeClr val="lt1"/>
          </a:fillRef>
          <a:effectRef idx="0">
            <a:schemeClr val="accent2"/>
          </a:effectRef>
          <a:fontRef idx="minor">
            <a:schemeClr val="dk1"/>
          </a:fontRef>
        </p:style>
        <p:txBody>
          <a:bodyPr vert="horz" wrap="none" lIns="90000" tIns="46800" rIns="90000" bIns="46800" numCol="1" rtlCol="0" anchor="t" anchorCtr="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000" b="0" i="0" u="none" strike="noStrike" cap="none" normalizeH="0" baseline="0" smtClean="0">
              <a:ln>
                <a:noFill/>
              </a:ln>
              <a:solidFill>
                <a:schemeClr val="tx1"/>
              </a:solidFill>
              <a:effectLst/>
              <a:latin typeface="Trebuchet MS" pitchFamily="34" charset="0"/>
            </a:endParaRPr>
          </a:p>
        </p:txBody>
      </p:sp>
      <p:sp>
        <p:nvSpPr>
          <p:cNvPr id="11" name="Rounded Rectangle 10"/>
          <p:cNvSpPr/>
          <p:nvPr/>
        </p:nvSpPr>
        <p:spPr bwMode="auto">
          <a:xfrm>
            <a:off x="539552" y="4427499"/>
            <a:ext cx="8352928" cy="1214523"/>
          </a:xfrm>
          <a:prstGeom prst="roundRect">
            <a:avLst>
              <a:gd name="adj" fmla="val 7028"/>
            </a:avLst>
          </a:prstGeom>
          <a:noFill/>
          <a:ln>
            <a:headEnd type="none" w="sm" len="sm"/>
            <a:tailEnd type="none" w="sm" len="sm"/>
          </a:ln>
        </p:spPr>
        <p:style>
          <a:lnRef idx="2">
            <a:schemeClr val="accent2"/>
          </a:lnRef>
          <a:fillRef idx="1">
            <a:schemeClr val="lt1"/>
          </a:fillRef>
          <a:effectRef idx="0">
            <a:schemeClr val="accent2"/>
          </a:effectRef>
          <a:fontRef idx="minor">
            <a:schemeClr val="dk1"/>
          </a:fontRef>
        </p:style>
        <p:txBody>
          <a:bodyPr vert="horz" wrap="none" lIns="90000" tIns="46800" rIns="90000" bIns="46800" numCol="1" rtlCol="0" anchor="t" anchorCtr="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000" b="0" i="0" u="none" strike="noStrike" cap="none" normalizeH="0" baseline="0" smtClean="0">
              <a:ln>
                <a:noFill/>
              </a:ln>
              <a:solidFill>
                <a:schemeClr val="tx1"/>
              </a:solidFill>
              <a:effectLst/>
              <a:latin typeface="Trebuchet MS" pitchFamily="34" charset="0"/>
            </a:endParaRPr>
          </a:p>
        </p:txBody>
      </p:sp>
    </p:spTree>
    <p:extLst>
      <p:ext uri="{BB962C8B-B14F-4D97-AF65-F5344CB8AC3E}">
        <p14:creationId xmlns:p14="http://schemas.microsoft.com/office/powerpoint/2010/main" val="3889952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fade">
                                      <p:cBhvr>
                                        <p:cTn id="7" dur="500"/>
                                        <p:tgtEl>
                                          <p:spTgt spid="921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9221"/>
                                        </p:tgtEl>
                                        <p:attrNameLst>
                                          <p:attrName>style.visibility</p:attrName>
                                        </p:attrNameLst>
                                      </p:cBhvr>
                                      <p:to>
                                        <p:strVal val="visible"/>
                                      </p:to>
                                    </p:set>
                                    <p:animEffect transition="in" filter="fade">
                                      <p:cBhvr>
                                        <p:cTn id="15" dur="500"/>
                                        <p:tgtEl>
                                          <p:spTgt spid="9221"/>
                                        </p:tgtEl>
                                      </p:cBhvr>
                                    </p:animEffect>
                                  </p:childTnLst>
                                </p:cTn>
                              </p:par>
                              <p:par>
                                <p:cTn id="16" presetID="10" presetClass="entr" presetSubtype="0" fill="hold" nodeType="withEffect">
                                  <p:stCondLst>
                                    <p:cond delay="0"/>
                                  </p:stCondLst>
                                  <p:childTnLst>
                                    <p:set>
                                      <p:cBhvr>
                                        <p:cTn id="17" dur="1" fill="hold">
                                          <p:stCondLst>
                                            <p:cond delay="0"/>
                                          </p:stCondLst>
                                        </p:cTn>
                                        <p:tgtEl>
                                          <p:spTgt spid="9220"/>
                                        </p:tgtEl>
                                        <p:attrNameLst>
                                          <p:attrName>style.visibility</p:attrName>
                                        </p:attrNameLst>
                                      </p:cBhvr>
                                      <p:to>
                                        <p:strVal val="visible"/>
                                      </p:to>
                                    </p:set>
                                    <p:animEffect transition="in" filter="fade">
                                      <p:cBhvr>
                                        <p:cTn id="18" dur="500"/>
                                        <p:tgtEl>
                                          <p:spTgt spid="9220"/>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D5BD93C6-D41A-4CCC-8638-95E21B63466B}" type="slidenum">
              <a:rPr lang="de-DE" smtClean="0"/>
              <a:pPr>
                <a:defRPr/>
              </a:pPr>
              <a:t>19</a:t>
            </a:fld>
            <a:endParaRPr lang="de-DE"/>
          </a:p>
        </p:txBody>
      </p:sp>
      <p:sp>
        <p:nvSpPr>
          <p:cNvPr id="5" name="Footer Placeholder 4"/>
          <p:cNvSpPr>
            <a:spLocks noGrp="1"/>
          </p:cNvSpPr>
          <p:nvPr>
            <p:ph type="ftr" sz="quarter" idx="11"/>
          </p:nvPr>
        </p:nvSpPr>
        <p:spPr/>
        <p:txBody>
          <a:bodyPr/>
          <a:lstStyle/>
          <a:p>
            <a:pPr>
              <a:defRPr/>
            </a:pPr>
            <a:endParaRPr lang="nl-NL"/>
          </a:p>
        </p:txBody>
      </p:sp>
      <p:pic>
        <p:nvPicPr>
          <p:cNvPr id="1024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25514" y="1700808"/>
            <a:ext cx="8290708" cy="4248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558083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Topics</a:t>
            </a:r>
            <a:endParaRPr lang="nl-NL" dirty="0"/>
          </a:p>
        </p:txBody>
      </p:sp>
      <p:sp>
        <p:nvSpPr>
          <p:cNvPr id="3" name="Content Placeholder 2"/>
          <p:cNvSpPr>
            <a:spLocks noGrp="1"/>
          </p:cNvSpPr>
          <p:nvPr>
            <p:ph idx="1"/>
          </p:nvPr>
        </p:nvSpPr>
        <p:spPr/>
        <p:txBody>
          <a:bodyPr/>
          <a:lstStyle/>
          <a:p>
            <a:r>
              <a:rPr lang="en-GB" dirty="0" smtClean="0"/>
              <a:t>Introduction</a:t>
            </a:r>
          </a:p>
          <a:p>
            <a:r>
              <a:rPr lang="en-GB" dirty="0" smtClean="0"/>
              <a:t>Encoder/decoder pair</a:t>
            </a:r>
          </a:p>
          <a:p>
            <a:r>
              <a:rPr lang="en-GB" dirty="0" smtClean="0"/>
              <a:t>Main differences in MPEG4-AVC</a:t>
            </a:r>
          </a:p>
          <a:p>
            <a:r>
              <a:rPr lang="en-GB" dirty="0" smtClean="0"/>
              <a:t>Profiles and levels</a:t>
            </a:r>
          </a:p>
          <a:p>
            <a:r>
              <a:rPr lang="en-GB" dirty="0" smtClean="0"/>
              <a:t>Compression results</a:t>
            </a:r>
          </a:p>
          <a:p>
            <a:r>
              <a:rPr lang="en-GB" dirty="0" smtClean="0"/>
              <a:t>Patent issues</a:t>
            </a:r>
          </a:p>
          <a:p>
            <a:r>
              <a:rPr lang="en-GB" dirty="0" smtClean="0"/>
              <a:t>Summary </a:t>
            </a:r>
            <a:endParaRPr lang="en-GB" dirty="0"/>
          </a:p>
        </p:txBody>
      </p:sp>
      <p:sp>
        <p:nvSpPr>
          <p:cNvPr id="4" name="Slide Number Placeholder 3"/>
          <p:cNvSpPr>
            <a:spLocks noGrp="1"/>
          </p:cNvSpPr>
          <p:nvPr>
            <p:ph type="sldNum" sz="quarter" idx="10"/>
          </p:nvPr>
        </p:nvSpPr>
        <p:spPr/>
        <p:txBody>
          <a:bodyPr/>
          <a:lstStyle/>
          <a:p>
            <a:pPr>
              <a:defRPr/>
            </a:pPr>
            <a:fld id="{D5BD93C6-D41A-4CCC-8638-95E21B63466B}" type="slidenum">
              <a:rPr lang="de-DE" smtClean="0"/>
              <a:pPr>
                <a:defRPr/>
              </a:pPr>
              <a:t>2</a:t>
            </a:fld>
            <a:endParaRPr lang="de-DE"/>
          </a:p>
        </p:txBody>
      </p:sp>
      <p:sp>
        <p:nvSpPr>
          <p:cNvPr id="5" name="Footer Placeholder 4"/>
          <p:cNvSpPr>
            <a:spLocks noGrp="1"/>
          </p:cNvSpPr>
          <p:nvPr>
            <p:ph type="ftr" sz="quarter" idx="11"/>
          </p:nvPr>
        </p:nvSpPr>
        <p:spPr/>
        <p:txBody>
          <a:bodyPr/>
          <a:lstStyle/>
          <a:p>
            <a:pPr>
              <a:defRPr/>
            </a:pPr>
            <a:endParaRPr lang="nl-NL"/>
          </a:p>
        </p:txBody>
      </p:sp>
    </p:spTree>
    <p:extLst>
      <p:ext uri="{BB962C8B-B14F-4D97-AF65-F5344CB8AC3E}">
        <p14:creationId xmlns:p14="http://schemas.microsoft.com/office/powerpoint/2010/main" val="75324577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err="1" smtClean="0"/>
              <a:t>Entropy</a:t>
            </a:r>
            <a:r>
              <a:rPr lang="nl-NL" dirty="0" smtClean="0"/>
              <a:t> </a:t>
            </a:r>
            <a:r>
              <a:rPr lang="nl-NL" dirty="0" err="1" smtClean="0"/>
              <a:t>encoding</a:t>
            </a:r>
            <a:endParaRPr lang="nl-NL" dirty="0"/>
          </a:p>
        </p:txBody>
      </p:sp>
      <p:sp>
        <p:nvSpPr>
          <p:cNvPr id="3" name="Content Placeholder 2"/>
          <p:cNvSpPr>
            <a:spLocks noGrp="1"/>
          </p:cNvSpPr>
          <p:nvPr>
            <p:ph idx="1"/>
          </p:nvPr>
        </p:nvSpPr>
        <p:spPr/>
        <p:txBody>
          <a:bodyPr/>
          <a:lstStyle/>
          <a:p>
            <a:r>
              <a:rPr lang="en-US" sz="2300" dirty="0" smtClean="0"/>
              <a:t>CAVLC: Context-based Adaptive Variable Length Coding</a:t>
            </a:r>
          </a:p>
          <a:p>
            <a:pPr lvl="1"/>
            <a:r>
              <a:rPr lang="en-US" dirty="0" smtClean="0"/>
              <a:t>Compactly represents sequences of zeros.</a:t>
            </a:r>
          </a:p>
          <a:p>
            <a:pPr lvl="1"/>
            <a:r>
              <a:rPr lang="en-US" dirty="0" smtClean="0"/>
              <a:t>Uses 1 out of 5 Tables based on:</a:t>
            </a:r>
          </a:p>
          <a:p>
            <a:pPr lvl="2"/>
            <a:r>
              <a:rPr lang="en-US" dirty="0" smtClean="0"/>
              <a:t>Number of zeros</a:t>
            </a:r>
          </a:p>
          <a:p>
            <a:pPr lvl="2"/>
            <a:r>
              <a:rPr lang="en-US" dirty="0" smtClean="0"/>
              <a:t>Max. number of trailing non-zeros</a:t>
            </a:r>
            <a:r>
              <a:rPr lang="en-US" dirty="0" smtClean="0"/>
              <a:t>.</a:t>
            </a:r>
          </a:p>
          <a:p>
            <a:pPr marL="914400" lvl="2" indent="0">
              <a:buNone/>
            </a:pPr>
            <a:r>
              <a:rPr lang="en-US" dirty="0" smtClean="0"/>
              <a:t>8, 3, 4, 0, 0, 0, 1, 2, 0, 0, 0, 0, 0, 1</a:t>
            </a:r>
            <a:endParaRPr lang="en-US" dirty="0"/>
          </a:p>
          <a:p>
            <a:endParaRPr lang="en-US" dirty="0" smtClean="0"/>
          </a:p>
          <a:p>
            <a:r>
              <a:rPr lang="en-US" sz="2300" dirty="0" smtClean="0"/>
              <a:t>CABAC: Context-based Adaptive Binary Arithmetic Coding</a:t>
            </a:r>
          </a:p>
          <a:p>
            <a:pPr lvl="1"/>
            <a:r>
              <a:rPr lang="en-US" sz="1900" dirty="0" smtClean="0"/>
              <a:t>Works only on binary data.</a:t>
            </a:r>
          </a:p>
          <a:p>
            <a:pPr lvl="1"/>
            <a:r>
              <a:rPr lang="en-US" sz="1900" dirty="0" smtClean="0"/>
              <a:t>Based on context, picks one of about 400 context models.</a:t>
            </a:r>
          </a:p>
          <a:p>
            <a:pPr lvl="1"/>
            <a:r>
              <a:rPr lang="en-US" sz="1900" dirty="0" smtClean="0"/>
              <a:t>Arithmetic encoding</a:t>
            </a:r>
            <a:endParaRPr lang="nl-NL" sz="1900" dirty="0"/>
          </a:p>
        </p:txBody>
      </p:sp>
      <p:sp>
        <p:nvSpPr>
          <p:cNvPr id="4" name="Slide Number Placeholder 3"/>
          <p:cNvSpPr>
            <a:spLocks noGrp="1"/>
          </p:cNvSpPr>
          <p:nvPr>
            <p:ph type="sldNum" sz="quarter" idx="10"/>
          </p:nvPr>
        </p:nvSpPr>
        <p:spPr/>
        <p:txBody>
          <a:bodyPr/>
          <a:lstStyle/>
          <a:p>
            <a:pPr>
              <a:defRPr/>
            </a:pPr>
            <a:fld id="{D5BD93C6-D41A-4CCC-8638-95E21B63466B}" type="slidenum">
              <a:rPr lang="de-DE" smtClean="0"/>
              <a:pPr>
                <a:defRPr/>
              </a:pPr>
              <a:t>20</a:t>
            </a:fld>
            <a:endParaRPr lang="de-DE"/>
          </a:p>
        </p:txBody>
      </p:sp>
      <p:sp>
        <p:nvSpPr>
          <p:cNvPr id="5" name="Footer Placeholder 4"/>
          <p:cNvSpPr>
            <a:spLocks noGrp="1"/>
          </p:cNvSpPr>
          <p:nvPr>
            <p:ph type="ftr" sz="quarter" idx="11"/>
          </p:nvPr>
        </p:nvSpPr>
        <p:spPr/>
        <p:txBody>
          <a:bodyPr/>
          <a:lstStyle/>
          <a:p>
            <a:pPr>
              <a:defRPr/>
            </a:pPr>
            <a:endParaRPr lang="nl-NL"/>
          </a:p>
        </p:txBody>
      </p:sp>
      <p:sp>
        <p:nvSpPr>
          <p:cNvPr id="6" name="Rounded Rectangle 5"/>
          <p:cNvSpPr/>
          <p:nvPr/>
        </p:nvSpPr>
        <p:spPr bwMode="auto">
          <a:xfrm>
            <a:off x="1403648" y="3068960"/>
            <a:ext cx="864096" cy="288032"/>
          </a:xfrm>
          <a:prstGeom prst="roundRect">
            <a:avLst/>
          </a:prstGeom>
          <a:noFill/>
          <a:ln w="28575" cap="sq" cmpd="sng" algn="ctr">
            <a:solidFill>
              <a:srgbClr val="FF0000"/>
            </a:solidFill>
            <a:prstDash val="solid"/>
            <a:round/>
            <a:headEnd type="none" w="sm" len="sm"/>
            <a:tailEnd type="none" w="sm" len="sm"/>
          </a:ln>
          <a:effectLst/>
        </p:spPr>
        <p:txBody>
          <a:bodyPr vert="horz" wrap="none" lIns="90000" tIns="46800" rIns="90000" bIns="46800" numCol="1" rtlCol="0" anchor="t" anchorCtr="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000" b="0" i="0" u="none" strike="noStrike" cap="none" normalizeH="0" baseline="0" smtClean="0">
              <a:ln>
                <a:noFill/>
              </a:ln>
              <a:solidFill>
                <a:schemeClr val="tx1"/>
              </a:solidFill>
              <a:effectLst/>
              <a:latin typeface="Trebuchet MS" pitchFamily="34" charset="0"/>
            </a:endParaRPr>
          </a:p>
        </p:txBody>
      </p:sp>
      <p:sp>
        <p:nvSpPr>
          <p:cNvPr id="7" name="Rounded Rectangle 6"/>
          <p:cNvSpPr/>
          <p:nvPr/>
        </p:nvSpPr>
        <p:spPr bwMode="auto">
          <a:xfrm>
            <a:off x="2299064" y="3068960"/>
            <a:ext cx="864096" cy="288032"/>
          </a:xfrm>
          <a:prstGeom prst="roundRect">
            <a:avLst/>
          </a:prstGeom>
          <a:noFill/>
          <a:ln w="28575" cap="sq" cmpd="sng" algn="ctr">
            <a:solidFill>
              <a:srgbClr val="00FF00"/>
            </a:solidFill>
            <a:prstDash val="solid"/>
            <a:round/>
            <a:headEnd type="none" w="sm" len="sm"/>
            <a:tailEnd type="none" w="sm" len="sm"/>
          </a:ln>
          <a:effectLst/>
        </p:spPr>
        <p:txBody>
          <a:bodyPr vert="horz" wrap="none" lIns="90000" tIns="46800" rIns="90000" bIns="46800" numCol="1" rtlCol="0" anchor="t" anchorCtr="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000" b="0" i="0" u="none" strike="noStrike" cap="none" normalizeH="0" baseline="0" smtClean="0">
              <a:ln>
                <a:noFill/>
              </a:ln>
              <a:solidFill>
                <a:schemeClr val="tx1"/>
              </a:solidFill>
              <a:effectLst/>
              <a:latin typeface="Trebuchet MS" pitchFamily="34" charset="0"/>
            </a:endParaRPr>
          </a:p>
        </p:txBody>
      </p:sp>
      <p:sp>
        <p:nvSpPr>
          <p:cNvPr id="8" name="Rounded Rectangle 7"/>
          <p:cNvSpPr/>
          <p:nvPr/>
        </p:nvSpPr>
        <p:spPr bwMode="auto">
          <a:xfrm>
            <a:off x="3707904" y="3068960"/>
            <a:ext cx="1368152" cy="288032"/>
          </a:xfrm>
          <a:prstGeom prst="roundRect">
            <a:avLst/>
          </a:prstGeom>
          <a:noFill/>
          <a:ln w="28575" cap="sq" cmpd="sng" algn="ctr">
            <a:solidFill>
              <a:srgbClr val="00FF00"/>
            </a:solidFill>
            <a:prstDash val="solid"/>
            <a:round/>
            <a:headEnd type="none" w="sm" len="sm"/>
            <a:tailEnd type="none" w="sm" len="sm"/>
          </a:ln>
          <a:effectLst/>
        </p:spPr>
        <p:txBody>
          <a:bodyPr vert="horz" wrap="none" lIns="90000" tIns="46800" rIns="90000" bIns="46800" numCol="1" rtlCol="0" anchor="t" anchorCtr="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000" b="0" i="0" u="none" strike="noStrike" cap="none" normalizeH="0" baseline="0" smtClean="0">
              <a:ln>
                <a:noFill/>
              </a:ln>
              <a:solidFill>
                <a:schemeClr val="tx1"/>
              </a:solidFill>
              <a:effectLst/>
              <a:latin typeface="Trebuchet MS" pitchFamily="34" charset="0"/>
            </a:endParaRPr>
          </a:p>
        </p:txBody>
      </p:sp>
    </p:spTree>
    <p:extLst>
      <p:ext uri="{BB962C8B-B14F-4D97-AF65-F5344CB8AC3E}">
        <p14:creationId xmlns:p14="http://schemas.microsoft.com/office/powerpoint/2010/main" val="942075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fade">
                                      <p:cBhvr>
                                        <p:cTn id="19" dur="500"/>
                                        <p:tgtEl>
                                          <p:spTgt spid="3">
                                            <p:txEl>
                                              <p:pRg st="5" end="5"/>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mph" presetSubtype="2" fill="hold" nodeType="clickEffect">
                                  <p:stCondLst>
                                    <p:cond delay="0"/>
                                  </p:stCondLst>
                                  <p:childTnLst>
                                    <p:animClr clrSpc="rgb" dir="cw">
                                      <p:cBhvr override="childStyle">
                                        <p:cTn id="23" dur="500" fill="hold"/>
                                        <p:tgtEl>
                                          <p:spTgt spid="3">
                                            <p:txEl>
                                              <p:pRg st="3" end="3"/>
                                            </p:txEl>
                                          </p:spTgt>
                                        </p:tgtEl>
                                        <p:attrNameLst>
                                          <p:attrName>style.color</p:attrName>
                                        </p:attrNameLst>
                                      </p:cBhvr>
                                      <p:to>
                                        <a:srgbClr val="00FF00"/>
                                      </p:to>
                                    </p:animClr>
                                  </p:childTnLst>
                                </p:cTn>
                              </p:par>
                              <p:par>
                                <p:cTn id="24" presetID="10" presetClass="entr" presetSubtype="0"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5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mph" presetSubtype="2" fill="hold" nodeType="clickEffect">
                                  <p:stCondLst>
                                    <p:cond delay="0"/>
                                  </p:stCondLst>
                                  <p:childTnLst>
                                    <p:animClr clrSpc="rgb" dir="cw">
                                      <p:cBhvr override="childStyle">
                                        <p:cTn id="33" dur="500" fill="hold"/>
                                        <p:tgtEl>
                                          <p:spTgt spid="3">
                                            <p:txEl>
                                              <p:pRg st="4" end="4"/>
                                            </p:txEl>
                                          </p:spTgt>
                                        </p:tgtEl>
                                        <p:attrNameLst>
                                          <p:attrName>style.color</p:attrName>
                                        </p:attrNameLst>
                                      </p:cBhvr>
                                      <p:to>
                                        <a:srgbClr val="FF0000"/>
                                      </p:to>
                                    </p:animClr>
                                  </p:childTnLst>
                                </p:cTn>
                              </p:par>
                              <p:par>
                                <p:cTn id="34" presetID="10" presetClass="entr" presetSubtype="0" fill="hold" grpId="0" nodeType="with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500"/>
                                        <p:tgtEl>
                                          <p:spTgt spid="6"/>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Effect transition="in" filter="fade">
                                      <p:cBhvr>
                                        <p:cTn id="41" dur="500"/>
                                        <p:tgtEl>
                                          <p:spTgt spid="3">
                                            <p:txEl>
                                              <p:pRg st="8" end="8"/>
                                            </p:txEl>
                                          </p:spTgt>
                                        </p:tgtEl>
                                      </p:cBhvr>
                                    </p:animEffect>
                                  </p:childTnLst>
                                </p:cTn>
                              </p:par>
                              <p:par>
                                <p:cTn id="42" presetID="10" presetClass="entr" presetSubtype="0" fill="hold" nodeType="withEffect">
                                  <p:stCondLst>
                                    <p:cond delay="0"/>
                                  </p:stCondLst>
                                  <p:childTnLst>
                                    <p:set>
                                      <p:cBhvr>
                                        <p:cTn id="43" dur="1" fill="hold">
                                          <p:stCondLst>
                                            <p:cond delay="0"/>
                                          </p:stCondLst>
                                        </p:cTn>
                                        <p:tgtEl>
                                          <p:spTgt spid="3">
                                            <p:txEl>
                                              <p:pRg st="9" end="9"/>
                                            </p:txEl>
                                          </p:spTgt>
                                        </p:tgtEl>
                                        <p:attrNameLst>
                                          <p:attrName>style.visibility</p:attrName>
                                        </p:attrNameLst>
                                      </p:cBhvr>
                                      <p:to>
                                        <p:strVal val="visible"/>
                                      </p:to>
                                    </p:set>
                                    <p:animEffect transition="in" filter="fade">
                                      <p:cBhvr>
                                        <p:cTn id="44" dur="500"/>
                                        <p:tgtEl>
                                          <p:spTgt spid="3">
                                            <p:txEl>
                                              <p:pRg st="9" end="9"/>
                                            </p:txEl>
                                          </p:spTgt>
                                        </p:tgtEl>
                                      </p:cBhvr>
                                    </p:animEffect>
                                  </p:childTnLst>
                                </p:cTn>
                              </p:par>
                              <p:par>
                                <p:cTn id="45" presetID="10" presetClass="entr" presetSubtype="0" fill="hold" nodeType="with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Effect transition="in" filter="fade">
                                      <p:cBhvr>
                                        <p:cTn id="47"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Inloop </a:t>
            </a:r>
            <a:r>
              <a:rPr lang="nl-NL" dirty="0" err="1" smtClean="0"/>
              <a:t>deblocking</a:t>
            </a:r>
            <a:r>
              <a:rPr lang="nl-NL" dirty="0" smtClean="0"/>
              <a:t> filter</a:t>
            </a:r>
            <a:endParaRPr lang="nl-NL" dirty="0"/>
          </a:p>
        </p:txBody>
      </p:sp>
      <p:sp>
        <p:nvSpPr>
          <p:cNvPr id="3" name="Content Placeholder 2"/>
          <p:cNvSpPr>
            <a:spLocks noGrp="1"/>
          </p:cNvSpPr>
          <p:nvPr>
            <p:ph idx="1"/>
          </p:nvPr>
        </p:nvSpPr>
        <p:spPr/>
        <p:txBody>
          <a:bodyPr/>
          <a:lstStyle/>
          <a:p>
            <a:r>
              <a:rPr lang="en-US" dirty="0" smtClean="0"/>
              <a:t>In MPEG4:</a:t>
            </a:r>
          </a:p>
          <a:p>
            <a:pPr lvl="1"/>
            <a:r>
              <a:rPr lang="en-US" dirty="0" err="1" smtClean="0"/>
              <a:t>Postprocessing</a:t>
            </a:r>
            <a:r>
              <a:rPr lang="en-US" dirty="0" smtClean="0"/>
              <a:t> is suggested, </a:t>
            </a:r>
            <a:br>
              <a:rPr lang="en-US" dirty="0" smtClean="0"/>
            </a:br>
            <a:r>
              <a:rPr lang="en-US" dirty="0" smtClean="0"/>
              <a:t>but not mandatory.</a:t>
            </a:r>
          </a:p>
          <a:p>
            <a:pPr lvl="1"/>
            <a:endParaRPr lang="en-US" dirty="0"/>
          </a:p>
          <a:p>
            <a:r>
              <a:rPr lang="en-US" dirty="0" smtClean="0"/>
              <a:t>In MPEG4 – AVC:</a:t>
            </a:r>
          </a:p>
          <a:p>
            <a:pPr lvl="1"/>
            <a:r>
              <a:rPr lang="en-US" dirty="0" err="1" smtClean="0"/>
              <a:t>Inloop</a:t>
            </a:r>
            <a:r>
              <a:rPr lang="en-US" dirty="0" smtClean="0"/>
              <a:t> </a:t>
            </a:r>
            <a:r>
              <a:rPr lang="en-US" dirty="0" err="1" smtClean="0"/>
              <a:t>deblocking</a:t>
            </a:r>
            <a:r>
              <a:rPr lang="en-US" dirty="0" smtClean="0"/>
              <a:t> filter is mandatory.</a:t>
            </a:r>
          </a:p>
          <a:p>
            <a:pPr lvl="1"/>
            <a:r>
              <a:rPr lang="en-US" dirty="0" smtClean="0"/>
              <a:t>Done for the edge of every 4x4 block.</a:t>
            </a:r>
          </a:p>
          <a:p>
            <a:pPr lvl="1"/>
            <a:endParaRPr lang="en-US" dirty="0"/>
          </a:p>
          <a:p>
            <a:r>
              <a:rPr lang="en-US" dirty="0" smtClean="0"/>
              <a:t>Advantages:	</a:t>
            </a:r>
          </a:p>
          <a:p>
            <a:pPr lvl="1"/>
            <a:r>
              <a:rPr lang="en-US" dirty="0" smtClean="0"/>
              <a:t>Integration guarantees usage.</a:t>
            </a:r>
          </a:p>
          <a:p>
            <a:pPr lvl="1"/>
            <a:r>
              <a:rPr lang="en-US" dirty="0" smtClean="0"/>
              <a:t>No extra frame buffer needed.</a:t>
            </a:r>
          </a:p>
          <a:p>
            <a:pPr lvl="1"/>
            <a:r>
              <a:rPr lang="en-US" dirty="0" smtClean="0"/>
              <a:t>Generally gives better results. </a:t>
            </a:r>
            <a:endParaRPr lang="en-US" dirty="0"/>
          </a:p>
        </p:txBody>
      </p:sp>
      <p:sp>
        <p:nvSpPr>
          <p:cNvPr id="4" name="Slide Number Placeholder 3"/>
          <p:cNvSpPr>
            <a:spLocks noGrp="1"/>
          </p:cNvSpPr>
          <p:nvPr>
            <p:ph type="sldNum" sz="quarter" idx="10"/>
          </p:nvPr>
        </p:nvSpPr>
        <p:spPr/>
        <p:txBody>
          <a:bodyPr/>
          <a:lstStyle/>
          <a:p>
            <a:pPr>
              <a:defRPr/>
            </a:pPr>
            <a:fld id="{D5BD93C6-D41A-4CCC-8638-95E21B63466B}" type="slidenum">
              <a:rPr lang="de-DE" smtClean="0"/>
              <a:pPr>
                <a:defRPr/>
              </a:pPr>
              <a:t>21</a:t>
            </a:fld>
            <a:endParaRPr lang="de-DE"/>
          </a:p>
        </p:txBody>
      </p:sp>
      <p:sp>
        <p:nvSpPr>
          <p:cNvPr id="5" name="Footer Placeholder 4"/>
          <p:cNvSpPr>
            <a:spLocks noGrp="1"/>
          </p:cNvSpPr>
          <p:nvPr>
            <p:ph type="ftr" sz="quarter" idx="11"/>
          </p:nvPr>
        </p:nvSpPr>
        <p:spPr/>
        <p:txBody>
          <a:bodyPr/>
          <a:lstStyle/>
          <a:p>
            <a:pPr>
              <a:defRPr/>
            </a:pPr>
            <a:endParaRPr lang="nl-NL"/>
          </a:p>
        </p:txBody>
      </p:sp>
      <p:pic>
        <p:nvPicPr>
          <p:cNvPr id="6147"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940152" y="961448"/>
            <a:ext cx="3362492" cy="5184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17355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47"/>
                                        </p:tgtEl>
                                        <p:attrNameLst>
                                          <p:attrName>style.visibility</p:attrName>
                                        </p:attrNameLst>
                                      </p:cBhvr>
                                      <p:to>
                                        <p:strVal val="visible"/>
                                      </p:to>
                                    </p:set>
                                    <p:animEffect transition="in" filter="fade">
                                      <p:cBhvr>
                                        <p:cTn id="7" dur="500"/>
                                        <p:tgtEl>
                                          <p:spTgt spid="6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bwMode="auto">
          <a:xfrm>
            <a:off x="457200" y="1219200"/>
            <a:ext cx="8686800" cy="5090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bg1"/>
              </a:buClr>
              <a:buSzPct val="115000"/>
              <a:buChar char="•"/>
              <a:defRPr kumimoji="1" sz="2400" b="1">
                <a:solidFill>
                  <a:schemeClr val="bg2"/>
                </a:solidFill>
                <a:latin typeface="+mn-lt"/>
                <a:ea typeface="+mn-ea"/>
                <a:cs typeface="+mn-cs"/>
              </a:defRPr>
            </a:lvl1pPr>
            <a:lvl2pPr marL="742950" indent="-285750" algn="l" rtl="0" eaLnBrk="0" fontAlgn="base" hangingPunct="0">
              <a:spcBef>
                <a:spcPct val="20000"/>
              </a:spcBef>
              <a:spcAft>
                <a:spcPct val="0"/>
              </a:spcAft>
              <a:buClr>
                <a:schemeClr val="bg1"/>
              </a:buClr>
              <a:buSzPct val="50000"/>
              <a:buFont typeface="Wingdings" pitchFamily="2" charset="2"/>
              <a:buChar char="Ø"/>
              <a:defRPr kumimoji="1" sz="2000" b="1">
                <a:solidFill>
                  <a:schemeClr val="bg2"/>
                </a:solidFill>
                <a:latin typeface="+mn-lt"/>
              </a:defRPr>
            </a:lvl2pPr>
            <a:lvl3pPr marL="1143000" indent="-228600" algn="l" rtl="0" eaLnBrk="0" fontAlgn="base" hangingPunct="0">
              <a:spcBef>
                <a:spcPct val="20000"/>
              </a:spcBef>
              <a:spcAft>
                <a:spcPct val="0"/>
              </a:spcAft>
              <a:buClr>
                <a:schemeClr val="bg1"/>
              </a:buClr>
              <a:buChar char="–"/>
              <a:defRPr kumimoji="1" sz="1800" b="1">
                <a:solidFill>
                  <a:schemeClr val="bg2"/>
                </a:solidFill>
                <a:latin typeface="+mn-lt"/>
              </a:defRPr>
            </a:lvl3pPr>
            <a:lvl4pPr marL="1600200" indent="-228600" algn="l" rtl="0" eaLnBrk="0" fontAlgn="base" hangingPunct="0">
              <a:spcBef>
                <a:spcPct val="20000"/>
              </a:spcBef>
              <a:spcAft>
                <a:spcPct val="0"/>
              </a:spcAft>
              <a:buClr>
                <a:schemeClr val="accent2"/>
              </a:buClr>
              <a:buChar char="–"/>
              <a:defRPr kumimoji="1" sz="1800">
                <a:solidFill>
                  <a:schemeClr val="bg2"/>
                </a:solidFill>
                <a:latin typeface="+mn-lt"/>
              </a:defRPr>
            </a:lvl4pPr>
            <a:lvl5pPr marL="2057400" indent="-228600" algn="l" rtl="0" eaLnBrk="0" fontAlgn="base" hangingPunct="0">
              <a:spcBef>
                <a:spcPct val="20000"/>
              </a:spcBef>
              <a:spcAft>
                <a:spcPct val="0"/>
              </a:spcAft>
              <a:buClr>
                <a:schemeClr val="accent2"/>
              </a:buClr>
              <a:buChar char="»"/>
              <a:defRPr kumimoji="1" sz="1800">
                <a:solidFill>
                  <a:schemeClr val="bg2"/>
                </a:solidFill>
                <a:latin typeface="+mn-lt"/>
              </a:defRPr>
            </a:lvl5pPr>
            <a:lvl6pPr marL="2514600" indent="-228600" algn="l" rtl="0" eaLnBrk="0" fontAlgn="base" hangingPunct="0">
              <a:spcBef>
                <a:spcPct val="20000"/>
              </a:spcBef>
              <a:spcAft>
                <a:spcPct val="0"/>
              </a:spcAft>
              <a:buClr>
                <a:schemeClr val="accent2"/>
              </a:buClr>
              <a:defRPr kumimoji="1" sz="2000">
                <a:solidFill>
                  <a:schemeClr val="tx1"/>
                </a:solidFill>
                <a:latin typeface="+mn-lt"/>
              </a:defRPr>
            </a:lvl6pPr>
            <a:lvl7pPr marL="2971800" indent="-228600" algn="l" rtl="0" eaLnBrk="0" fontAlgn="base" hangingPunct="0">
              <a:spcBef>
                <a:spcPct val="20000"/>
              </a:spcBef>
              <a:spcAft>
                <a:spcPct val="0"/>
              </a:spcAft>
              <a:buClr>
                <a:schemeClr val="accent2"/>
              </a:buClr>
              <a:defRPr kumimoji="1" sz="2000">
                <a:solidFill>
                  <a:schemeClr val="tx1"/>
                </a:solidFill>
                <a:latin typeface="+mn-lt"/>
              </a:defRPr>
            </a:lvl7pPr>
            <a:lvl8pPr marL="3429000" indent="-228600" algn="l" rtl="0" eaLnBrk="0" fontAlgn="base" hangingPunct="0">
              <a:spcBef>
                <a:spcPct val="20000"/>
              </a:spcBef>
              <a:spcAft>
                <a:spcPct val="0"/>
              </a:spcAft>
              <a:buClr>
                <a:schemeClr val="accent2"/>
              </a:buClr>
              <a:defRPr kumimoji="1" sz="2000">
                <a:solidFill>
                  <a:schemeClr val="tx1"/>
                </a:solidFill>
                <a:latin typeface="+mn-lt"/>
              </a:defRPr>
            </a:lvl8pPr>
            <a:lvl9pPr marL="3886200" indent="-228600" algn="l" rtl="0" eaLnBrk="0" fontAlgn="base" hangingPunct="0">
              <a:spcBef>
                <a:spcPct val="20000"/>
              </a:spcBef>
              <a:spcAft>
                <a:spcPct val="0"/>
              </a:spcAft>
              <a:buClr>
                <a:schemeClr val="accent2"/>
              </a:buClr>
              <a:defRPr kumimoji="1" sz="2000">
                <a:solidFill>
                  <a:schemeClr val="tx1"/>
                </a:solidFill>
                <a:latin typeface="+mn-lt"/>
              </a:defRPr>
            </a:lvl9pPr>
          </a:lstStyle>
          <a:p>
            <a:r>
              <a:rPr lang="en-US" dirty="0" smtClean="0"/>
              <a:t>Filter strength based on:</a:t>
            </a:r>
          </a:p>
          <a:p>
            <a:pPr lvl="1"/>
            <a:r>
              <a:rPr lang="en-US" dirty="0" smtClean="0"/>
              <a:t>Encoding type</a:t>
            </a:r>
          </a:p>
          <a:p>
            <a:pPr lvl="1"/>
            <a:r>
              <a:rPr lang="en-US" dirty="0" err="1" smtClean="0"/>
              <a:t>Deblocking</a:t>
            </a:r>
            <a:r>
              <a:rPr lang="en-US" dirty="0" smtClean="0"/>
              <a:t> parameter</a:t>
            </a:r>
          </a:p>
          <a:p>
            <a:pPr lvl="1"/>
            <a:r>
              <a:rPr lang="en-US" dirty="0" smtClean="0"/>
              <a:t>Interlaced video</a:t>
            </a:r>
          </a:p>
          <a:p>
            <a:pPr lvl="1"/>
            <a:r>
              <a:rPr lang="en-US" dirty="0" smtClean="0"/>
              <a:t>Block content</a:t>
            </a:r>
          </a:p>
          <a:p>
            <a:pPr lvl="1"/>
            <a:endParaRPr lang="en-US" dirty="0"/>
          </a:p>
          <a:p>
            <a:r>
              <a:rPr lang="en-US" dirty="0" smtClean="0"/>
              <a:t>Can change every pixel.</a:t>
            </a:r>
          </a:p>
          <a:p>
            <a:endParaRPr lang="en-US" dirty="0"/>
          </a:p>
          <a:p>
            <a:endParaRPr lang="en-US" dirty="0"/>
          </a:p>
        </p:txBody>
      </p:sp>
      <p:sp>
        <p:nvSpPr>
          <p:cNvPr id="2" name="Title 1"/>
          <p:cNvSpPr>
            <a:spLocks noGrp="1"/>
          </p:cNvSpPr>
          <p:nvPr>
            <p:ph type="title"/>
          </p:nvPr>
        </p:nvSpPr>
        <p:spPr/>
        <p:txBody>
          <a:bodyPr/>
          <a:lstStyle/>
          <a:p>
            <a:r>
              <a:rPr lang="nl-NL" dirty="0"/>
              <a:t>Inloop </a:t>
            </a:r>
            <a:r>
              <a:rPr lang="nl-NL" dirty="0" err="1"/>
              <a:t>deblocking</a:t>
            </a:r>
            <a:r>
              <a:rPr lang="nl-NL" dirty="0"/>
              <a:t> filter</a:t>
            </a:r>
          </a:p>
        </p:txBody>
      </p:sp>
      <p:sp>
        <p:nvSpPr>
          <p:cNvPr id="4" name="Slide Number Placeholder 3"/>
          <p:cNvSpPr>
            <a:spLocks noGrp="1"/>
          </p:cNvSpPr>
          <p:nvPr>
            <p:ph type="sldNum" sz="quarter" idx="10"/>
          </p:nvPr>
        </p:nvSpPr>
        <p:spPr/>
        <p:txBody>
          <a:bodyPr/>
          <a:lstStyle/>
          <a:p>
            <a:pPr>
              <a:defRPr/>
            </a:pPr>
            <a:fld id="{D5BD93C6-D41A-4CCC-8638-95E21B63466B}" type="slidenum">
              <a:rPr lang="de-DE" smtClean="0"/>
              <a:pPr>
                <a:defRPr/>
              </a:pPr>
              <a:t>22</a:t>
            </a:fld>
            <a:endParaRPr lang="de-DE"/>
          </a:p>
        </p:txBody>
      </p:sp>
      <p:sp>
        <p:nvSpPr>
          <p:cNvPr id="5" name="Footer Placeholder 4"/>
          <p:cNvSpPr>
            <a:spLocks noGrp="1"/>
          </p:cNvSpPr>
          <p:nvPr>
            <p:ph type="ftr" sz="quarter" idx="11"/>
          </p:nvPr>
        </p:nvSpPr>
        <p:spPr/>
        <p:txBody>
          <a:bodyPr/>
          <a:lstStyle/>
          <a:p>
            <a:pPr>
              <a:defRPr/>
            </a:pPr>
            <a:endParaRPr lang="nl-NL" dirty="0"/>
          </a:p>
        </p:txBody>
      </p:sp>
      <p:pic>
        <p:nvPicPr>
          <p:cNvPr id="7170" name="Picture 2"/>
          <p:cNvPicPr>
            <a:picLocks noGrp="1" noChangeAspect="1" noChangeArrowheads="1"/>
          </p:cNvPicPr>
          <p:nvPr>
            <p:ph idx="1"/>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88024" y="1124744"/>
            <a:ext cx="4197622" cy="51125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6" name="Table 5"/>
          <p:cNvGraphicFramePr>
            <a:graphicFrameLocks noGrp="1"/>
          </p:cNvGraphicFramePr>
          <p:nvPr>
            <p:extLst>
              <p:ext uri="{D42A27DB-BD31-4B8C-83A1-F6EECF244321}">
                <p14:modId xmlns:p14="http://schemas.microsoft.com/office/powerpoint/2010/main" val="3256639442"/>
              </p:ext>
            </p:extLst>
          </p:nvPr>
        </p:nvGraphicFramePr>
        <p:xfrm>
          <a:off x="899592" y="4221088"/>
          <a:ext cx="3456384" cy="1854200"/>
        </p:xfrm>
        <a:graphic>
          <a:graphicData uri="http://schemas.openxmlformats.org/drawingml/2006/table">
            <a:tbl>
              <a:tblPr firstRow="1" bandRow="1">
                <a:tableStyleId>{2D5ABB26-0587-4C30-8999-92F81FD0307C}</a:tableStyleId>
              </a:tblPr>
              <a:tblGrid>
                <a:gridCol w="432048"/>
                <a:gridCol w="432048"/>
                <a:gridCol w="432048"/>
                <a:gridCol w="432048"/>
                <a:gridCol w="432048"/>
                <a:gridCol w="432048"/>
                <a:gridCol w="432048"/>
                <a:gridCol w="432048"/>
              </a:tblGrid>
              <a:tr h="370840">
                <a:tc gridSpan="4">
                  <a:txBody>
                    <a:bodyPr/>
                    <a:lstStyle/>
                    <a:p>
                      <a:endParaRPr lang="en-GB" dirty="0"/>
                    </a:p>
                  </a:txBody>
                  <a:tcPr>
                    <a:lnL w="12700" cap="flat" cmpd="sng" algn="ctr">
                      <a:noFill/>
                      <a:prstDash val="solid"/>
                      <a:round/>
                      <a:headEnd type="none" w="med" len="med"/>
                      <a:tailEnd type="none" w="med" len="med"/>
                    </a:lnL>
                    <a:lnR w="381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solidFill>
                      <a:prstDash val="solid"/>
                      <a:round/>
                      <a:headEnd type="none" w="med" len="med"/>
                      <a:tailEnd type="none" w="med" len="med"/>
                    </a:lnB>
                  </a:tcPr>
                </a:tc>
                <a:tc hMerge="1">
                  <a:txBody>
                    <a:bodyPr/>
                    <a:lstStyle/>
                    <a:p>
                      <a:endParaRPr lang="en-GB"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hMerge="1">
                  <a:txBody>
                    <a:bodyPr/>
                    <a:lstStyle/>
                    <a:p>
                      <a:endParaRPr lang="en-GB"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hMerge="1">
                  <a:txBody>
                    <a:bodyPr/>
                    <a:lstStyle/>
                    <a:p>
                      <a:endParaRPr lang="en-GB"/>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gridSpan="4">
                  <a:txBody>
                    <a:bodyPr/>
                    <a:lstStyle/>
                    <a:p>
                      <a:endParaRPr lang="en-GB" dirty="0"/>
                    </a:p>
                  </a:txBody>
                  <a:tcPr>
                    <a:lnL w="381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solidFill>
                      <a:prstDash val="solid"/>
                      <a:round/>
                      <a:headEnd type="none" w="med" len="med"/>
                      <a:tailEnd type="none" w="med" len="med"/>
                    </a:lnB>
                  </a:tcPr>
                </a:tc>
                <a:tc hMerge="1">
                  <a:txBody>
                    <a:bodyPr/>
                    <a:lstStyle/>
                    <a:p>
                      <a:endParaRPr lang="en-GB"/>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hMerge="1">
                  <a:txBody>
                    <a:bodyPr/>
                    <a:lstStyle/>
                    <a:p>
                      <a:endParaRPr lang="en-GB"/>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hMerge="1">
                  <a:txBody>
                    <a:bodyPr/>
                    <a:lstStyle/>
                    <a:p>
                      <a:endParaRPr lang="en-GB"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r>
              <a:tr h="370840">
                <a:tc>
                  <a:txBody>
                    <a:bodyPr/>
                    <a:lstStyle/>
                    <a:p>
                      <a:endParaRPr lang="en-GB"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endParaRPr lang="en-GB"/>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endParaRPr lang="en-GB"/>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endParaRPr lang="en-GB" dirty="0"/>
                    </a:p>
                  </a:txBody>
                  <a:tcPr>
                    <a:lnL w="127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endParaRPr lang="en-GB" dirty="0"/>
                    </a:p>
                  </a:txBody>
                  <a:tcPr>
                    <a:lnL w="381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endParaRPr lang="en-GB"/>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endParaRPr lang="en-GB"/>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endParaRPr lang="en-GB"/>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r>
              <a:tr h="370840">
                <a:tc>
                  <a:txBody>
                    <a:bodyPr/>
                    <a:lstStyle/>
                    <a:p>
                      <a:endParaRPr lang="en-GB"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endParaRPr lang="en-GB"/>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endParaRPr lang="en-GB"/>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endParaRPr lang="en-GB" dirty="0"/>
                    </a:p>
                  </a:txBody>
                  <a:tcPr>
                    <a:lnL w="127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endParaRPr lang="en-GB" dirty="0"/>
                    </a:p>
                  </a:txBody>
                  <a:tcPr>
                    <a:lnL w="381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endParaRPr lang="en-GB"/>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endParaRPr lang="en-GB"/>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endParaRPr lang="en-GB"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r>
              <a:tr h="370840">
                <a:tc>
                  <a:txBody>
                    <a:bodyPr/>
                    <a:lstStyle/>
                    <a:p>
                      <a:endParaRPr lang="en-GB"/>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endParaRPr lang="en-GB"/>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endParaRPr lang="en-GB"/>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endParaRPr lang="en-GB"/>
                    </a:p>
                  </a:txBody>
                  <a:tcPr>
                    <a:lnL w="127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endParaRPr lang="en-GB"/>
                    </a:p>
                  </a:txBody>
                  <a:tcPr>
                    <a:lnL w="381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endParaRPr lang="en-GB"/>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endParaRPr lang="en-GB"/>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endParaRPr lang="en-GB"/>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r>
              <a:tr h="370840">
                <a:tc gridSpan="4">
                  <a:txBody>
                    <a:bodyPr/>
                    <a:lstStyle/>
                    <a:p>
                      <a:endParaRPr lang="en-GB" dirty="0"/>
                    </a:p>
                  </a:txBody>
                  <a:tcPr>
                    <a:lnL w="12700" cap="flat" cmpd="sng" algn="ctr">
                      <a:noFill/>
                      <a:prstDash val="solid"/>
                      <a:round/>
                      <a:headEnd type="none" w="med" len="med"/>
                      <a:tailEnd type="none" w="med" len="med"/>
                    </a:lnL>
                    <a:lnR w="381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endParaRPr lang="en-GB"/>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hMerge="1">
                  <a:txBody>
                    <a:bodyPr/>
                    <a:lstStyle/>
                    <a:p>
                      <a:endParaRPr lang="en-GB"/>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hMerge="1">
                  <a:txBody>
                    <a:bodyPr/>
                    <a:lstStyle/>
                    <a:p>
                      <a:endParaRPr lang="en-GB"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gridSpan="4">
                  <a:txBody>
                    <a:bodyPr/>
                    <a:lstStyle/>
                    <a:p>
                      <a:endParaRPr lang="en-GB" dirty="0"/>
                    </a:p>
                  </a:txBody>
                  <a:tcPr>
                    <a:lnL w="381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endParaRPr lang="en-GB"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hMerge="1">
                  <a:txBody>
                    <a:bodyPr/>
                    <a:lstStyle/>
                    <a:p>
                      <a:endParaRPr lang="en-GB"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hMerge="1">
                  <a:txBody>
                    <a:bodyPr/>
                    <a:lstStyle/>
                    <a:p>
                      <a:endParaRPr lang="en-GB"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1411562170"/>
              </p:ext>
            </p:extLst>
          </p:nvPr>
        </p:nvGraphicFramePr>
        <p:xfrm>
          <a:off x="900000" y="4222800"/>
          <a:ext cx="3456384" cy="1854200"/>
        </p:xfrm>
        <a:graphic>
          <a:graphicData uri="http://schemas.openxmlformats.org/drawingml/2006/table">
            <a:tbl>
              <a:tblPr firstRow="1" bandRow="1">
                <a:tableStyleId>{2D5ABB26-0587-4C30-8999-92F81FD0307C}</a:tableStyleId>
              </a:tblPr>
              <a:tblGrid>
                <a:gridCol w="432048"/>
                <a:gridCol w="432048"/>
                <a:gridCol w="432048"/>
                <a:gridCol w="432048"/>
                <a:gridCol w="432048"/>
                <a:gridCol w="432048"/>
                <a:gridCol w="432048"/>
                <a:gridCol w="432048"/>
              </a:tblGrid>
              <a:tr h="370840">
                <a:tc gridSpan="4">
                  <a:txBody>
                    <a:bodyPr/>
                    <a:lstStyle/>
                    <a:p>
                      <a:endParaRPr lang="en-GB" dirty="0"/>
                    </a:p>
                  </a:txBody>
                  <a:tcPr>
                    <a:lnL w="12700" cap="flat" cmpd="sng" algn="ctr">
                      <a:noFill/>
                      <a:prstDash val="solid"/>
                      <a:round/>
                      <a:headEnd type="none" w="med" len="med"/>
                      <a:tailEnd type="none" w="med" len="med"/>
                    </a:lnL>
                    <a:lnR w="381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solidFill>
                      <a:prstDash val="solid"/>
                      <a:round/>
                      <a:headEnd type="none" w="med" len="med"/>
                      <a:tailEnd type="none" w="med" len="med"/>
                    </a:lnB>
                  </a:tcPr>
                </a:tc>
                <a:tc hMerge="1">
                  <a:txBody>
                    <a:bodyPr/>
                    <a:lstStyle/>
                    <a:p>
                      <a:endParaRPr lang="en-GB"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hMerge="1">
                  <a:txBody>
                    <a:bodyPr/>
                    <a:lstStyle/>
                    <a:p>
                      <a:endParaRPr lang="en-GB"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hMerge="1">
                  <a:txBody>
                    <a:bodyPr/>
                    <a:lstStyle/>
                    <a:p>
                      <a:endParaRPr lang="en-GB"/>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gridSpan="4">
                  <a:txBody>
                    <a:bodyPr/>
                    <a:lstStyle/>
                    <a:p>
                      <a:endParaRPr lang="en-GB" dirty="0"/>
                    </a:p>
                  </a:txBody>
                  <a:tcPr>
                    <a:lnL w="381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solidFill>
                      <a:prstDash val="solid"/>
                      <a:round/>
                      <a:headEnd type="none" w="med" len="med"/>
                      <a:tailEnd type="none" w="med" len="med"/>
                    </a:lnB>
                  </a:tcPr>
                </a:tc>
                <a:tc hMerge="1">
                  <a:txBody>
                    <a:bodyPr/>
                    <a:lstStyle/>
                    <a:p>
                      <a:endParaRPr lang="en-GB"/>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hMerge="1">
                  <a:txBody>
                    <a:bodyPr/>
                    <a:lstStyle/>
                    <a:p>
                      <a:endParaRPr lang="en-GB"/>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hMerge="1">
                  <a:txBody>
                    <a:bodyPr/>
                    <a:lstStyle/>
                    <a:p>
                      <a:endParaRPr lang="en-GB"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r>
              <a:tr h="370840">
                <a:tc>
                  <a:txBody>
                    <a:bodyPr/>
                    <a:lstStyle/>
                    <a:p>
                      <a:endParaRPr lang="en-GB"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endParaRPr lang="en-GB"/>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endParaRPr lang="en-GB"/>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endParaRPr lang="en-GB" dirty="0"/>
                    </a:p>
                  </a:txBody>
                  <a:tcPr>
                    <a:lnL w="127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endParaRPr lang="en-GB" dirty="0"/>
                    </a:p>
                  </a:txBody>
                  <a:tcPr>
                    <a:lnL w="381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endParaRPr lang="en-GB"/>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endParaRPr lang="en-GB"/>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endParaRPr lang="en-GB"/>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r>
              <a:tr h="370840">
                <a:tc>
                  <a:txBody>
                    <a:bodyPr/>
                    <a:lstStyle/>
                    <a:p>
                      <a:endParaRPr lang="en-GB"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endParaRPr lang="en-GB"/>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endParaRPr lang="en-GB"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endParaRPr lang="en-GB" dirty="0"/>
                    </a:p>
                  </a:txBody>
                  <a:tcPr>
                    <a:lnL w="127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2">
                        <a:lumMod val="60000"/>
                        <a:lumOff val="40000"/>
                      </a:schemeClr>
                    </a:solidFill>
                  </a:tcPr>
                </a:tc>
                <a:tc>
                  <a:txBody>
                    <a:bodyPr/>
                    <a:lstStyle/>
                    <a:p>
                      <a:endParaRPr lang="en-GB" dirty="0"/>
                    </a:p>
                  </a:txBody>
                  <a:tcPr>
                    <a:lnL w="381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2">
                        <a:lumMod val="60000"/>
                        <a:lumOff val="40000"/>
                      </a:schemeClr>
                    </a:solidFill>
                  </a:tcPr>
                </a:tc>
                <a:tc>
                  <a:txBody>
                    <a:bodyPr/>
                    <a:lstStyle/>
                    <a:p>
                      <a:endParaRPr lang="en-GB"/>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endParaRPr lang="en-GB"/>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endParaRPr lang="en-GB"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r>
              <a:tr h="370840">
                <a:tc>
                  <a:txBody>
                    <a:bodyPr/>
                    <a:lstStyle/>
                    <a:p>
                      <a:endParaRPr lang="en-GB"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endParaRPr lang="en-GB"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endParaRPr lang="en-GB"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endParaRPr lang="en-GB" dirty="0"/>
                    </a:p>
                  </a:txBody>
                  <a:tcPr>
                    <a:lnL w="127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endParaRPr lang="en-GB" dirty="0"/>
                    </a:p>
                  </a:txBody>
                  <a:tcPr>
                    <a:lnL w="381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endParaRPr lang="en-GB"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endParaRPr lang="en-GB"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endParaRPr lang="en-GB"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r>
              <a:tr h="370840">
                <a:tc gridSpan="4">
                  <a:txBody>
                    <a:bodyPr/>
                    <a:lstStyle/>
                    <a:p>
                      <a:endParaRPr lang="en-GB" dirty="0"/>
                    </a:p>
                  </a:txBody>
                  <a:tcPr>
                    <a:lnL w="12700" cap="flat" cmpd="sng" algn="ctr">
                      <a:noFill/>
                      <a:prstDash val="solid"/>
                      <a:round/>
                      <a:headEnd type="none" w="med" len="med"/>
                      <a:tailEnd type="none" w="med" len="med"/>
                    </a:lnL>
                    <a:lnR w="381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endParaRPr lang="en-GB"/>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hMerge="1">
                  <a:txBody>
                    <a:bodyPr/>
                    <a:lstStyle/>
                    <a:p>
                      <a:endParaRPr lang="en-GB"/>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hMerge="1">
                  <a:txBody>
                    <a:bodyPr/>
                    <a:lstStyle/>
                    <a:p>
                      <a:endParaRPr lang="en-GB"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gridSpan="4">
                  <a:txBody>
                    <a:bodyPr/>
                    <a:lstStyle/>
                    <a:p>
                      <a:endParaRPr lang="en-GB" dirty="0"/>
                    </a:p>
                  </a:txBody>
                  <a:tcPr>
                    <a:lnL w="381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endParaRPr lang="en-GB"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hMerge="1">
                  <a:txBody>
                    <a:bodyPr/>
                    <a:lstStyle/>
                    <a:p>
                      <a:endParaRPr lang="en-GB"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hMerge="1">
                  <a:txBody>
                    <a:bodyPr/>
                    <a:lstStyle/>
                    <a:p>
                      <a:endParaRPr lang="en-GB"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3873371044"/>
              </p:ext>
            </p:extLst>
          </p:nvPr>
        </p:nvGraphicFramePr>
        <p:xfrm>
          <a:off x="900000" y="4222800"/>
          <a:ext cx="3456384" cy="1854200"/>
        </p:xfrm>
        <a:graphic>
          <a:graphicData uri="http://schemas.openxmlformats.org/drawingml/2006/table">
            <a:tbl>
              <a:tblPr firstRow="1" bandRow="1">
                <a:tableStyleId>{2D5ABB26-0587-4C30-8999-92F81FD0307C}</a:tableStyleId>
              </a:tblPr>
              <a:tblGrid>
                <a:gridCol w="432048"/>
                <a:gridCol w="432048"/>
                <a:gridCol w="432048"/>
                <a:gridCol w="432048"/>
                <a:gridCol w="432048"/>
                <a:gridCol w="432048"/>
                <a:gridCol w="432048"/>
                <a:gridCol w="432048"/>
              </a:tblGrid>
              <a:tr h="370840">
                <a:tc gridSpan="4">
                  <a:txBody>
                    <a:bodyPr/>
                    <a:lstStyle/>
                    <a:p>
                      <a:endParaRPr lang="en-GB" dirty="0"/>
                    </a:p>
                  </a:txBody>
                  <a:tcPr>
                    <a:lnL w="12700" cap="flat" cmpd="sng" algn="ctr">
                      <a:noFill/>
                      <a:prstDash val="solid"/>
                      <a:round/>
                      <a:headEnd type="none" w="med" len="med"/>
                      <a:tailEnd type="none" w="med" len="med"/>
                    </a:lnL>
                    <a:lnR w="381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solidFill>
                      <a:prstDash val="solid"/>
                      <a:round/>
                      <a:headEnd type="none" w="med" len="med"/>
                      <a:tailEnd type="none" w="med" len="med"/>
                    </a:lnB>
                  </a:tcPr>
                </a:tc>
                <a:tc hMerge="1">
                  <a:txBody>
                    <a:bodyPr/>
                    <a:lstStyle/>
                    <a:p>
                      <a:endParaRPr lang="en-GB"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hMerge="1">
                  <a:txBody>
                    <a:bodyPr/>
                    <a:lstStyle/>
                    <a:p>
                      <a:endParaRPr lang="en-GB"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hMerge="1">
                  <a:txBody>
                    <a:bodyPr/>
                    <a:lstStyle/>
                    <a:p>
                      <a:endParaRPr lang="en-GB"/>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gridSpan="4">
                  <a:txBody>
                    <a:bodyPr/>
                    <a:lstStyle/>
                    <a:p>
                      <a:endParaRPr lang="en-GB" dirty="0"/>
                    </a:p>
                  </a:txBody>
                  <a:tcPr>
                    <a:lnL w="381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solidFill>
                      <a:prstDash val="solid"/>
                      <a:round/>
                      <a:headEnd type="none" w="med" len="med"/>
                      <a:tailEnd type="none" w="med" len="med"/>
                    </a:lnB>
                  </a:tcPr>
                </a:tc>
                <a:tc hMerge="1">
                  <a:txBody>
                    <a:bodyPr/>
                    <a:lstStyle/>
                    <a:p>
                      <a:endParaRPr lang="en-GB"/>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hMerge="1">
                  <a:txBody>
                    <a:bodyPr/>
                    <a:lstStyle/>
                    <a:p>
                      <a:endParaRPr lang="en-GB"/>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hMerge="1">
                  <a:txBody>
                    <a:bodyPr/>
                    <a:lstStyle/>
                    <a:p>
                      <a:endParaRPr lang="en-GB"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r>
              <a:tr h="370840">
                <a:tc>
                  <a:txBody>
                    <a:bodyPr/>
                    <a:lstStyle/>
                    <a:p>
                      <a:endParaRPr lang="en-GB"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endParaRPr lang="en-GB"/>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endParaRPr lang="en-GB"/>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endParaRPr lang="en-GB" dirty="0"/>
                    </a:p>
                  </a:txBody>
                  <a:tcPr>
                    <a:lnL w="127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endParaRPr lang="en-GB" dirty="0"/>
                    </a:p>
                  </a:txBody>
                  <a:tcPr>
                    <a:lnL w="381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endParaRPr lang="en-GB"/>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endParaRPr lang="en-GB"/>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endParaRPr lang="en-GB"/>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r>
              <a:tr h="370840">
                <a:tc>
                  <a:txBody>
                    <a:bodyPr/>
                    <a:lstStyle/>
                    <a:p>
                      <a:endParaRPr lang="en-GB"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endParaRPr lang="en-GB"/>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endParaRPr lang="en-GB"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endParaRPr lang="en-GB" dirty="0"/>
                    </a:p>
                  </a:txBody>
                  <a:tcPr>
                    <a:lnL w="127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2">
                        <a:lumMod val="60000"/>
                        <a:lumOff val="40000"/>
                      </a:schemeClr>
                    </a:solidFill>
                  </a:tcPr>
                </a:tc>
                <a:tc>
                  <a:txBody>
                    <a:bodyPr/>
                    <a:lstStyle/>
                    <a:p>
                      <a:endParaRPr lang="en-GB" dirty="0"/>
                    </a:p>
                  </a:txBody>
                  <a:tcPr>
                    <a:lnL w="381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2">
                        <a:lumMod val="60000"/>
                        <a:lumOff val="40000"/>
                      </a:schemeClr>
                    </a:solidFill>
                  </a:tcPr>
                </a:tc>
                <a:tc>
                  <a:txBody>
                    <a:bodyPr/>
                    <a:lstStyle/>
                    <a:p>
                      <a:endParaRPr lang="en-GB"/>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endParaRPr lang="en-GB"/>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endParaRPr lang="en-GB"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r>
              <a:tr h="370840">
                <a:tc>
                  <a:txBody>
                    <a:bodyPr/>
                    <a:lstStyle/>
                    <a:p>
                      <a:endParaRPr lang="en-GB"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endParaRPr lang="en-GB"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2">
                        <a:lumMod val="60000"/>
                        <a:lumOff val="40000"/>
                      </a:schemeClr>
                    </a:solidFill>
                  </a:tcPr>
                </a:tc>
                <a:tc>
                  <a:txBody>
                    <a:bodyPr/>
                    <a:lstStyle/>
                    <a:p>
                      <a:endParaRPr lang="en-GB"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2">
                        <a:lumMod val="60000"/>
                        <a:lumOff val="40000"/>
                      </a:schemeClr>
                    </a:solidFill>
                  </a:tcPr>
                </a:tc>
                <a:tc>
                  <a:txBody>
                    <a:bodyPr/>
                    <a:lstStyle/>
                    <a:p>
                      <a:endParaRPr lang="en-GB" dirty="0"/>
                    </a:p>
                  </a:txBody>
                  <a:tcPr>
                    <a:lnL w="127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2">
                        <a:lumMod val="60000"/>
                        <a:lumOff val="40000"/>
                      </a:schemeClr>
                    </a:solidFill>
                  </a:tcPr>
                </a:tc>
                <a:tc>
                  <a:txBody>
                    <a:bodyPr/>
                    <a:lstStyle/>
                    <a:p>
                      <a:endParaRPr lang="en-GB" dirty="0"/>
                    </a:p>
                  </a:txBody>
                  <a:tcPr>
                    <a:lnL w="381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2">
                        <a:lumMod val="60000"/>
                        <a:lumOff val="40000"/>
                      </a:schemeClr>
                    </a:solidFill>
                  </a:tcPr>
                </a:tc>
                <a:tc>
                  <a:txBody>
                    <a:bodyPr/>
                    <a:lstStyle/>
                    <a:p>
                      <a:endParaRPr lang="en-GB"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2">
                        <a:lumMod val="60000"/>
                        <a:lumOff val="40000"/>
                      </a:schemeClr>
                    </a:solidFill>
                  </a:tcPr>
                </a:tc>
                <a:tc>
                  <a:txBody>
                    <a:bodyPr/>
                    <a:lstStyle/>
                    <a:p>
                      <a:endParaRPr lang="en-GB"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2">
                        <a:lumMod val="60000"/>
                        <a:lumOff val="40000"/>
                      </a:schemeClr>
                    </a:solidFill>
                  </a:tcPr>
                </a:tc>
                <a:tc>
                  <a:txBody>
                    <a:bodyPr/>
                    <a:lstStyle/>
                    <a:p>
                      <a:endParaRPr lang="en-GB"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r>
              <a:tr h="370840">
                <a:tc gridSpan="4">
                  <a:txBody>
                    <a:bodyPr/>
                    <a:lstStyle/>
                    <a:p>
                      <a:endParaRPr lang="en-GB" dirty="0"/>
                    </a:p>
                  </a:txBody>
                  <a:tcPr>
                    <a:lnL w="12700" cap="flat" cmpd="sng" algn="ctr">
                      <a:noFill/>
                      <a:prstDash val="solid"/>
                      <a:round/>
                      <a:headEnd type="none" w="med" len="med"/>
                      <a:tailEnd type="none" w="med" len="med"/>
                    </a:lnL>
                    <a:lnR w="381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endParaRPr lang="en-GB"/>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hMerge="1">
                  <a:txBody>
                    <a:bodyPr/>
                    <a:lstStyle/>
                    <a:p>
                      <a:endParaRPr lang="en-GB"/>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hMerge="1">
                  <a:txBody>
                    <a:bodyPr/>
                    <a:lstStyle/>
                    <a:p>
                      <a:endParaRPr lang="en-GB"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gridSpan="4">
                  <a:txBody>
                    <a:bodyPr/>
                    <a:lstStyle/>
                    <a:p>
                      <a:endParaRPr lang="en-GB" dirty="0"/>
                    </a:p>
                  </a:txBody>
                  <a:tcPr>
                    <a:lnL w="381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endParaRPr lang="en-GB"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hMerge="1">
                  <a:txBody>
                    <a:bodyPr/>
                    <a:lstStyle/>
                    <a:p>
                      <a:endParaRPr lang="en-GB"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hMerge="1">
                  <a:txBody>
                    <a:bodyPr/>
                    <a:lstStyle/>
                    <a:p>
                      <a:endParaRPr lang="en-GB"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r>
            </a:tbl>
          </a:graphicData>
        </a:graphic>
      </p:graphicFrame>
      <p:sp>
        <p:nvSpPr>
          <p:cNvPr id="8" name="Rounded Rectangle 7"/>
          <p:cNvSpPr/>
          <p:nvPr/>
        </p:nvSpPr>
        <p:spPr bwMode="auto">
          <a:xfrm>
            <a:off x="4693096" y="908720"/>
            <a:ext cx="4343400" cy="5400600"/>
          </a:xfrm>
          <a:prstGeom prst="roundRect">
            <a:avLst>
              <a:gd name="adj" fmla="val 7028"/>
            </a:avLst>
          </a:prstGeom>
          <a:noFill/>
          <a:ln>
            <a:headEnd type="none" w="sm" len="sm"/>
            <a:tailEnd type="none" w="sm" len="sm"/>
          </a:ln>
        </p:spPr>
        <p:style>
          <a:lnRef idx="2">
            <a:schemeClr val="accent2"/>
          </a:lnRef>
          <a:fillRef idx="1">
            <a:schemeClr val="lt1"/>
          </a:fillRef>
          <a:effectRef idx="0">
            <a:schemeClr val="accent2"/>
          </a:effectRef>
          <a:fontRef idx="minor">
            <a:schemeClr val="dk1"/>
          </a:fontRef>
        </p:style>
        <p:txBody>
          <a:bodyPr vert="horz" wrap="none" lIns="90000" tIns="46800" rIns="90000" bIns="46800" numCol="1" rtlCol="0" anchor="t" anchorCtr="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000" b="0" i="0" u="none" strike="noStrike" cap="none" normalizeH="0" baseline="0" smtClean="0">
              <a:ln>
                <a:noFill/>
              </a:ln>
              <a:solidFill>
                <a:schemeClr val="tx1"/>
              </a:solidFill>
              <a:effectLst/>
              <a:latin typeface="Trebuchet MS" pitchFamily="34" charset="0"/>
            </a:endParaRPr>
          </a:p>
        </p:txBody>
      </p:sp>
    </p:spTree>
    <p:extLst>
      <p:ext uri="{BB962C8B-B14F-4D97-AF65-F5344CB8AC3E}">
        <p14:creationId xmlns:p14="http://schemas.microsoft.com/office/powerpoint/2010/main" val="315441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6" end="6"/>
                                            </p:txEl>
                                          </p:spTgt>
                                        </p:tgtEl>
                                        <p:attrNameLst>
                                          <p:attrName>style.visibility</p:attrName>
                                        </p:attrNameLst>
                                      </p:cBhvr>
                                      <p:to>
                                        <p:strVal val="visible"/>
                                      </p:to>
                                    </p:set>
                                    <p:animEffect transition="in" filter="fade">
                                      <p:cBhvr>
                                        <p:cTn id="7" dur="500"/>
                                        <p:tgtEl>
                                          <p:spTgt spid="7">
                                            <p:txEl>
                                              <p:pRg st="6" end="6"/>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ordering</a:t>
            </a:r>
            <a:endParaRPr lang="nl-NL" dirty="0"/>
          </a:p>
        </p:txBody>
      </p:sp>
      <p:sp>
        <p:nvSpPr>
          <p:cNvPr id="3" name="Content Placeholder 2"/>
          <p:cNvSpPr>
            <a:spLocks noGrp="1"/>
          </p:cNvSpPr>
          <p:nvPr>
            <p:ph idx="1"/>
          </p:nvPr>
        </p:nvSpPr>
        <p:spPr/>
        <p:txBody>
          <a:bodyPr/>
          <a:lstStyle/>
          <a:p>
            <a:r>
              <a:rPr lang="en-US" dirty="0" smtClean="0"/>
              <a:t>Arbitrary </a:t>
            </a:r>
            <a:r>
              <a:rPr lang="en-US" dirty="0"/>
              <a:t>slice </a:t>
            </a:r>
            <a:r>
              <a:rPr lang="en-US" dirty="0" smtClean="0"/>
              <a:t>ordering (ASO)</a:t>
            </a:r>
          </a:p>
          <a:p>
            <a:pPr lvl="1"/>
            <a:r>
              <a:rPr lang="en-US" dirty="0" smtClean="0"/>
              <a:t>Previously slices had a fixed ordering.</a:t>
            </a:r>
          </a:p>
          <a:p>
            <a:pPr lvl="1"/>
            <a:r>
              <a:rPr lang="en-US" dirty="0" smtClean="0"/>
              <a:t>Now slices can be decoded in any order. </a:t>
            </a:r>
            <a:br>
              <a:rPr lang="en-US" dirty="0" smtClean="0"/>
            </a:br>
            <a:r>
              <a:rPr lang="en-US" dirty="0" smtClean="0"/>
              <a:t>Improves decoding delay when streaming.</a:t>
            </a:r>
          </a:p>
          <a:p>
            <a:pPr marL="457200" lvl="1" indent="0">
              <a:buNone/>
            </a:pPr>
            <a:endParaRPr lang="en-US" dirty="0"/>
          </a:p>
          <a:p>
            <a:r>
              <a:rPr lang="en-US" dirty="0"/>
              <a:t>Flexible </a:t>
            </a:r>
            <a:r>
              <a:rPr lang="en-US" dirty="0" err="1"/>
              <a:t>macroblock</a:t>
            </a:r>
            <a:r>
              <a:rPr lang="en-US" dirty="0"/>
              <a:t> ordering (FMO)</a:t>
            </a:r>
          </a:p>
          <a:p>
            <a:pPr lvl="1"/>
            <a:r>
              <a:rPr lang="en-US" dirty="0"/>
              <a:t>Previously a fixed scanning </a:t>
            </a:r>
            <a:br>
              <a:rPr lang="en-US" dirty="0"/>
            </a:br>
            <a:r>
              <a:rPr lang="en-US" dirty="0"/>
              <a:t>order to create slices.</a:t>
            </a:r>
          </a:p>
          <a:p>
            <a:pPr lvl="1"/>
            <a:r>
              <a:rPr lang="en-US" dirty="0"/>
              <a:t>FMO allows for new orders.</a:t>
            </a:r>
          </a:p>
          <a:p>
            <a:pPr lvl="1"/>
            <a:endParaRPr lang="nl-NL" dirty="0"/>
          </a:p>
        </p:txBody>
      </p:sp>
      <p:sp>
        <p:nvSpPr>
          <p:cNvPr id="4" name="Slide Number Placeholder 3"/>
          <p:cNvSpPr>
            <a:spLocks noGrp="1"/>
          </p:cNvSpPr>
          <p:nvPr>
            <p:ph type="sldNum" sz="quarter" idx="10"/>
          </p:nvPr>
        </p:nvSpPr>
        <p:spPr/>
        <p:txBody>
          <a:bodyPr/>
          <a:lstStyle/>
          <a:p>
            <a:pPr>
              <a:defRPr/>
            </a:pPr>
            <a:fld id="{D5BD93C6-D41A-4CCC-8638-95E21B63466B}" type="slidenum">
              <a:rPr lang="de-DE" smtClean="0"/>
              <a:pPr>
                <a:defRPr/>
              </a:pPr>
              <a:t>23</a:t>
            </a:fld>
            <a:endParaRPr lang="de-DE" dirty="0"/>
          </a:p>
        </p:txBody>
      </p:sp>
      <p:sp>
        <p:nvSpPr>
          <p:cNvPr id="5" name="Footer Placeholder 4"/>
          <p:cNvSpPr>
            <a:spLocks noGrp="1"/>
          </p:cNvSpPr>
          <p:nvPr>
            <p:ph type="ftr" sz="quarter" idx="11"/>
          </p:nvPr>
        </p:nvSpPr>
        <p:spPr/>
        <p:txBody>
          <a:bodyPr/>
          <a:lstStyle/>
          <a:p>
            <a:pPr>
              <a:defRPr/>
            </a:pPr>
            <a:endParaRPr lang="nl-NL"/>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8200" y="3717032"/>
            <a:ext cx="3536481" cy="20453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56893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animEffect transition="in" filter="fade">
                                      <p:cBhvr>
                                        <p:cTn id="15" dur="500"/>
                                        <p:tgtEl>
                                          <p:spTgt spid="3">
                                            <p:txEl>
                                              <p:pRg st="5" end="5"/>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6" end="6"/>
                                            </p:txEl>
                                          </p:spTgt>
                                        </p:tgtEl>
                                        <p:attrNameLst>
                                          <p:attrName>style.visibility</p:attrName>
                                        </p:attrNameLst>
                                      </p:cBhvr>
                                      <p:to>
                                        <p:strVal val="visible"/>
                                      </p:to>
                                    </p:set>
                                    <p:animEffect transition="in" filter="fade">
                                      <p:cBhvr>
                                        <p:cTn id="18" dur="500"/>
                                        <p:tgtEl>
                                          <p:spTgt spid="3">
                                            <p:txEl>
                                              <p:pRg st="6" end="6"/>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11266"/>
                                        </p:tgtEl>
                                        <p:attrNameLst>
                                          <p:attrName>style.visibility</p:attrName>
                                        </p:attrNameLst>
                                      </p:cBhvr>
                                      <p:to>
                                        <p:strVal val="visible"/>
                                      </p:to>
                                    </p:set>
                                    <p:animEffect transition="in" filter="fade">
                                      <p:cBhvr>
                                        <p:cTn id="21" dur="500"/>
                                        <p:tgtEl>
                                          <p:spTgt spid="11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err="1" smtClean="0"/>
              <a:t>Other</a:t>
            </a:r>
            <a:r>
              <a:rPr lang="nl-NL" dirty="0" smtClean="0"/>
              <a:t> </a:t>
            </a:r>
            <a:r>
              <a:rPr lang="nl-NL" dirty="0" err="1" smtClean="0"/>
              <a:t>differences</a:t>
            </a:r>
            <a:endParaRPr lang="nl-NL" dirty="0"/>
          </a:p>
        </p:txBody>
      </p:sp>
      <p:sp>
        <p:nvSpPr>
          <p:cNvPr id="3" name="Content Placeholder 2"/>
          <p:cNvSpPr>
            <a:spLocks noGrp="1"/>
          </p:cNvSpPr>
          <p:nvPr>
            <p:ph idx="1"/>
          </p:nvPr>
        </p:nvSpPr>
        <p:spPr/>
        <p:txBody>
          <a:bodyPr/>
          <a:lstStyle/>
          <a:p>
            <a:r>
              <a:rPr lang="en-US" dirty="0" smtClean="0"/>
              <a:t>Secondary transform functions</a:t>
            </a:r>
          </a:p>
          <a:p>
            <a:endParaRPr lang="en-US" dirty="0" smtClean="0"/>
          </a:p>
          <a:p>
            <a:r>
              <a:rPr lang="en-US" dirty="0" smtClean="0"/>
              <a:t>Skipped blocks with motion</a:t>
            </a:r>
          </a:p>
          <a:p>
            <a:endParaRPr lang="en-US" dirty="0" smtClean="0"/>
          </a:p>
          <a:p>
            <a:r>
              <a:rPr lang="en-US" dirty="0" smtClean="0"/>
              <a:t>Quarter pixel accurate motion prediction mandatory</a:t>
            </a:r>
          </a:p>
          <a:p>
            <a:pPr marL="0" indent="0">
              <a:buNone/>
            </a:pPr>
            <a:endParaRPr lang="en-US" dirty="0" smtClean="0"/>
          </a:p>
          <a:p>
            <a:r>
              <a:rPr lang="en-US" dirty="0" smtClean="0"/>
              <a:t>More flexible way of handling interlaced video</a:t>
            </a:r>
          </a:p>
          <a:p>
            <a:endParaRPr lang="en-US" dirty="0"/>
          </a:p>
          <a:p>
            <a:r>
              <a:rPr lang="en-US" dirty="0" smtClean="0"/>
              <a:t>And many more…</a:t>
            </a:r>
            <a:endParaRPr lang="en-US" dirty="0"/>
          </a:p>
        </p:txBody>
      </p:sp>
      <p:sp>
        <p:nvSpPr>
          <p:cNvPr id="4" name="Slide Number Placeholder 3"/>
          <p:cNvSpPr>
            <a:spLocks noGrp="1"/>
          </p:cNvSpPr>
          <p:nvPr>
            <p:ph type="sldNum" sz="quarter" idx="10"/>
          </p:nvPr>
        </p:nvSpPr>
        <p:spPr/>
        <p:txBody>
          <a:bodyPr/>
          <a:lstStyle/>
          <a:p>
            <a:pPr>
              <a:defRPr/>
            </a:pPr>
            <a:fld id="{D5BD93C6-D41A-4CCC-8638-95E21B63466B}" type="slidenum">
              <a:rPr lang="de-DE" smtClean="0"/>
              <a:pPr>
                <a:defRPr/>
              </a:pPr>
              <a:t>24</a:t>
            </a:fld>
            <a:endParaRPr lang="de-DE"/>
          </a:p>
        </p:txBody>
      </p:sp>
      <p:sp>
        <p:nvSpPr>
          <p:cNvPr id="5" name="Footer Placeholder 4"/>
          <p:cNvSpPr>
            <a:spLocks noGrp="1"/>
          </p:cNvSpPr>
          <p:nvPr>
            <p:ph type="ftr" sz="quarter" idx="11"/>
          </p:nvPr>
        </p:nvSpPr>
        <p:spPr/>
        <p:txBody>
          <a:bodyPr/>
          <a:lstStyle/>
          <a:p>
            <a:pPr>
              <a:defRPr/>
            </a:pPr>
            <a:endParaRPr lang="nl-NL"/>
          </a:p>
        </p:txBody>
      </p:sp>
    </p:spTree>
    <p:extLst>
      <p:ext uri="{BB962C8B-B14F-4D97-AF65-F5344CB8AC3E}">
        <p14:creationId xmlns:p14="http://schemas.microsoft.com/office/powerpoint/2010/main" val="1456893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fade">
                                      <p:cBhvr>
                                        <p:cTn id="2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err="1" smtClean="0"/>
              <a:t>Profiles</a:t>
            </a:r>
            <a:r>
              <a:rPr lang="nl-NL" dirty="0" smtClean="0"/>
              <a:t> </a:t>
            </a:r>
            <a:r>
              <a:rPr lang="nl-NL" dirty="0" err="1"/>
              <a:t>and</a:t>
            </a:r>
            <a:r>
              <a:rPr lang="nl-NL" dirty="0"/>
              <a:t> levels</a:t>
            </a:r>
          </a:p>
        </p:txBody>
      </p:sp>
      <p:sp>
        <p:nvSpPr>
          <p:cNvPr id="3" name="Content Placeholder 2"/>
          <p:cNvSpPr>
            <a:spLocks noGrp="1"/>
          </p:cNvSpPr>
          <p:nvPr>
            <p:ph idx="1"/>
          </p:nvPr>
        </p:nvSpPr>
        <p:spPr/>
        <p:txBody>
          <a:bodyPr/>
          <a:lstStyle/>
          <a:p>
            <a:r>
              <a:rPr lang="en-GB" dirty="0" smtClean="0"/>
              <a:t>Currently there are 21 Profiles</a:t>
            </a:r>
          </a:p>
          <a:p>
            <a:pPr lvl="1"/>
            <a:r>
              <a:rPr lang="en-GB" dirty="0" smtClean="0"/>
              <a:t>Specify which ‘tools’ the decoder supports.</a:t>
            </a:r>
          </a:p>
          <a:p>
            <a:pPr lvl="1"/>
            <a:endParaRPr lang="en-GB" dirty="0"/>
          </a:p>
          <a:p>
            <a:pPr lvl="1"/>
            <a:endParaRPr lang="en-GB" dirty="0" smtClean="0"/>
          </a:p>
          <a:p>
            <a:pPr lvl="1"/>
            <a:endParaRPr lang="en-GB" dirty="0"/>
          </a:p>
          <a:p>
            <a:pPr lvl="1"/>
            <a:endParaRPr lang="en-GB" dirty="0" smtClean="0"/>
          </a:p>
          <a:p>
            <a:pPr lvl="1"/>
            <a:endParaRPr lang="en-GB" dirty="0"/>
          </a:p>
          <a:p>
            <a:pPr lvl="1"/>
            <a:endParaRPr lang="en-GB" dirty="0" smtClean="0"/>
          </a:p>
          <a:p>
            <a:pPr lvl="1"/>
            <a:endParaRPr lang="en-GB" dirty="0"/>
          </a:p>
          <a:p>
            <a:r>
              <a:rPr lang="en-GB" dirty="0" smtClean="0"/>
              <a:t>Baseline Profile:</a:t>
            </a:r>
          </a:p>
          <a:p>
            <a:pPr lvl="1"/>
            <a:r>
              <a:rPr lang="en-GB" dirty="0" smtClean="0"/>
              <a:t>Low-cost </a:t>
            </a:r>
          </a:p>
          <a:p>
            <a:pPr lvl="1"/>
            <a:r>
              <a:rPr lang="en-GB" dirty="0" smtClean="0"/>
              <a:t>Data-robustness </a:t>
            </a:r>
          </a:p>
          <a:p>
            <a:pPr lvl="1"/>
            <a:r>
              <a:rPr lang="en-GB" dirty="0" smtClean="0"/>
              <a:t>Intended for Video conferencing</a:t>
            </a:r>
          </a:p>
          <a:p>
            <a:endParaRPr lang="en-GB" dirty="0" smtClean="0">
              <a:solidFill>
                <a:srgbClr val="FF0000"/>
              </a:solidFill>
            </a:endParaRPr>
          </a:p>
          <a:p>
            <a:endParaRPr lang="en-GB" dirty="0">
              <a:solidFill>
                <a:srgbClr val="FF0000"/>
              </a:solidFill>
            </a:endParaRPr>
          </a:p>
          <a:p>
            <a:endParaRPr lang="en-GB" dirty="0" smtClean="0">
              <a:solidFill>
                <a:srgbClr val="FF0000"/>
              </a:solidFill>
            </a:endParaRPr>
          </a:p>
        </p:txBody>
      </p:sp>
      <p:sp>
        <p:nvSpPr>
          <p:cNvPr id="4" name="Slide Number Placeholder 3"/>
          <p:cNvSpPr>
            <a:spLocks noGrp="1"/>
          </p:cNvSpPr>
          <p:nvPr>
            <p:ph type="sldNum" sz="quarter" idx="10"/>
          </p:nvPr>
        </p:nvSpPr>
        <p:spPr/>
        <p:txBody>
          <a:bodyPr/>
          <a:lstStyle/>
          <a:p>
            <a:pPr>
              <a:defRPr/>
            </a:pPr>
            <a:fld id="{D5BD93C6-D41A-4CCC-8638-95E21B63466B}" type="slidenum">
              <a:rPr lang="de-DE" smtClean="0"/>
              <a:pPr>
                <a:defRPr/>
              </a:pPr>
              <a:t>25</a:t>
            </a:fld>
            <a:endParaRPr lang="de-DE"/>
          </a:p>
        </p:txBody>
      </p:sp>
      <p:sp>
        <p:nvSpPr>
          <p:cNvPr id="5" name="Footer Placeholder 4"/>
          <p:cNvSpPr>
            <a:spLocks noGrp="1"/>
          </p:cNvSpPr>
          <p:nvPr>
            <p:ph type="ftr" sz="quarter" idx="11"/>
          </p:nvPr>
        </p:nvSpPr>
        <p:spPr/>
        <p:txBody>
          <a:bodyPr/>
          <a:lstStyle/>
          <a:p>
            <a:pPr>
              <a:defRPr/>
            </a:pPr>
            <a:endParaRPr lang="nl-NL" dirty="0"/>
          </a:p>
        </p:txBody>
      </p:sp>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2132856"/>
            <a:ext cx="8496943" cy="23366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06560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9" end="9"/>
                                            </p:txEl>
                                          </p:spTgt>
                                        </p:tgtEl>
                                        <p:attrNameLst>
                                          <p:attrName>style.visibility</p:attrName>
                                        </p:attrNameLst>
                                      </p:cBhvr>
                                      <p:to>
                                        <p:strVal val="visible"/>
                                      </p:to>
                                    </p:set>
                                    <p:animEffect transition="in" filter="fade">
                                      <p:cBhvr>
                                        <p:cTn id="7" dur="500"/>
                                        <p:tgtEl>
                                          <p:spTgt spid="3">
                                            <p:txEl>
                                              <p:pRg st="9" end="9"/>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0" end="10"/>
                                            </p:txEl>
                                          </p:spTgt>
                                        </p:tgtEl>
                                        <p:attrNameLst>
                                          <p:attrName>style.visibility</p:attrName>
                                        </p:attrNameLst>
                                      </p:cBhvr>
                                      <p:to>
                                        <p:strVal val="visible"/>
                                      </p:to>
                                    </p:set>
                                    <p:animEffect transition="in" filter="fade">
                                      <p:cBhvr>
                                        <p:cTn id="10" dur="500"/>
                                        <p:tgtEl>
                                          <p:spTgt spid="3">
                                            <p:txEl>
                                              <p:pRg st="10" end="10"/>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11" end="11"/>
                                            </p:txEl>
                                          </p:spTgt>
                                        </p:tgtEl>
                                        <p:attrNameLst>
                                          <p:attrName>style.visibility</p:attrName>
                                        </p:attrNameLst>
                                      </p:cBhvr>
                                      <p:to>
                                        <p:strVal val="visible"/>
                                      </p:to>
                                    </p:set>
                                    <p:animEffect transition="in" filter="fade">
                                      <p:cBhvr>
                                        <p:cTn id="13" dur="500"/>
                                        <p:tgtEl>
                                          <p:spTgt spid="3">
                                            <p:txEl>
                                              <p:pRg st="11" end="11"/>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12" end="12"/>
                                            </p:txEl>
                                          </p:spTgt>
                                        </p:tgtEl>
                                        <p:attrNameLst>
                                          <p:attrName>style.visibility</p:attrName>
                                        </p:attrNameLst>
                                      </p:cBhvr>
                                      <p:to>
                                        <p:strVal val="visible"/>
                                      </p:to>
                                    </p:set>
                                    <p:animEffect transition="in" filter="fade">
                                      <p:cBhvr>
                                        <p:cTn id="16"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err="1" smtClean="0"/>
              <a:t>Profiles</a:t>
            </a:r>
            <a:r>
              <a:rPr lang="nl-NL" dirty="0" smtClean="0"/>
              <a:t> </a:t>
            </a:r>
            <a:r>
              <a:rPr lang="nl-NL" dirty="0" err="1"/>
              <a:t>and</a:t>
            </a:r>
            <a:r>
              <a:rPr lang="nl-NL" dirty="0"/>
              <a:t> levels</a:t>
            </a:r>
          </a:p>
        </p:txBody>
      </p:sp>
      <p:sp>
        <p:nvSpPr>
          <p:cNvPr id="3" name="Content Placeholder 2"/>
          <p:cNvSpPr>
            <a:spLocks noGrp="1"/>
          </p:cNvSpPr>
          <p:nvPr>
            <p:ph idx="1"/>
          </p:nvPr>
        </p:nvSpPr>
        <p:spPr/>
        <p:txBody>
          <a:bodyPr/>
          <a:lstStyle/>
          <a:p>
            <a:r>
              <a:rPr lang="en-GB" dirty="0" smtClean="0"/>
              <a:t>Extended profile</a:t>
            </a:r>
          </a:p>
          <a:p>
            <a:pPr lvl="1"/>
            <a:r>
              <a:rPr lang="en-GB" dirty="0" smtClean="0"/>
              <a:t>Extra robustness</a:t>
            </a:r>
          </a:p>
          <a:p>
            <a:pPr lvl="1"/>
            <a:r>
              <a:rPr lang="en-GB" dirty="0" smtClean="0"/>
              <a:t>Supports server stream switching</a:t>
            </a:r>
          </a:p>
          <a:p>
            <a:pPr lvl="1"/>
            <a:r>
              <a:rPr lang="en-GB" dirty="0" smtClean="0"/>
              <a:t>Intended for streaming</a:t>
            </a:r>
          </a:p>
          <a:p>
            <a:pPr lvl="1"/>
            <a:endParaRPr lang="en-GB" dirty="0" smtClean="0"/>
          </a:p>
          <a:p>
            <a:r>
              <a:rPr lang="en-GB" dirty="0" smtClean="0"/>
              <a:t>Main profile</a:t>
            </a:r>
          </a:p>
          <a:p>
            <a:pPr lvl="1"/>
            <a:r>
              <a:rPr lang="en-GB" dirty="0" smtClean="0"/>
              <a:t>High compression</a:t>
            </a:r>
          </a:p>
          <a:p>
            <a:pPr lvl="1"/>
            <a:r>
              <a:rPr lang="en-GB" dirty="0" smtClean="0"/>
              <a:t>Used for digital TV broadcast (not HD)</a:t>
            </a:r>
          </a:p>
          <a:p>
            <a:endParaRPr lang="en-GB" dirty="0" smtClean="0"/>
          </a:p>
          <a:p>
            <a:r>
              <a:rPr lang="en-GB" dirty="0" smtClean="0"/>
              <a:t>Other profiles</a:t>
            </a:r>
          </a:p>
          <a:p>
            <a:pPr lvl="1"/>
            <a:r>
              <a:rPr lang="en-GB" dirty="0" smtClean="0"/>
              <a:t>High Profile(s)  (HDTV , Blu-Ray)</a:t>
            </a:r>
          </a:p>
          <a:p>
            <a:pPr lvl="1"/>
            <a:r>
              <a:rPr lang="en-GB" dirty="0" smtClean="0"/>
              <a:t>Scalable Profile</a:t>
            </a:r>
          </a:p>
          <a:p>
            <a:pPr lvl="1"/>
            <a:r>
              <a:rPr lang="en-GB" dirty="0" smtClean="0"/>
              <a:t>Stereo Profile</a:t>
            </a:r>
          </a:p>
          <a:p>
            <a:pPr marL="0" indent="0">
              <a:buNone/>
            </a:pPr>
            <a:r>
              <a:rPr lang="en-GB" dirty="0" smtClean="0"/>
              <a:t>	</a:t>
            </a:r>
            <a:endParaRPr lang="en-GB" dirty="0"/>
          </a:p>
        </p:txBody>
      </p:sp>
      <p:sp>
        <p:nvSpPr>
          <p:cNvPr id="4" name="Slide Number Placeholder 3"/>
          <p:cNvSpPr>
            <a:spLocks noGrp="1"/>
          </p:cNvSpPr>
          <p:nvPr>
            <p:ph type="sldNum" sz="quarter" idx="10"/>
          </p:nvPr>
        </p:nvSpPr>
        <p:spPr/>
        <p:txBody>
          <a:bodyPr/>
          <a:lstStyle/>
          <a:p>
            <a:pPr>
              <a:defRPr/>
            </a:pPr>
            <a:fld id="{D5BD93C6-D41A-4CCC-8638-95E21B63466B}" type="slidenum">
              <a:rPr lang="de-DE" smtClean="0"/>
              <a:pPr>
                <a:defRPr/>
              </a:pPr>
              <a:t>26</a:t>
            </a:fld>
            <a:endParaRPr lang="de-DE"/>
          </a:p>
        </p:txBody>
      </p:sp>
      <p:sp>
        <p:nvSpPr>
          <p:cNvPr id="5" name="Footer Placeholder 4"/>
          <p:cNvSpPr>
            <a:spLocks noGrp="1"/>
          </p:cNvSpPr>
          <p:nvPr>
            <p:ph type="ftr" sz="quarter" idx="11"/>
          </p:nvPr>
        </p:nvSpPr>
        <p:spPr/>
        <p:txBody>
          <a:bodyPr/>
          <a:lstStyle/>
          <a:p>
            <a:pPr>
              <a:defRPr/>
            </a:pPr>
            <a:endParaRPr lang="nl-NL" dirty="0"/>
          </a:p>
        </p:txBody>
      </p:sp>
    </p:spTree>
    <p:extLst>
      <p:ext uri="{BB962C8B-B14F-4D97-AF65-F5344CB8AC3E}">
        <p14:creationId xmlns:p14="http://schemas.microsoft.com/office/powerpoint/2010/main" val="2470822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Effect transition="in" filter="fade">
                                      <p:cBhvr>
                                        <p:cTn id="7" dur="500"/>
                                        <p:tgtEl>
                                          <p:spTgt spid="3">
                                            <p:txEl>
                                              <p:pRg st="6" end="6"/>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7" end="7"/>
                                            </p:txEl>
                                          </p:spTgt>
                                        </p:tgtEl>
                                        <p:attrNameLst>
                                          <p:attrName>style.visibility</p:attrName>
                                        </p:attrNameLst>
                                      </p:cBhvr>
                                      <p:to>
                                        <p:strVal val="visible"/>
                                      </p:to>
                                    </p:set>
                                    <p:animEffect transition="in" filter="fade">
                                      <p:cBhvr>
                                        <p:cTn id="10" dur="500"/>
                                        <p:tgtEl>
                                          <p:spTgt spid="3">
                                            <p:txEl>
                                              <p:pRg st="7" end="7"/>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10" end="10"/>
                                            </p:txEl>
                                          </p:spTgt>
                                        </p:tgtEl>
                                        <p:attrNameLst>
                                          <p:attrName>style.visibility</p:attrName>
                                        </p:attrNameLst>
                                      </p:cBhvr>
                                      <p:to>
                                        <p:strVal val="visible"/>
                                      </p:to>
                                    </p:set>
                                    <p:animEffect transition="in" filter="fade">
                                      <p:cBhvr>
                                        <p:cTn id="15" dur="500"/>
                                        <p:tgtEl>
                                          <p:spTgt spid="3">
                                            <p:txEl>
                                              <p:pRg st="10" end="10"/>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11" end="11"/>
                                            </p:txEl>
                                          </p:spTgt>
                                        </p:tgtEl>
                                        <p:attrNameLst>
                                          <p:attrName>style.visibility</p:attrName>
                                        </p:attrNameLst>
                                      </p:cBhvr>
                                      <p:to>
                                        <p:strVal val="visible"/>
                                      </p:to>
                                    </p:set>
                                    <p:animEffect transition="in" filter="fade">
                                      <p:cBhvr>
                                        <p:cTn id="18" dur="500"/>
                                        <p:tgtEl>
                                          <p:spTgt spid="3">
                                            <p:txEl>
                                              <p:pRg st="11" end="11"/>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12" end="12"/>
                                            </p:txEl>
                                          </p:spTgt>
                                        </p:tgtEl>
                                        <p:attrNameLst>
                                          <p:attrName>style.visibility</p:attrName>
                                        </p:attrNameLst>
                                      </p:cBhvr>
                                      <p:to>
                                        <p:strVal val="visible"/>
                                      </p:to>
                                    </p:set>
                                    <p:animEffect transition="in" filter="fade">
                                      <p:cBhvr>
                                        <p:cTn id="21"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err="1" smtClean="0"/>
              <a:t>Profiles</a:t>
            </a:r>
            <a:r>
              <a:rPr lang="nl-NL" dirty="0" smtClean="0"/>
              <a:t> </a:t>
            </a:r>
            <a:r>
              <a:rPr lang="nl-NL" dirty="0" err="1"/>
              <a:t>and</a:t>
            </a:r>
            <a:r>
              <a:rPr lang="nl-NL" dirty="0"/>
              <a:t> levels</a:t>
            </a:r>
          </a:p>
        </p:txBody>
      </p:sp>
      <p:sp>
        <p:nvSpPr>
          <p:cNvPr id="4" name="Slide Number Placeholder 3"/>
          <p:cNvSpPr>
            <a:spLocks noGrp="1"/>
          </p:cNvSpPr>
          <p:nvPr>
            <p:ph type="sldNum" sz="quarter" idx="10"/>
          </p:nvPr>
        </p:nvSpPr>
        <p:spPr/>
        <p:txBody>
          <a:bodyPr/>
          <a:lstStyle/>
          <a:p>
            <a:pPr>
              <a:defRPr/>
            </a:pPr>
            <a:fld id="{D5BD93C6-D41A-4CCC-8638-95E21B63466B}" type="slidenum">
              <a:rPr lang="de-DE" smtClean="0"/>
              <a:pPr>
                <a:defRPr/>
              </a:pPr>
              <a:t>27</a:t>
            </a:fld>
            <a:endParaRPr lang="de-DE"/>
          </a:p>
        </p:txBody>
      </p:sp>
      <p:sp>
        <p:nvSpPr>
          <p:cNvPr id="5" name="Footer Placeholder 4"/>
          <p:cNvSpPr>
            <a:spLocks noGrp="1"/>
          </p:cNvSpPr>
          <p:nvPr>
            <p:ph type="ftr" sz="quarter" idx="11"/>
          </p:nvPr>
        </p:nvSpPr>
        <p:spPr/>
        <p:txBody>
          <a:bodyPr/>
          <a:lstStyle/>
          <a:p>
            <a:pPr>
              <a:defRPr/>
            </a:pPr>
            <a:endParaRPr lang="nl-NL" dirty="0"/>
          </a:p>
        </p:txBody>
      </p:sp>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5656" y="1097912"/>
            <a:ext cx="6433517" cy="51538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0656034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err="1" smtClean="0"/>
              <a:t>Compression</a:t>
            </a:r>
            <a:r>
              <a:rPr lang="nl-NL" dirty="0" smtClean="0"/>
              <a:t> </a:t>
            </a:r>
            <a:r>
              <a:rPr lang="nl-NL" dirty="0" err="1" smtClean="0"/>
              <a:t>results</a:t>
            </a:r>
            <a:r>
              <a:rPr lang="nl-NL" dirty="0" smtClean="0"/>
              <a:t> </a:t>
            </a:r>
            <a:endParaRPr lang="nl-NL" dirty="0"/>
          </a:p>
        </p:txBody>
      </p:sp>
      <p:sp>
        <p:nvSpPr>
          <p:cNvPr id="3" name="Content Placeholder 2"/>
          <p:cNvSpPr>
            <a:spLocks noGrp="1"/>
          </p:cNvSpPr>
          <p:nvPr>
            <p:ph idx="1"/>
          </p:nvPr>
        </p:nvSpPr>
        <p:spPr/>
        <p:txBody>
          <a:bodyPr/>
          <a:lstStyle/>
          <a:p>
            <a:r>
              <a:rPr lang="en-US" dirty="0" smtClean="0"/>
              <a:t>Tested using:</a:t>
            </a:r>
          </a:p>
          <a:p>
            <a:pPr lvl="1"/>
            <a:r>
              <a:rPr lang="en-US" dirty="0" smtClean="0"/>
              <a:t>1.61GB raw video file. 1280x720, 52 seconds, no </a:t>
            </a:r>
            <a:r>
              <a:rPr lang="en-US" dirty="0"/>
              <a:t>sound.</a:t>
            </a:r>
            <a:br>
              <a:rPr lang="en-US" dirty="0"/>
            </a:br>
            <a:r>
              <a:rPr lang="en-US" sz="1600" dirty="0"/>
              <a:t>http://media.xiph.org</a:t>
            </a:r>
            <a:r>
              <a:rPr lang="en-US" sz="1600" dirty="0" smtClean="0"/>
              <a:t>/</a:t>
            </a:r>
            <a:endParaRPr lang="en-US" sz="1600" dirty="0"/>
          </a:p>
          <a:p>
            <a:pPr lvl="1"/>
            <a:r>
              <a:rPr lang="en-US" dirty="0" smtClean="0"/>
              <a:t>Dual core 2.0 GHz, 2GB Ram, Win7, limited to 1 core.</a:t>
            </a:r>
          </a:p>
          <a:p>
            <a:endParaRPr lang="en-US" dirty="0"/>
          </a:p>
          <a:p>
            <a:r>
              <a:rPr lang="en-US" dirty="0" smtClean="0"/>
              <a:t>Compressed at different bitrates and using different standards.</a:t>
            </a:r>
          </a:p>
        </p:txBody>
      </p:sp>
      <p:sp>
        <p:nvSpPr>
          <p:cNvPr id="4" name="Slide Number Placeholder 3"/>
          <p:cNvSpPr>
            <a:spLocks noGrp="1"/>
          </p:cNvSpPr>
          <p:nvPr>
            <p:ph type="sldNum" sz="quarter" idx="10"/>
          </p:nvPr>
        </p:nvSpPr>
        <p:spPr/>
        <p:txBody>
          <a:bodyPr/>
          <a:lstStyle/>
          <a:p>
            <a:pPr>
              <a:defRPr/>
            </a:pPr>
            <a:fld id="{D5BD93C6-D41A-4CCC-8638-95E21B63466B}" type="slidenum">
              <a:rPr lang="de-DE" smtClean="0"/>
              <a:pPr>
                <a:defRPr/>
              </a:pPr>
              <a:t>28</a:t>
            </a:fld>
            <a:endParaRPr lang="de-DE"/>
          </a:p>
        </p:txBody>
      </p:sp>
      <p:sp>
        <p:nvSpPr>
          <p:cNvPr id="5" name="Footer Placeholder 4"/>
          <p:cNvSpPr>
            <a:spLocks noGrp="1"/>
          </p:cNvSpPr>
          <p:nvPr>
            <p:ph type="ftr" sz="quarter" idx="11"/>
          </p:nvPr>
        </p:nvSpPr>
        <p:spPr/>
        <p:txBody>
          <a:bodyPr/>
          <a:lstStyle/>
          <a:p>
            <a:pPr>
              <a:defRPr/>
            </a:pPr>
            <a:endParaRPr lang="nl-NL"/>
          </a:p>
        </p:txBody>
      </p:sp>
    </p:spTree>
    <p:extLst>
      <p:ext uri="{BB962C8B-B14F-4D97-AF65-F5344CB8AC3E}">
        <p14:creationId xmlns:p14="http://schemas.microsoft.com/office/powerpoint/2010/main" val="262353441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ontent Placeholder 5"/>
          <p:cNvGraphicFramePr>
            <a:graphicFrameLocks/>
          </p:cNvGraphicFramePr>
          <p:nvPr>
            <p:extLst>
              <p:ext uri="{D42A27DB-BD31-4B8C-83A1-F6EECF244321}">
                <p14:modId xmlns:p14="http://schemas.microsoft.com/office/powerpoint/2010/main" val="3239272792"/>
              </p:ext>
            </p:extLst>
          </p:nvPr>
        </p:nvGraphicFramePr>
        <p:xfrm>
          <a:off x="612000" y="1051200"/>
          <a:ext cx="8208912" cy="5337804"/>
        </p:xfrm>
        <a:graphic>
          <a:graphicData uri="http://schemas.openxmlformats.org/drawingml/2006/table">
            <a:tbl>
              <a:tblPr firstRow="1" bandRow="1">
                <a:tableStyleId>{5C22544A-7EE6-4342-B048-85BDC9FD1C3A}</a:tableStyleId>
              </a:tblPr>
              <a:tblGrid>
                <a:gridCol w="1152128"/>
                <a:gridCol w="1313070"/>
                <a:gridCol w="1279218"/>
                <a:gridCol w="1296144"/>
                <a:gridCol w="1296144"/>
                <a:gridCol w="1872208"/>
              </a:tblGrid>
              <a:tr h="400044">
                <a:tc>
                  <a:txBody>
                    <a:bodyPr/>
                    <a:lstStyle/>
                    <a:p>
                      <a:r>
                        <a:rPr lang="en-GB" sz="1500" dirty="0" smtClean="0"/>
                        <a:t>bitrate</a:t>
                      </a:r>
                      <a:endParaRPr lang="en-GB" sz="1500" dirty="0"/>
                    </a:p>
                  </a:txBody>
                  <a:tcPr>
                    <a:lnL w="12700"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lnB w="76200" cap="flat" cmpd="sng" algn="ctr">
                      <a:solidFill>
                        <a:schemeClr val="tx1"/>
                      </a:solidFill>
                      <a:prstDash val="solid"/>
                      <a:round/>
                      <a:headEnd type="none" w="med" len="med"/>
                      <a:tailEnd type="none" w="med" len="med"/>
                    </a:lnB>
                  </a:tcPr>
                </a:tc>
                <a:tc>
                  <a:txBody>
                    <a:bodyPr/>
                    <a:lstStyle/>
                    <a:p>
                      <a:r>
                        <a:rPr lang="en-GB" sz="1500" dirty="0" smtClean="0"/>
                        <a:t>MPEG1</a:t>
                      </a:r>
                      <a:endParaRPr lang="en-GB" sz="1500" dirty="0"/>
                    </a:p>
                  </a:txBody>
                  <a:tcPr>
                    <a:lnL w="76200" cap="flat" cmpd="sng" algn="ctr">
                      <a:solidFill>
                        <a:schemeClr val="tx1"/>
                      </a:solidFill>
                      <a:prstDash val="solid"/>
                      <a:round/>
                      <a:headEnd type="none" w="med" len="med"/>
                      <a:tailEnd type="none" w="med" len="med"/>
                    </a:lnL>
                    <a:lnB w="76200" cap="flat" cmpd="sng" algn="ctr">
                      <a:solidFill>
                        <a:schemeClr val="tx1"/>
                      </a:solidFill>
                      <a:prstDash val="solid"/>
                      <a:round/>
                      <a:headEnd type="none" w="med" len="med"/>
                      <a:tailEnd type="none" w="med" len="med"/>
                    </a:lnB>
                  </a:tcPr>
                </a:tc>
                <a:tc>
                  <a:txBody>
                    <a:bodyPr/>
                    <a:lstStyle/>
                    <a:p>
                      <a:r>
                        <a:rPr lang="en-GB" sz="1500" dirty="0" smtClean="0"/>
                        <a:t>MPEG4</a:t>
                      </a:r>
                      <a:endParaRPr lang="en-GB" sz="1500" dirty="0"/>
                    </a:p>
                  </a:txBody>
                  <a:tcPr>
                    <a:lnB w="76200" cap="flat" cmpd="sng" algn="ctr">
                      <a:solidFill>
                        <a:schemeClr val="tx1"/>
                      </a:solidFill>
                      <a:prstDash val="solid"/>
                      <a:round/>
                      <a:headEnd type="none" w="med" len="med"/>
                      <a:tailEnd type="none" w="med" len="med"/>
                    </a:lnB>
                  </a:tcPr>
                </a:tc>
                <a:tc>
                  <a:txBody>
                    <a:bodyPr/>
                    <a:lstStyle/>
                    <a:p>
                      <a:r>
                        <a:rPr lang="en-GB" sz="1500" dirty="0" smtClean="0"/>
                        <a:t>MPEG4 AVC</a:t>
                      </a:r>
                      <a:endParaRPr lang="en-GB" sz="1500" dirty="0"/>
                    </a:p>
                  </a:txBody>
                  <a:tcPr>
                    <a:lnB w="76200" cap="flat" cmpd="sng" algn="ctr">
                      <a:solidFill>
                        <a:schemeClr val="tx1"/>
                      </a:solidFill>
                      <a:prstDash val="solid"/>
                      <a:round/>
                      <a:headEnd type="none" w="med" len="med"/>
                      <a:tailEnd type="none" w="med" len="med"/>
                    </a:lnB>
                  </a:tcPr>
                </a:tc>
                <a:tc>
                  <a:txBody>
                    <a:bodyPr/>
                    <a:lstStyle/>
                    <a:p>
                      <a:r>
                        <a:rPr lang="nl-NL" sz="1500" dirty="0" err="1" smtClean="0"/>
                        <a:t>WebM</a:t>
                      </a:r>
                      <a:endParaRPr lang="en-GB" sz="1500" dirty="0"/>
                    </a:p>
                  </a:txBody>
                  <a:tcPr>
                    <a:lnB w="76200" cap="flat" cmpd="sng" algn="ctr">
                      <a:solidFill>
                        <a:schemeClr val="tx1"/>
                      </a:solidFill>
                      <a:prstDash val="solid"/>
                      <a:round/>
                      <a:headEnd type="none" w="med" len="med"/>
                      <a:tailEnd type="none" w="med" len="med"/>
                    </a:lnB>
                  </a:tcPr>
                </a:tc>
                <a:tc>
                  <a:txBody>
                    <a:bodyPr/>
                    <a:lstStyle/>
                    <a:p>
                      <a:r>
                        <a:rPr lang="en-GB" sz="1500" dirty="0" smtClean="0"/>
                        <a:t>Expected</a:t>
                      </a:r>
                      <a:endParaRPr lang="en-GB" sz="1500" dirty="0"/>
                    </a:p>
                  </a:txBody>
                  <a:tcPr>
                    <a:lnB w="76200" cap="flat" cmpd="sng" algn="ctr">
                      <a:solidFill>
                        <a:schemeClr val="tx1"/>
                      </a:solidFill>
                      <a:prstDash val="solid"/>
                      <a:round/>
                      <a:headEnd type="none" w="med" len="med"/>
                      <a:tailEnd type="none" w="med" len="med"/>
                    </a:lnB>
                  </a:tcPr>
                </a:tc>
              </a:tr>
              <a:tr h="400044">
                <a:tc>
                  <a:txBody>
                    <a:bodyPr/>
                    <a:lstStyle/>
                    <a:p>
                      <a:r>
                        <a:rPr lang="en-GB" sz="1500" dirty="0" smtClean="0"/>
                        <a:t>96kbps</a:t>
                      </a:r>
                      <a:endParaRPr lang="en-GB" sz="1500" dirty="0"/>
                    </a:p>
                  </a:txBody>
                  <a:tcPr>
                    <a:lnL w="12700"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lnT w="76200" cap="flat" cmpd="sng" algn="ctr">
                      <a:solidFill>
                        <a:schemeClr val="tx1"/>
                      </a:solidFill>
                      <a:prstDash val="solid"/>
                      <a:round/>
                      <a:headEnd type="none" w="med" len="med"/>
                      <a:tailEnd type="none" w="med" len="med"/>
                    </a:lnT>
                  </a:tcPr>
                </a:tc>
                <a:tc>
                  <a:txBody>
                    <a:bodyPr/>
                    <a:lstStyle/>
                    <a:p>
                      <a:r>
                        <a:rPr lang="en-GB" sz="1500" dirty="0" smtClean="0"/>
                        <a:t>5.976KB </a:t>
                      </a:r>
                    </a:p>
                    <a:p>
                      <a:r>
                        <a:rPr lang="en-GB" sz="1500" dirty="0" smtClean="0"/>
                        <a:t>1m7</a:t>
                      </a:r>
                      <a:endParaRPr lang="en-GB" sz="1500" dirty="0"/>
                    </a:p>
                  </a:txBody>
                  <a:tcPr>
                    <a:lnL w="76200" cap="flat" cmpd="sng" algn="ctr">
                      <a:solidFill>
                        <a:schemeClr val="tx1"/>
                      </a:solidFill>
                      <a:prstDash val="solid"/>
                      <a:round/>
                      <a:headEnd type="none" w="med" len="med"/>
                      <a:tailEnd type="none" w="med" len="med"/>
                    </a:lnL>
                    <a:lnT w="76200" cap="flat" cmpd="sng" algn="ctr">
                      <a:solidFill>
                        <a:schemeClr val="tx1"/>
                      </a:solidFill>
                      <a:prstDash val="solid"/>
                      <a:round/>
                      <a:headEnd type="none" w="med" len="med"/>
                      <a:tailEnd type="none" w="med" len="med"/>
                    </a:lnT>
                  </a:tcPr>
                </a:tc>
                <a:tc>
                  <a:txBody>
                    <a:bodyPr/>
                    <a:lstStyle/>
                    <a:p>
                      <a:r>
                        <a:rPr lang="en-GB" sz="1500" dirty="0" smtClean="0"/>
                        <a:t>4.799KB</a:t>
                      </a:r>
                    </a:p>
                    <a:p>
                      <a:r>
                        <a:rPr lang="en-GB" sz="1500" dirty="0" smtClean="0"/>
                        <a:t>1m11</a:t>
                      </a:r>
                      <a:endParaRPr lang="en-GB" sz="1500" dirty="0"/>
                    </a:p>
                  </a:txBody>
                  <a:tcPr>
                    <a:lnT w="76200" cap="flat" cmpd="sng" algn="ctr">
                      <a:solidFill>
                        <a:schemeClr val="tx1"/>
                      </a:solidFill>
                      <a:prstDash val="solid"/>
                      <a:round/>
                      <a:headEnd type="none" w="med" len="med"/>
                      <a:tailEnd type="none" w="med" len="med"/>
                    </a:lnT>
                  </a:tcPr>
                </a:tc>
                <a:tc>
                  <a:txBody>
                    <a:bodyPr/>
                    <a:lstStyle/>
                    <a:p>
                      <a:r>
                        <a:rPr lang="nl-NL" sz="1500" dirty="0" smtClean="0"/>
                        <a:t>623KB</a:t>
                      </a:r>
                      <a:endParaRPr lang="en-GB" sz="1500" dirty="0" smtClean="0"/>
                    </a:p>
                    <a:p>
                      <a:r>
                        <a:rPr lang="en-GB" sz="1500" dirty="0" smtClean="0"/>
                        <a:t>1m27</a:t>
                      </a:r>
                      <a:endParaRPr lang="en-GB" sz="1500" dirty="0"/>
                    </a:p>
                  </a:txBody>
                  <a:tcPr>
                    <a:lnT w="76200" cap="flat" cmpd="sng" algn="ctr">
                      <a:solidFill>
                        <a:schemeClr val="tx1"/>
                      </a:solidFill>
                      <a:prstDash val="solid"/>
                      <a:round/>
                      <a:headEnd type="none" w="med" len="med"/>
                      <a:tailEnd type="none" w="med" len="med"/>
                    </a:lnT>
                  </a:tcPr>
                </a:tc>
                <a:tc>
                  <a:txBody>
                    <a:bodyPr/>
                    <a:lstStyle/>
                    <a:p>
                      <a:r>
                        <a:rPr lang="nl-NL" sz="1500" dirty="0" smtClean="0"/>
                        <a:t>1.265KB</a:t>
                      </a:r>
                      <a:endParaRPr lang="en-GB" sz="1500" dirty="0" smtClean="0"/>
                    </a:p>
                    <a:p>
                      <a:r>
                        <a:rPr lang="en-GB" sz="1500" dirty="0" smtClean="0"/>
                        <a:t>1m43</a:t>
                      </a:r>
                      <a:endParaRPr lang="en-GB" sz="1500" dirty="0"/>
                    </a:p>
                  </a:txBody>
                  <a:tcPr>
                    <a:lnT w="76200" cap="flat" cmpd="sng" algn="ctr">
                      <a:solidFill>
                        <a:schemeClr val="tx1"/>
                      </a:solidFill>
                      <a:prstDash val="solid"/>
                      <a:round/>
                      <a:headEnd type="none" w="med" len="med"/>
                      <a:tailEnd type="none" w="med" len="med"/>
                    </a:lnT>
                  </a:tcPr>
                </a:tc>
                <a:tc>
                  <a:txBody>
                    <a:bodyPr/>
                    <a:lstStyle/>
                    <a:p>
                      <a:r>
                        <a:rPr lang="nl-NL" sz="1500" dirty="0" smtClean="0"/>
                        <a:t>624KB</a:t>
                      </a:r>
                      <a:endParaRPr lang="en-GB" sz="1500" dirty="0"/>
                    </a:p>
                  </a:txBody>
                  <a:tcPr>
                    <a:lnT w="76200" cap="flat" cmpd="sng" algn="ctr">
                      <a:solidFill>
                        <a:schemeClr val="tx1"/>
                      </a:solidFill>
                      <a:prstDash val="solid"/>
                      <a:round/>
                      <a:headEnd type="none" w="med" len="med"/>
                      <a:tailEnd type="none" w="med" len="med"/>
                    </a:lnT>
                  </a:tcPr>
                </a:tc>
              </a:tr>
              <a:tr h="400044">
                <a:tc>
                  <a:txBody>
                    <a:bodyPr/>
                    <a:lstStyle/>
                    <a:p>
                      <a:r>
                        <a:rPr lang="en-GB" sz="1500" dirty="0" smtClean="0"/>
                        <a:t>192kbps</a:t>
                      </a:r>
                      <a:endParaRPr lang="en-GB" sz="1500" dirty="0"/>
                    </a:p>
                  </a:txBody>
                  <a:tcPr>
                    <a:lnL w="12700"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tcPr>
                </a:tc>
                <a:tc>
                  <a:txBody>
                    <a:bodyPr/>
                    <a:lstStyle/>
                    <a:p>
                      <a:r>
                        <a:rPr lang="en-GB" sz="1500" dirty="0" smtClean="0"/>
                        <a:t>5.986KB</a:t>
                      </a:r>
                    </a:p>
                    <a:p>
                      <a:r>
                        <a:rPr lang="en-GB" sz="1500" dirty="0" smtClean="0"/>
                        <a:t>1m7</a:t>
                      </a:r>
                      <a:endParaRPr lang="en-GB" sz="1500" dirty="0"/>
                    </a:p>
                  </a:txBody>
                  <a:tcPr>
                    <a:lnL w="76200" cap="flat" cmpd="sng" algn="ctr">
                      <a:solidFill>
                        <a:schemeClr val="tx1"/>
                      </a:solidFill>
                      <a:prstDash val="solid"/>
                      <a:round/>
                      <a:headEnd type="none" w="med" len="med"/>
                      <a:tailEnd type="none" w="med" len="med"/>
                    </a:lnL>
                  </a:tcPr>
                </a:tc>
                <a:tc>
                  <a:txBody>
                    <a:bodyPr/>
                    <a:lstStyle/>
                    <a:p>
                      <a:r>
                        <a:rPr lang="nl-NL" sz="1500" dirty="0" smtClean="0"/>
                        <a:t>4.810KB</a:t>
                      </a:r>
                      <a:endParaRPr lang="en-GB" sz="1500" dirty="0" smtClean="0"/>
                    </a:p>
                    <a:p>
                      <a:r>
                        <a:rPr lang="en-GB" sz="1500" dirty="0" smtClean="0"/>
                        <a:t>1m7</a:t>
                      </a:r>
                      <a:endParaRPr lang="en-GB" sz="1500" dirty="0"/>
                    </a:p>
                  </a:txBody>
                  <a:tcPr/>
                </a:tc>
                <a:tc>
                  <a:txBody>
                    <a:bodyPr/>
                    <a:lstStyle/>
                    <a:p>
                      <a:r>
                        <a:rPr lang="nl-NL" sz="1500" dirty="0" smtClean="0"/>
                        <a:t>1.159KB</a:t>
                      </a:r>
                      <a:endParaRPr lang="en-GB" sz="1500" dirty="0" smtClean="0"/>
                    </a:p>
                    <a:p>
                      <a:r>
                        <a:rPr lang="en-GB" sz="1500" dirty="0" smtClean="0"/>
                        <a:t>1m40</a:t>
                      </a:r>
                      <a:endParaRPr lang="en-GB" sz="1500" dirty="0"/>
                    </a:p>
                  </a:txBody>
                  <a:tcPr/>
                </a:tc>
                <a:tc>
                  <a:txBody>
                    <a:bodyPr/>
                    <a:lstStyle/>
                    <a:p>
                      <a:r>
                        <a:rPr lang="nl-NL" sz="1500" dirty="0" smtClean="0"/>
                        <a:t>1.528KB</a:t>
                      </a:r>
                      <a:endParaRPr lang="en-GB" sz="1500" dirty="0" smtClean="0"/>
                    </a:p>
                    <a:p>
                      <a:r>
                        <a:rPr lang="en-GB" sz="1500" dirty="0" smtClean="0"/>
                        <a:t>1m49</a:t>
                      </a:r>
                      <a:endParaRPr lang="en-GB" sz="1500" dirty="0"/>
                    </a:p>
                  </a:txBody>
                  <a:tcPr/>
                </a:tc>
                <a:tc>
                  <a:txBody>
                    <a:bodyPr/>
                    <a:lstStyle/>
                    <a:p>
                      <a:r>
                        <a:rPr lang="nl-NL" sz="1500" dirty="0" smtClean="0"/>
                        <a:t>1.248KB</a:t>
                      </a:r>
                      <a:endParaRPr lang="en-GB" sz="1500" dirty="0"/>
                    </a:p>
                  </a:txBody>
                  <a:tcPr/>
                </a:tc>
              </a:tr>
              <a:tr h="400044">
                <a:tc>
                  <a:txBody>
                    <a:bodyPr/>
                    <a:lstStyle/>
                    <a:p>
                      <a:r>
                        <a:rPr lang="en-GB" sz="1500" dirty="0" smtClean="0"/>
                        <a:t>320kbps</a:t>
                      </a:r>
                      <a:endParaRPr lang="en-GB" sz="1500" dirty="0"/>
                    </a:p>
                  </a:txBody>
                  <a:tcPr>
                    <a:lnL w="12700"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tcPr>
                </a:tc>
                <a:tc>
                  <a:txBody>
                    <a:bodyPr/>
                    <a:lstStyle/>
                    <a:p>
                      <a:r>
                        <a:rPr lang="en-GB" sz="1500" dirty="0" smtClean="0"/>
                        <a:t>6.004KB</a:t>
                      </a:r>
                    </a:p>
                    <a:p>
                      <a:r>
                        <a:rPr lang="en-GB" sz="1500" dirty="0" smtClean="0"/>
                        <a:t>1m7</a:t>
                      </a:r>
                      <a:endParaRPr lang="en-GB" sz="1500" dirty="0"/>
                    </a:p>
                  </a:txBody>
                  <a:tcPr>
                    <a:lnL w="76200" cap="flat" cmpd="sng" algn="ctr">
                      <a:solidFill>
                        <a:schemeClr val="tx1"/>
                      </a:solidFill>
                      <a:prstDash val="solid"/>
                      <a:round/>
                      <a:headEnd type="none" w="med" len="med"/>
                      <a:tailEnd type="none" w="med" len="med"/>
                    </a:lnL>
                  </a:tcPr>
                </a:tc>
                <a:tc>
                  <a:txBody>
                    <a:bodyPr/>
                    <a:lstStyle/>
                    <a:p>
                      <a:r>
                        <a:rPr lang="nl-NL" sz="1500" dirty="0" smtClean="0"/>
                        <a:t>4.830KB</a:t>
                      </a:r>
                      <a:endParaRPr lang="en-GB" sz="1500" dirty="0" smtClean="0"/>
                    </a:p>
                    <a:p>
                      <a:r>
                        <a:rPr lang="en-GB" sz="1500" dirty="0" smtClean="0"/>
                        <a:t>1m13</a:t>
                      </a:r>
                      <a:endParaRPr lang="en-GB" sz="1500" dirty="0"/>
                    </a:p>
                  </a:txBody>
                  <a:tcPr/>
                </a:tc>
                <a:tc>
                  <a:txBody>
                    <a:bodyPr/>
                    <a:lstStyle/>
                    <a:p>
                      <a:r>
                        <a:rPr lang="nl-NL" sz="1500" dirty="0" smtClean="0"/>
                        <a:t>1.844KB</a:t>
                      </a:r>
                      <a:endParaRPr lang="en-GB" sz="1500" dirty="0" smtClean="0"/>
                    </a:p>
                    <a:p>
                      <a:r>
                        <a:rPr lang="en-GB" sz="1500" dirty="0" smtClean="0"/>
                        <a:t>1m51</a:t>
                      </a:r>
                      <a:endParaRPr lang="en-GB" sz="1500" dirty="0"/>
                    </a:p>
                  </a:txBody>
                  <a:tcPr/>
                </a:tc>
                <a:tc>
                  <a:txBody>
                    <a:bodyPr/>
                    <a:lstStyle/>
                    <a:p>
                      <a:r>
                        <a:rPr lang="nl-NL" sz="1500" dirty="0" smtClean="0"/>
                        <a:t>2.163KB</a:t>
                      </a:r>
                      <a:endParaRPr lang="en-GB" sz="1500" dirty="0" smtClean="0"/>
                    </a:p>
                    <a:p>
                      <a:r>
                        <a:rPr lang="en-GB" sz="1500" dirty="0" smtClean="0"/>
                        <a:t>1m54</a:t>
                      </a:r>
                      <a:endParaRPr lang="en-GB" sz="1500" dirty="0"/>
                    </a:p>
                  </a:txBody>
                  <a:tcPr/>
                </a:tc>
                <a:tc>
                  <a:txBody>
                    <a:bodyPr/>
                    <a:lstStyle/>
                    <a:p>
                      <a:r>
                        <a:rPr lang="nl-NL" sz="1500" dirty="0" smtClean="0"/>
                        <a:t>2.080KB</a:t>
                      </a:r>
                      <a:endParaRPr lang="en-GB" sz="1500" dirty="0"/>
                    </a:p>
                  </a:txBody>
                  <a:tcPr/>
                </a:tc>
              </a:tr>
              <a:tr h="400044">
                <a:tc>
                  <a:txBody>
                    <a:bodyPr/>
                    <a:lstStyle/>
                    <a:p>
                      <a:r>
                        <a:rPr lang="en-GB" sz="1500" dirty="0" smtClean="0"/>
                        <a:t>512kbps</a:t>
                      </a:r>
                      <a:endParaRPr lang="en-GB" sz="1500" dirty="0"/>
                    </a:p>
                  </a:txBody>
                  <a:tcPr>
                    <a:lnL w="12700"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tcPr>
                </a:tc>
                <a:tc>
                  <a:txBody>
                    <a:bodyPr/>
                    <a:lstStyle/>
                    <a:p>
                      <a:r>
                        <a:rPr lang="en-GB" sz="1500" dirty="0" smtClean="0"/>
                        <a:t>6.044KB</a:t>
                      </a:r>
                    </a:p>
                    <a:p>
                      <a:r>
                        <a:rPr lang="en-GB" sz="1500" dirty="0" smtClean="0"/>
                        <a:t>1m7</a:t>
                      </a:r>
                      <a:endParaRPr lang="en-GB" sz="1500" dirty="0"/>
                    </a:p>
                  </a:txBody>
                  <a:tcPr>
                    <a:lnL w="76200" cap="flat" cmpd="sng" algn="ctr">
                      <a:solidFill>
                        <a:schemeClr val="tx1"/>
                      </a:solidFill>
                      <a:prstDash val="solid"/>
                      <a:round/>
                      <a:headEnd type="none" w="med" len="med"/>
                      <a:tailEnd type="none" w="med" len="med"/>
                    </a:lnL>
                  </a:tcPr>
                </a:tc>
                <a:tc>
                  <a:txBody>
                    <a:bodyPr/>
                    <a:lstStyle/>
                    <a:p>
                      <a:r>
                        <a:rPr lang="nl-NL" sz="1500" dirty="0" smtClean="0"/>
                        <a:t>4.882KB</a:t>
                      </a:r>
                      <a:endParaRPr lang="en-GB" sz="1500" dirty="0" smtClean="0"/>
                    </a:p>
                    <a:p>
                      <a:r>
                        <a:rPr lang="en-GB" sz="1500" dirty="0" smtClean="0"/>
                        <a:t>1m13</a:t>
                      </a:r>
                      <a:endParaRPr lang="en-GB" sz="1500" dirty="0"/>
                    </a:p>
                  </a:txBody>
                  <a:tcPr/>
                </a:tc>
                <a:tc>
                  <a:txBody>
                    <a:bodyPr/>
                    <a:lstStyle/>
                    <a:p>
                      <a:r>
                        <a:rPr lang="nl-NL" sz="1500" dirty="0" smtClean="0"/>
                        <a:t>2.850KB</a:t>
                      </a:r>
                      <a:endParaRPr lang="en-GB" sz="1500" dirty="0" smtClean="0"/>
                    </a:p>
                    <a:p>
                      <a:r>
                        <a:rPr lang="en-GB" sz="1500" dirty="0" smtClean="0"/>
                        <a:t>2m5</a:t>
                      </a:r>
                      <a:endParaRPr lang="en-GB" sz="1500" dirty="0"/>
                    </a:p>
                  </a:txBody>
                  <a:tcPr/>
                </a:tc>
                <a:tc>
                  <a:txBody>
                    <a:bodyPr/>
                    <a:lstStyle/>
                    <a:p>
                      <a:r>
                        <a:rPr lang="nl-NL" sz="1500" dirty="0" smtClean="0"/>
                        <a:t>3.129KB</a:t>
                      </a:r>
                      <a:endParaRPr lang="en-GB" sz="1500" dirty="0" smtClean="0"/>
                    </a:p>
                    <a:p>
                      <a:r>
                        <a:rPr lang="en-GB" sz="1500" dirty="0" smtClean="0"/>
                        <a:t>2m</a:t>
                      </a:r>
                      <a:endParaRPr lang="en-GB" sz="1500" dirty="0"/>
                    </a:p>
                  </a:txBody>
                  <a:tcPr/>
                </a:tc>
                <a:tc>
                  <a:txBody>
                    <a:bodyPr/>
                    <a:lstStyle/>
                    <a:p>
                      <a:r>
                        <a:rPr lang="nl-NL" sz="1500" dirty="0" smtClean="0"/>
                        <a:t>3.328KB</a:t>
                      </a:r>
                      <a:endParaRPr lang="en-GB" sz="1500" dirty="0"/>
                    </a:p>
                  </a:txBody>
                  <a:tcPr/>
                </a:tc>
              </a:tr>
              <a:tr h="400044">
                <a:tc>
                  <a:txBody>
                    <a:bodyPr/>
                    <a:lstStyle/>
                    <a:p>
                      <a:r>
                        <a:rPr lang="en-GB" sz="1500" dirty="0" smtClean="0"/>
                        <a:t>1000kbps</a:t>
                      </a:r>
                      <a:endParaRPr lang="en-GB" sz="1500" dirty="0"/>
                    </a:p>
                  </a:txBody>
                  <a:tcPr>
                    <a:lnL w="12700"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tcPr>
                </a:tc>
                <a:tc>
                  <a:txBody>
                    <a:bodyPr/>
                    <a:lstStyle/>
                    <a:p>
                      <a:r>
                        <a:rPr lang="en-GB" sz="1500" dirty="0" smtClean="0"/>
                        <a:t>6.498KB</a:t>
                      </a:r>
                    </a:p>
                    <a:p>
                      <a:r>
                        <a:rPr lang="en-GB" sz="1500" dirty="0" smtClean="0"/>
                        <a:t>1m7</a:t>
                      </a:r>
                      <a:endParaRPr lang="en-GB" sz="1500" dirty="0"/>
                    </a:p>
                  </a:txBody>
                  <a:tcPr>
                    <a:lnL w="76200" cap="flat" cmpd="sng" algn="ctr">
                      <a:solidFill>
                        <a:schemeClr val="tx1"/>
                      </a:solidFill>
                      <a:prstDash val="solid"/>
                      <a:round/>
                      <a:headEnd type="none" w="med" len="med"/>
                      <a:tailEnd type="none" w="med" len="med"/>
                    </a:ln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500" dirty="0" smtClean="0"/>
                        <a:t>6.336KB</a:t>
                      </a:r>
                      <a:endParaRPr lang="en-GB" sz="1500" dirty="0" smtClean="0"/>
                    </a:p>
                    <a:p>
                      <a:r>
                        <a:rPr lang="en-GB" sz="1500" dirty="0" smtClean="0"/>
                        <a:t>1m24</a:t>
                      </a:r>
                      <a:endParaRPr lang="en-GB" sz="1500" dirty="0"/>
                    </a:p>
                  </a:txBody>
                  <a:tcPr/>
                </a:tc>
                <a:tc>
                  <a:txBody>
                    <a:bodyPr/>
                    <a:lstStyle/>
                    <a:p>
                      <a:r>
                        <a:rPr lang="nl-NL" sz="1500" dirty="0" smtClean="0"/>
                        <a:t>5.383KB</a:t>
                      </a:r>
                      <a:endParaRPr lang="en-GB" sz="1500" dirty="0" smtClean="0"/>
                    </a:p>
                    <a:p>
                      <a:r>
                        <a:rPr lang="en-GB" sz="1500" dirty="0" smtClean="0"/>
                        <a:t>2m30</a:t>
                      </a:r>
                      <a:endParaRPr lang="en-GB" sz="1500" dirty="0"/>
                    </a:p>
                  </a:txBody>
                  <a:tcPr/>
                </a:tc>
                <a:tc>
                  <a:txBody>
                    <a:bodyPr/>
                    <a:lstStyle/>
                    <a:p>
                      <a:r>
                        <a:rPr lang="nl-NL" sz="1500" dirty="0" smtClean="0"/>
                        <a:t>5.681KB</a:t>
                      </a:r>
                      <a:endParaRPr lang="en-GB" sz="1500" dirty="0" smtClean="0"/>
                    </a:p>
                    <a:p>
                      <a:r>
                        <a:rPr lang="en-GB" sz="1500" dirty="0" smtClean="0"/>
                        <a:t>2m8</a:t>
                      </a:r>
                      <a:endParaRPr lang="en-GB" sz="1500" dirty="0"/>
                    </a:p>
                  </a:txBody>
                  <a:tcPr/>
                </a:tc>
                <a:tc>
                  <a:txBody>
                    <a:bodyPr/>
                    <a:lstStyle/>
                    <a:p>
                      <a:r>
                        <a:rPr lang="nl-NL" sz="1500" dirty="0" smtClean="0"/>
                        <a:t>6.500KB</a:t>
                      </a:r>
                    </a:p>
                    <a:p>
                      <a:endParaRPr lang="en-GB" sz="1500" dirty="0"/>
                    </a:p>
                  </a:txBody>
                  <a:tcPr/>
                </a:tc>
              </a:tr>
              <a:tr h="400044">
                <a:tc>
                  <a:txBody>
                    <a:bodyPr/>
                    <a:lstStyle/>
                    <a:p>
                      <a:r>
                        <a:rPr lang="en-GB" sz="1500" dirty="0" smtClean="0"/>
                        <a:t>2000kbps</a:t>
                      </a:r>
                      <a:endParaRPr lang="en-GB" sz="1500" dirty="0"/>
                    </a:p>
                  </a:txBody>
                  <a:tcPr>
                    <a:lnL w="12700"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tcPr>
                </a:tc>
                <a:tc>
                  <a:txBody>
                    <a:bodyPr/>
                    <a:lstStyle/>
                    <a:p>
                      <a:r>
                        <a:rPr lang="en-GB" sz="1500" dirty="0" smtClean="0"/>
                        <a:t>12.054KB</a:t>
                      </a:r>
                    </a:p>
                    <a:p>
                      <a:r>
                        <a:rPr lang="en-GB" sz="1500" dirty="0" smtClean="0"/>
                        <a:t>1m8</a:t>
                      </a:r>
                      <a:endParaRPr lang="en-GB" sz="1500" dirty="0"/>
                    </a:p>
                  </a:txBody>
                  <a:tcPr>
                    <a:lnL w="76200" cap="flat" cmpd="sng" algn="ctr">
                      <a:solidFill>
                        <a:schemeClr val="tx1"/>
                      </a:solidFill>
                      <a:prstDash val="solid"/>
                      <a:round/>
                      <a:headEnd type="none" w="med" len="med"/>
                      <a:tailEnd type="none" w="med" len="med"/>
                    </a:lnL>
                  </a:tcPr>
                </a:tc>
                <a:tc>
                  <a:txBody>
                    <a:bodyPr/>
                    <a:lstStyle/>
                    <a:p>
                      <a:r>
                        <a:rPr lang="nl-NL" sz="1500" dirty="0" smtClean="0"/>
                        <a:t>11.902KB</a:t>
                      </a:r>
                      <a:endParaRPr lang="en-GB" sz="1500" dirty="0" smtClean="0"/>
                    </a:p>
                    <a:p>
                      <a:r>
                        <a:rPr lang="en-GB" sz="1500" dirty="0" smtClean="0"/>
                        <a:t>1m12</a:t>
                      </a:r>
                      <a:endParaRPr lang="en-GB" sz="1500" dirty="0"/>
                    </a:p>
                  </a:txBody>
                  <a:tcPr/>
                </a:tc>
                <a:tc>
                  <a:txBody>
                    <a:bodyPr/>
                    <a:lstStyle/>
                    <a:p>
                      <a:r>
                        <a:rPr lang="nl-NL" sz="1500" dirty="0" smtClean="0"/>
                        <a:t>10.469KB</a:t>
                      </a:r>
                      <a:endParaRPr lang="en-GB" sz="1500" dirty="0" smtClean="0"/>
                    </a:p>
                    <a:p>
                      <a:r>
                        <a:rPr lang="en-GB" sz="1500" dirty="0" smtClean="0"/>
                        <a:t>3m3</a:t>
                      </a:r>
                      <a:endParaRPr lang="en-GB" sz="1500" dirty="0"/>
                    </a:p>
                  </a:txBody>
                  <a:tcPr/>
                </a:tc>
                <a:tc>
                  <a:txBody>
                    <a:bodyPr/>
                    <a:lstStyle/>
                    <a:p>
                      <a:r>
                        <a:rPr lang="nl-NL" sz="1500" dirty="0" smtClean="0"/>
                        <a:t>10.738KB</a:t>
                      </a:r>
                      <a:endParaRPr lang="en-GB" sz="1500" dirty="0" smtClean="0"/>
                    </a:p>
                    <a:p>
                      <a:r>
                        <a:rPr lang="en-GB" sz="1500" dirty="0" smtClean="0"/>
                        <a:t>2m17</a:t>
                      </a:r>
                      <a:endParaRPr lang="en-GB" sz="1500" dirty="0"/>
                    </a:p>
                  </a:txBody>
                  <a:tcPr/>
                </a:tc>
                <a:tc>
                  <a:txBody>
                    <a:bodyPr/>
                    <a:lstStyle/>
                    <a:p>
                      <a:r>
                        <a:rPr lang="nl-NL" sz="1500" dirty="0" smtClean="0"/>
                        <a:t>13.000KB</a:t>
                      </a:r>
                    </a:p>
                  </a:txBody>
                  <a:tcPr/>
                </a:tc>
              </a:tr>
              <a:tr h="400044">
                <a:tc>
                  <a:txBody>
                    <a:bodyPr/>
                    <a:lstStyle/>
                    <a:p>
                      <a:r>
                        <a:rPr lang="en-GB" sz="1500" dirty="0" smtClean="0"/>
                        <a:t>4000kbps</a:t>
                      </a:r>
                      <a:endParaRPr lang="en-GB" sz="1500" dirty="0"/>
                    </a:p>
                  </a:txBody>
                  <a:tcPr>
                    <a:lnL w="12700"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tcPr>
                </a:tc>
                <a:tc>
                  <a:txBody>
                    <a:bodyPr/>
                    <a:lstStyle/>
                    <a:p>
                      <a:r>
                        <a:rPr lang="en-GB" sz="1500" dirty="0" smtClean="0"/>
                        <a:t>21.548KB</a:t>
                      </a:r>
                    </a:p>
                    <a:p>
                      <a:r>
                        <a:rPr lang="en-GB" sz="1500" dirty="0" smtClean="0"/>
                        <a:t>1m8</a:t>
                      </a:r>
                      <a:endParaRPr lang="en-GB" sz="1500" dirty="0"/>
                    </a:p>
                  </a:txBody>
                  <a:tcPr>
                    <a:lnL w="76200" cap="flat" cmpd="sng" algn="ctr">
                      <a:solidFill>
                        <a:schemeClr val="tx1"/>
                      </a:solidFill>
                      <a:prstDash val="solid"/>
                      <a:round/>
                      <a:headEnd type="none" w="med" len="med"/>
                      <a:tailEnd type="none" w="med" len="med"/>
                    </a:lnL>
                  </a:tcPr>
                </a:tc>
                <a:tc>
                  <a:txBody>
                    <a:bodyPr/>
                    <a:lstStyle/>
                    <a:p>
                      <a:r>
                        <a:rPr lang="nl-NL" sz="1500" dirty="0" smtClean="0"/>
                        <a:t>25.465KB</a:t>
                      </a:r>
                      <a:endParaRPr lang="en-GB" sz="1500" dirty="0" smtClean="0"/>
                    </a:p>
                    <a:p>
                      <a:r>
                        <a:rPr lang="en-GB" sz="1500" dirty="0" smtClean="0"/>
                        <a:t>1m8</a:t>
                      </a:r>
                      <a:endParaRPr lang="en-GB" sz="1500" dirty="0"/>
                    </a:p>
                  </a:txBody>
                  <a:tcPr/>
                </a:tc>
                <a:tc>
                  <a:txBody>
                    <a:bodyPr/>
                    <a:lstStyle/>
                    <a:p>
                      <a:r>
                        <a:rPr lang="nl-NL" sz="1500" dirty="0" smtClean="0"/>
                        <a:t>20.576KB</a:t>
                      </a:r>
                      <a:endParaRPr lang="en-GB" sz="1500" dirty="0" smtClean="0"/>
                    </a:p>
                    <a:p>
                      <a:r>
                        <a:rPr lang="en-GB" sz="1500" dirty="0" smtClean="0"/>
                        <a:t>3m45</a:t>
                      </a:r>
                      <a:endParaRPr lang="en-GB" sz="1500" dirty="0"/>
                    </a:p>
                  </a:txBody>
                  <a:tcPr/>
                </a:tc>
                <a:tc>
                  <a:txBody>
                    <a:bodyPr/>
                    <a:lstStyle/>
                    <a:p>
                      <a:r>
                        <a:rPr lang="nl-NL" sz="1500" dirty="0" smtClean="0"/>
                        <a:t>21.069KB</a:t>
                      </a:r>
                      <a:endParaRPr lang="en-GB" sz="1500" dirty="0" smtClean="0"/>
                    </a:p>
                    <a:p>
                      <a:r>
                        <a:rPr lang="en-GB" sz="1500" dirty="0" smtClean="0"/>
                        <a:t>2m23</a:t>
                      </a:r>
                      <a:endParaRPr lang="en-GB" sz="1500" dirty="0"/>
                    </a:p>
                  </a:txBody>
                  <a:tcPr/>
                </a:tc>
                <a:tc>
                  <a:txBody>
                    <a:bodyPr/>
                    <a:lstStyle/>
                    <a:p>
                      <a:r>
                        <a:rPr lang="nl-NL" sz="1500" dirty="0" smtClean="0"/>
                        <a:t>26.000KB</a:t>
                      </a:r>
                      <a:endParaRPr lang="en-GB" sz="1500" dirty="0"/>
                    </a:p>
                  </a:txBody>
                  <a:tcPr/>
                </a:tc>
              </a:tr>
              <a:tr h="400044">
                <a:tc>
                  <a:txBody>
                    <a:bodyPr/>
                    <a:lstStyle/>
                    <a:p>
                      <a:r>
                        <a:rPr lang="en-GB" sz="1500" dirty="0" smtClean="0"/>
                        <a:t>8000kbps</a:t>
                      </a:r>
                      <a:endParaRPr lang="en-GB" sz="1500" dirty="0"/>
                    </a:p>
                  </a:txBody>
                  <a:tcPr>
                    <a:lnL w="12700"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tcPr>
                </a:tc>
                <a:tc>
                  <a:txBody>
                    <a:bodyPr/>
                    <a:lstStyle/>
                    <a:p>
                      <a:r>
                        <a:rPr lang="en-GB" sz="1500" dirty="0" smtClean="0"/>
                        <a:t>29.706KB</a:t>
                      </a:r>
                    </a:p>
                    <a:p>
                      <a:r>
                        <a:rPr lang="en-GB" sz="1500" dirty="0" smtClean="0"/>
                        <a:t>1m9</a:t>
                      </a:r>
                      <a:endParaRPr lang="en-GB" sz="1500" dirty="0"/>
                    </a:p>
                  </a:txBody>
                  <a:tcPr>
                    <a:lnL w="76200" cap="flat" cmpd="sng" algn="ctr">
                      <a:solidFill>
                        <a:schemeClr val="tx1"/>
                      </a:solidFill>
                      <a:prstDash val="solid"/>
                      <a:round/>
                      <a:headEnd type="none" w="med" len="med"/>
                      <a:tailEnd type="none" w="med" len="med"/>
                    </a:lnL>
                  </a:tcPr>
                </a:tc>
                <a:tc>
                  <a:txBody>
                    <a:bodyPr/>
                    <a:lstStyle/>
                    <a:p>
                      <a:r>
                        <a:rPr lang="nl-NL" sz="1500" dirty="0" smtClean="0"/>
                        <a:t>25.465KB</a:t>
                      </a:r>
                      <a:endParaRPr lang="en-GB" sz="1500" dirty="0" smtClean="0"/>
                    </a:p>
                    <a:p>
                      <a:r>
                        <a:rPr lang="en-GB" sz="1500" dirty="0" smtClean="0"/>
                        <a:t>1m8</a:t>
                      </a:r>
                      <a:endParaRPr lang="en-GB" sz="1500" dirty="0"/>
                    </a:p>
                  </a:txBody>
                  <a:tcPr/>
                </a:tc>
                <a:tc>
                  <a:txBody>
                    <a:bodyPr/>
                    <a:lstStyle/>
                    <a:p>
                      <a:r>
                        <a:rPr lang="nl-NL" sz="1500" dirty="0" smtClean="0"/>
                        <a:t>41.224KB</a:t>
                      </a:r>
                      <a:endParaRPr lang="en-GB" sz="1500" dirty="0" smtClean="0"/>
                    </a:p>
                    <a:p>
                      <a:r>
                        <a:rPr lang="en-GB" sz="1500" dirty="0" smtClean="0"/>
                        <a:t>4m30</a:t>
                      </a:r>
                      <a:endParaRPr lang="en-GB" sz="1500" dirty="0"/>
                    </a:p>
                  </a:txBody>
                  <a:tcPr/>
                </a:tc>
                <a:tc>
                  <a:txBody>
                    <a:bodyPr/>
                    <a:lstStyle/>
                    <a:p>
                      <a:r>
                        <a:rPr lang="nl-NL" sz="1500" dirty="0" smtClean="0"/>
                        <a:t>28.107KB</a:t>
                      </a:r>
                      <a:endParaRPr lang="en-GB" sz="1500" dirty="0" smtClean="0"/>
                    </a:p>
                    <a:p>
                      <a:r>
                        <a:rPr lang="en-GB" sz="1500" dirty="0" smtClean="0"/>
                        <a:t>2m28</a:t>
                      </a:r>
                      <a:endParaRPr lang="en-GB" sz="1500" dirty="0"/>
                    </a:p>
                  </a:txBody>
                  <a:tcPr/>
                </a:tc>
                <a:tc>
                  <a:txBody>
                    <a:bodyPr/>
                    <a:lstStyle/>
                    <a:p>
                      <a:r>
                        <a:rPr lang="nl-NL" sz="1500" dirty="0" smtClean="0"/>
                        <a:t>52.000KB</a:t>
                      </a:r>
                      <a:endParaRPr lang="en-GB" sz="1500" dirty="0"/>
                    </a:p>
                  </a:txBody>
                  <a:tcPr/>
                </a:tc>
              </a:tr>
              <a:tr h="400044">
                <a:tc>
                  <a:txBody>
                    <a:bodyPr/>
                    <a:lstStyle/>
                    <a:p>
                      <a:r>
                        <a:rPr lang="en-GB" sz="1500" dirty="0" smtClean="0"/>
                        <a:t>auto</a:t>
                      </a:r>
                      <a:endParaRPr lang="en-GB" sz="1500" dirty="0"/>
                    </a:p>
                  </a:txBody>
                  <a:tcPr>
                    <a:lnL w="12700"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tcPr>
                </a:tc>
                <a:tc>
                  <a:txBody>
                    <a:bodyPr/>
                    <a:lstStyle/>
                    <a:p>
                      <a:r>
                        <a:rPr lang="en-GB" sz="1500" dirty="0" smtClean="0"/>
                        <a:t>27.922KB</a:t>
                      </a:r>
                    </a:p>
                    <a:p>
                      <a:r>
                        <a:rPr lang="en-GB" sz="1500" dirty="0" smtClean="0"/>
                        <a:t>1m12</a:t>
                      </a:r>
                      <a:endParaRPr lang="en-GB" sz="1500" dirty="0"/>
                    </a:p>
                  </a:txBody>
                  <a:tcPr>
                    <a:lnL w="76200" cap="flat" cmpd="sng" algn="ctr">
                      <a:solidFill>
                        <a:schemeClr val="tx1"/>
                      </a:solidFill>
                      <a:prstDash val="solid"/>
                      <a:round/>
                      <a:headEnd type="none" w="med" len="med"/>
                      <a:tailEnd type="none" w="med" len="med"/>
                    </a:lnL>
                  </a:tcPr>
                </a:tc>
                <a:tc>
                  <a:txBody>
                    <a:bodyPr/>
                    <a:lstStyle/>
                    <a:p>
                      <a:r>
                        <a:rPr lang="en-GB" sz="1500" dirty="0" smtClean="0"/>
                        <a:t>25.465KB1m13</a:t>
                      </a:r>
                      <a:endParaRPr lang="en-GB" sz="1500" dirty="0"/>
                    </a:p>
                  </a:txBody>
                  <a:tcPr/>
                </a:tc>
                <a:tc>
                  <a:txBody>
                    <a:bodyPr/>
                    <a:lstStyle/>
                    <a:p>
                      <a:r>
                        <a:rPr lang="nl-NL" sz="1500" dirty="0" smtClean="0"/>
                        <a:t>17.128KB</a:t>
                      </a:r>
                      <a:endParaRPr lang="en-GB" sz="1500" dirty="0" smtClean="0"/>
                    </a:p>
                    <a:p>
                      <a:r>
                        <a:rPr lang="en-GB" sz="1500" dirty="0" smtClean="0"/>
                        <a:t>3m36</a:t>
                      </a:r>
                      <a:endParaRPr lang="en-GB" sz="1500" dirty="0"/>
                    </a:p>
                  </a:txBody>
                  <a:tcPr/>
                </a:tc>
                <a:tc>
                  <a:txBody>
                    <a:bodyPr/>
                    <a:lstStyle/>
                    <a:p>
                      <a:r>
                        <a:rPr lang="nl-NL" sz="1500" dirty="0" smtClean="0"/>
                        <a:t>26.346KB</a:t>
                      </a:r>
                      <a:endParaRPr lang="en-GB" sz="1500" dirty="0" smtClean="0"/>
                    </a:p>
                    <a:p>
                      <a:r>
                        <a:rPr lang="en-GB" sz="1500" dirty="0" smtClean="0"/>
                        <a:t>2m23</a:t>
                      </a:r>
                      <a:endParaRPr lang="en-GB" sz="1500" dirty="0"/>
                    </a:p>
                  </a:txBody>
                  <a:tcPr/>
                </a:tc>
                <a:tc>
                  <a:txBody>
                    <a:bodyPr/>
                    <a:lstStyle/>
                    <a:p>
                      <a:r>
                        <a:rPr lang="nl-NL" sz="1500" dirty="0" smtClean="0"/>
                        <a:t>-</a:t>
                      </a:r>
                      <a:endParaRPr lang="en-GB" sz="1500" dirty="0"/>
                    </a:p>
                  </a:txBody>
                  <a:tcPr/>
                </a:tc>
              </a:tr>
            </a:tbl>
          </a:graphicData>
        </a:graphic>
      </p:graphicFrame>
      <p:graphicFrame>
        <p:nvGraphicFramePr>
          <p:cNvPr id="8" name="Content Placeholder 5"/>
          <p:cNvGraphicFramePr>
            <a:graphicFrameLocks/>
          </p:cNvGraphicFramePr>
          <p:nvPr>
            <p:extLst>
              <p:ext uri="{D42A27DB-BD31-4B8C-83A1-F6EECF244321}">
                <p14:modId xmlns:p14="http://schemas.microsoft.com/office/powerpoint/2010/main" val="2379815565"/>
              </p:ext>
            </p:extLst>
          </p:nvPr>
        </p:nvGraphicFramePr>
        <p:xfrm>
          <a:off x="612000" y="1051200"/>
          <a:ext cx="8208912" cy="5337804"/>
        </p:xfrm>
        <a:graphic>
          <a:graphicData uri="http://schemas.openxmlformats.org/drawingml/2006/table">
            <a:tbl>
              <a:tblPr firstRow="1" bandRow="1">
                <a:tableStyleId>{5C22544A-7EE6-4342-B048-85BDC9FD1C3A}</a:tableStyleId>
              </a:tblPr>
              <a:tblGrid>
                <a:gridCol w="1152128"/>
                <a:gridCol w="1313070"/>
                <a:gridCol w="1279218"/>
                <a:gridCol w="1296144"/>
                <a:gridCol w="1296144"/>
                <a:gridCol w="1872208"/>
              </a:tblGrid>
              <a:tr h="400044">
                <a:tc>
                  <a:txBody>
                    <a:bodyPr/>
                    <a:lstStyle/>
                    <a:p>
                      <a:r>
                        <a:rPr lang="en-GB" sz="1500" dirty="0" smtClean="0"/>
                        <a:t>bitrate</a:t>
                      </a:r>
                      <a:endParaRPr lang="en-GB" sz="1500" dirty="0"/>
                    </a:p>
                  </a:txBody>
                  <a:tcPr>
                    <a:lnL w="12700"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lnB w="76200" cap="flat" cmpd="sng" algn="ctr">
                      <a:solidFill>
                        <a:schemeClr val="tx1"/>
                      </a:solidFill>
                      <a:prstDash val="solid"/>
                      <a:round/>
                      <a:headEnd type="none" w="med" len="med"/>
                      <a:tailEnd type="none" w="med" len="med"/>
                    </a:lnB>
                  </a:tcPr>
                </a:tc>
                <a:tc>
                  <a:txBody>
                    <a:bodyPr/>
                    <a:lstStyle/>
                    <a:p>
                      <a:r>
                        <a:rPr lang="en-GB" sz="1500" dirty="0" smtClean="0"/>
                        <a:t>MPEG1</a:t>
                      </a:r>
                      <a:endParaRPr lang="en-GB" sz="1500" dirty="0"/>
                    </a:p>
                  </a:txBody>
                  <a:tcPr>
                    <a:lnL w="76200" cap="flat" cmpd="sng" algn="ctr">
                      <a:solidFill>
                        <a:schemeClr val="tx1"/>
                      </a:solidFill>
                      <a:prstDash val="solid"/>
                      <a:round/>
                      <a:headEnd type="none" w="med" len="med"/>
                      <a:tailEnd type="none" w="med" len="med"/>
                    </a:lnL>
                    <a:lnB w="12700" cap="flat" cmpd="sng" algn="ctr">
                      <a:solidFill>
                        <a:srgbClr val="FF0000"/>
                      </a:solidFill>
                      <a:prstDash val="solid"/>
                      <a:round/>
                      <a:headEnd type="none" w="med" len="med"/>
                      <a:tailEnd type="none" w="med" len="med"/>
                    </a:lnB>
                  </a:tcPr>
                </a:tc>
                <a:tc>
                  <a:txBody>
                    <a:bodyPr/>
                    <a:lstStyle/>
                    <a:p>
                      <a:r>
                        <a:rPr lang="en-GB" sz="1500" dirty="0" smtClean="0"/>
                        <a:t>MPEG4</a:t>
                      </a:r>
                      <a:endParaRPr lang="en-GB" sz="1500" dirty="0"/>
                    </a:p>
                  </a:txBody>
                  <a:tcPr>
                    <a:lnB w="12700" cap="flat" cmpd="sng" algn="ctr">
                      <a:solidFill>
                        <a:srgbClr val="FF0000"/>
                      </a:solidFill>
                      <a:prstDash val="solid"/>
                      <a:round/>
                      <a:headEnd type="none" w="med" len="med"/>
                      <a:tailEnd type="none" w="med" len="med"/>
                    </a:lnB>
                  </a:tcPr>
                </a:tc>
                <a:tc>
                  <a:txBody>
                    <a:bodyPr/>
                    <a:lstStyle/>
                    <a:p>
                      <a:r>
                        <a:rPr lang="en-GB" sz="1500" dirty="0" smtClean="0"/>
                        <a:t>MPEG4 AVC</a:t>
                      </a:r>
                      <a:endParaRPr lang="en-GB" sz="1500" dirty="0"/>
                    </a:p>
                  </a:txBody>
                  <a:tcPr>
                    <a:lnB w="76200" cap="flat" cmpd="sng" algn="ctr">
                      <a:solidFill>
                        <a:schemeClr val="tx1"/>
                      </a:solidFill>
                      <a:prstDash val="solid"/>
                      <a:round/>
                      <a:headEnd type="none" w="med" len="med"/>
                      <a:tailEnd type="none" w="med" len="med"/>
                    </a:lnB>
                  </a:tcPr>
                </a:tc>
                <a:tc>
                  <a:txBody>
                    <a:bodyPr/>
                    <a:lstStyle/>
                    <a:p>
                      <a:r>
                        <a:rPr lang="nl-NL" sz="1500" dirty="0" err="1" smtClean="0"/>
                        <a:t>WebM</a:t>
                      </a:r>
                      <a:endParaRPr lang="en-GB" sz="1500" dirty="0"/>
                    </a:p>
                  </a:txBody>
                  <a:tcPr>
                    <a:lnB w="12700" cap="flat" cmpd="sng" algn="ctr">
                      <a:solidFill>
                        <a:srgbClr val="FF0000"/>
                      </a:solidFill>
                      <a:prstDash val="solid"/>
                      <a:round/>
                      <a:headEnd type="none" w="med" len="med"/>
                      <a:tailEnd type="none" w="med" len="med"/>
                    </a:lnB>
                  </a:tcPr>
                </a:tc>
                <a:tc>
                  <a:txBody>
                    <a:bodyPr/>
                    <a:lstStyle/>
                    <a:p>
                      <a:r>
                        <a:rPr lang="en-GB" sz="1500" dirty="0" smtClean="0"/>
                        <a:t>Expected</a:t>
                      </a:r>
                      <a:endParaRPr lang="en-GB" sz="1500" dirty="0"/>
                    </a:p>
                  </a:txBody>
                  <a:tcPr>
                    <a:lnB w="76200" cap="flat" cmpd="sng" algn="ctr">
                      <a:solidFill>
                        <a:schemeClr val="tx1"/>
                      </a:solidFill>
                      <a:prstDash val="solid"/>
                      <a:round/>
                      <a:headEnd type="none" w="med" len="med"/>
                      <a:tailEnd type="none" w="med" len="med"/>
                    </a:lnB>
                  </a:tcPr>
                </a:tc>
              </a:tr>
              <a:tr h="400044">
                <a:tc>
                  <a:txBody>
                    <a:bodyPr/>
                    <a:lstStyle/>
                    <a:p>
                      <a:r>
                        <a:rPr lang="en-GB" sz="1500" dirty="0" smtClean="0"/>
                        <a:t>96kbps</a:t>
                      </a:r>
                      <a:endParaRPr lang="en-GB" sz="1500" dirty="0"/>
                    </a:p>
                  </a:txBody>
                  <a:tcPr>
                    <a:lnL w="12700" cap="flat" cmpd="sng" algn="ctr">
                      <a:solidFill>
                        <a:schemeClr val="tx1"/>
                      </a:solidFill>
                      <a:prstDash val="solid"/>
                      <a:round/>
                      <a:headEnd type="none" w="med" len="med"/>
                      <a:tailEnd type="none" w="med" len="med"/>
                    </a:lnL>
                    <a:lnR w="12700" cap="flat" cmpd="sng" algn="ctr">
                      <a:solidFill>
                        <a:srgbClr val="FF0000"/>
                      </a:solidFill>
                      <a:prstDash val="solid"/>
                      <a:round/>
                      <a:headEnd type="none" w="med" len="med"/>
                      <a:tailEnd type="none" w="med" len="med"/>
                    </a:lnR>
                    <a:lnT w="76200" cap="flat" cmpd="sng" algn="ctr">
                      <a:solidFill>
                        <a:schemeClr val="tx1"/>
                      </a:solidFill>
                      <a:prstDash val="solid"/>
                      <a:round/>
                      <a:headEnd type="none" w="med" len="med"/>
                      <a:tailEnd type="none" w="med" len="med"/>
                    </a:lnT>
                  </a:tcPr>
                </a:tc>
                <a:tc>
                  <a:txBody>
                    <a:bodyPr/>
                    <a:lstStyle/>
                    <a:p>
                      <a:r>
                        <a:rPr lang="en-GB" sz="1500" dirty="0" smtClean="0"/>
                        <a:t>5.976KB </a:t>
                      </a:r>
                    </a:p>
                    <a:p>
                      <a:r>
                        <a:rPr lang="en-GB" sz="1500" dirty="0" smtClean="0"/>
                        <a:t>1m7</a:t>
                      </a:r>
                      <a:endParaRPr lang="en-GB" sz="1500" dirty="0"/>
                    </a:p>
                  </a:txBody>
                  <a:tcP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r>
                        <a:rPr lang="en-GB" sz="1500" dirty="0" smtClean="0"/>
                        <a:t>4.799KB</a:t>
                      </a:r>
                    </a:p>
                    <a:p>
                      <a:r>
                        <a:rPr lang="en-GB" sz="1500" dirty="0" smtClean="0"/>
                        <a:t>1m11</a:t>
                      </a:r>
                      <a:endParaRPr lang="en-GB" sz="1500" dirty="0"/>
                    </a:p>
                  </a:txBody>
                  <a:tcP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r>
                        <a:rPr lang="nl-NL" sz="1500" dirty="0" smtClean="0"/>
                        <a:t>623KB</a:t>
                      </a:r>
                      <a:endParaRPr lang="en-GB" sz="1500" dirty="0" smtClean="0"/>
                    </a:p>
                    <a:p>
                      <a:r>
                        <a:rPr lang="en-GB" sz="1500" dirty="0" smtClean="0"/>
                        <a:t>1m27</a:t>
                      </a:r>
                      <a:endParaRPr lang="en-GB" sz="1500" dirty="0"/>
                    </a:p>
                  </a:txBody>
                  <a:tcP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76200" cap="flat" cmpd="sng" algn="ctr">
                      <a:solidFill>
                        <a:schemeClr val="tx1"/>
                      </a:solidFill>
                      <a:prstDash val="solid"/>
                      <a:round/>
                      <a:headEnd type="none" w="med" len="med"/>
                      <a:tailEnd type="none" w="med" len="med"/>
                    </a:lnT>
                  </a:tcPr>
                </a:tc>
                <a:tc>
                  <a:txBody>
                    <a:bodyPr/>
                    <a:lstStyle/>
                    <a:p>
                      <a:r>
                        <a:rPr lang="nl-NL" sz="1500" dirty="0" smtClean="0"/>
                        <a:t>1.265KB</a:t>
                      </a:r>
                      <a:endParaRPr lang="en-GB" sz="1500" dirty="0" smtClean="0"/>
                    </a:p>
                    <a:p>
                      <a:r>
                        <a:rPr lang="en-GB" sz="1500" dirty="0" smtClean="0"/>
                        <a:t>1m43</a:t>
                      </a:r>
                      <a:endParaRPr lang="en-GB" sz="1500" dirty="0"/>
                    </a:p>
                  </a:txBody>
                  <a:tcP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r>
                        <a:rPr lang="nl-NL" sz="1500" dirty="0" smtClean="0"/>
                        <a:t>624KB</a:t>
                      </a:r>
                      <a:endParaRPr lang="en-GB" sz="1500" dirty="0"/>
                    </a:p>
                  </a:txBody>
                  <a:tcPr>
                    <a:lnL w="12700" cap="flat" cmpd="sng" algn="ctr">
                      <a:solidFill>
                        <a:srgbClr val="FF0000"/>
                      </a:solidFill>
                      <a:prstDash val="solid"/>
                      <a:round/>
                      <a:headEnd type="none" w="med" len="med"/>
                      <a:tailEnd type="none" w="med" len="med"/>
                    </a:lnL>
                    <a:lnT w="76200" cap="flat" cmpd="sng" algn="ctr">
                      <a:solidFill>
                        <a:schemeClr val="tx1"/>
                      </a:solidFill>
                      <a:prstDash val="solid"/>
                      <a:round/>
                      <a:headEnd type="none" w="med" len="med"/>
                      <a:tailEnd type="none" w="med" len="med"/>
                    </a:lnT>
                  </a:tcPr>
                </a:tc>
              </a:tr>
              <a:tr h="400044">
                <a:tc>
                  <a:txBody>
                    <a:bodyPr/>
                    <a:lstStyle/>
                    <a:p>
                      <a:r>
                        <a:rPr lang="en-GB" sz="1500" dirty="0" smtClean="0"/>
                        <a:t>192kbps</a:t>
                      </a:r>
                      <a:endParaRPr lang="en-GB" sz="1500" dirty="0"/>
                    </a:p>
                  </a:txBody>
                  <a:tcPr>
                    <a:lnL w="12700" cap="flat" cmpd="sng" algn="ctr">
                      <a:solidFill>
                        <a:schemeClr val="tx1"/>
                      </a:solidFill>
                      <a:prstDash val="solid"/>
                      <a:round/>
                      <a:headEnd type="none" w="med" len="med"/>
                      <a:tailEnd type="none" w="med" len="med"/>
                    </a:lnL>
                    <a:lnR w="12700" cap="flat" cmpd="sng" algn="ctr">
                      <a:solidFill>
                        <a:srgbClr val="FF0000"/>
                      </a:solidFill>
                      <a:prstDash val="solid"/>
                      <a:round/>
                      <a:headEnd type="none" w="med" len="med"/>
                      <a:tailEnd type="none" w="med" len="med"/>
                    </a:lnR>
                  </a:tcPr>
                </a:tc>
                <a:tc>
                  <a:txBody>
                    <a:bodyPr/>
                    <a:lstStyle/>
                    <a:p>
                      <a:r>
                        <a:rPr lang="en-GB" sz="1500" dirty="0" smtClean="0"/>
                        <a:t>5.986KB</a:t>
                      </a:r>
                    </a:p>
                    <a:p>
                      <a:r>
                        <a:rPr lang="en-GB" sz="1500" dirty="0" smtClean="0"/>
                        <a:t>1m7</a:t>
                      </a:r>
                      <a:endParaRPr lang="en-GB" sz="1500" dirty="0"/>
                    </a:p>
                  </a:txBody>
                  <a:tcP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r>
                        <a:rPr lang="nl-NL" sz="1500" dirty="0" smtClean="0"/>
                        <a:t>4.810KB</a:t>
                      </a:r>
                      <a:endParaRPr lang="en-GB" sz="1500" dirty="0" smtClean="0"/>
                    </a:p>
                    <a:p>
                      <a:r>
                        <a:rPr lang="en-GB" sz="1500" dirty="0" smtClean="0"/>
                        <a:t>1m7</a:t>
                      </a:r>
                      <a:endParaRPr lang="en-GB" sz="1500" dirty="0"/>
                    </a:p>
                  </a:txBody>
                  <a:tcP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r>
                        <a:rPr lang="nl-NL" sz="1500" dirty="0" smtClean="0"/>
                        <a:t>1.159KB</a:t>
                      </a:r>
                      <a:endParaRPr lang="en-GB" sz="1500" dirty="0" smtClean="0"/>
                    </a:p>
                    <a:p>
                      <a:r>
                        <a:rPr lang="en-GB" sz="1500" dirty="0" smtClean="0"/>
                        <a:t>1m40</a:t>
                      </a:r>
                      <a:endParaRPr lang="en-GB" sz="1500" dirty="0"/>
                    </a:p>
                  </a:txBody>
                  <a:tcP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tcPr>
                </a:tc>
                <a:tc>
                  <a:txBody>
                    <a:bodyPr/>
                    <a:lstStyle/>
                    <a:p>
                      <a:r>
                        <a:rPr lang="nl-NL" sz="1500" dirty="0" smtClean="0"/>
                        <a:t>1.528KB</a:t>
                      </a:r>
                      <a:endParaRPr lang="en-GB" sz="1500" dirty="0" smtClean="0"/>
                    </a:p>
                    <a:p>
                      <a:r>
                        <a:rPr lang="en-GB" sz="1500" dirty="0" smtClean="0"/>
                        <a:t>1m49</a:t>
                      </a:r>
                      <a:endParaRPr lang="en-GB" sz="1500" dirty="0"/>
                    </a:p>
                  </a:txBody>
                  <a:tcP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r>
                        <a:rPr lang="nl-NL" sz="1500" dirty="0" smtClean="0"/>
                        <a:t>1.248KB</a:t>
                      </a:r>
                      <a:endParaRPr lang="en-GB" sz="1500" dirty="0"/>
                    </a:p>
                  </a:txBody>
                  <a:tcPr>
                    <a:lnL w="12700" cap="flat" cmpd="sng" algn="ctr">
                      <a:solidFill>
                        <a:srgbClr val="FF0000"/>
                      </a:solidFill>
                      <a:prstDash val="solid"/>
                      <a:round/>
                      <a:headEnd type="none" w="med" len="med"/>
                      <a:tailEnd type="none" w="med" len="med"/>
                    </a:lnL>
                  </a:tcPr>
                </a:tc>
              </a:tr>
              <a:tr h="400044">
                <a:tc>
                  <a:txBody>
                    <a:bodyPr/>
                    <a:lstStyle/>
                    <a:p>
                      <a:r>
                        <a:rPr lang="en-GB" sz="1500" dirty="0" smtClean="0"/>
                        <a:t>320kbps</a:t>
                      </a:r>
                      <a:endParaRPr lang="en-GB" sz="1500" dirty="0"/>
                    </a:p>
                  </a:txBody>
                  <a:tcPr>
                    <a:lnL w="12700" cap="flat" cmpd="sng" algn="ctr">
                      <a:solidFill>
                        <a:schemeClr val="tx1"/>
                      </a:solidFill>
                      <a:prstDash val="solid"/>
                      <a:round/>
                      <a:headEnd type="none" w="med" len="med"/>
                      <a:tailEnd type="none" w="med" len="med"/>
                    </a:lnL>
                    <a:lnR w="12700" cap="flat" cmpd="sng" algn="ctr">
                      <a:solidFill>
                        <a:srgbClr val="FF0000"/>
                      </a:solidFill>
                      <a:prstDash val="solid"/>
                      <a:round/>
                      <a:headEnd type="none" w="med" len="med"/>
                      <a:tailEnd type="none" w="med" len="med"/>
                    </a:lnR>
                  </a:tcPr>
                </a:tc>
                <a:tc>
                  <a:txBody>
                    <a:bodyPr/>
                    <a:lstStyle/>
                    <a:p>
                      <a:r>
                        <a:rPr lang="en-GB" sz="1500" dirty="0" smtClean="0"/>
                        <a:t>6.004KB</a:t>
                      </a:r>
                    </a:p>
                    <a:p>
                      <a:r>
                        <a:rPr lang="en-GB" sz="1500" dirty="0" smtClean="0"/>
                        <a:t>1m7</a:t>
                      </a:r>
                      <a:endParaRPr lang="en-GB" sz="1500" dirty="0"/>
                    </a:p>
                  </a:txBody>
                  <a:tcP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r>
                        <a:rPr lang="nl-NL" sz="1500" dirty="0" smtClean="0"/>
                        <a:t>4.830KB</a:t>
                      </a:r>
                      <a:endParaRPr lang="en-GB" sz="1500" dirty="0" smtClean="0"/>
                    </a:p>
                    <a:p>
                      <a:r>
                        <a:rPr lang="en-GB" sz="1500" dirty="0" smtClean="0"/>
                        <a:t>1m13</a:t>
                      </a:r>
                      <a:endParaRPr lang="en-GB" sz="1500" dirty="0"/>
                    </a:p>
                  </a:txBody>
                  <a:tcP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r>
                        <a:rPr lang="nl-NL" sz="1500" dirty="0" smtClean="0"/>
                        <a:t>1.844KB</a:t>
                      </a:r>
                      <a:endParaRPr lang="en-GB" sz="1500" dirty="0" smtClean="0"/>
                    </a:p>
                    <a:p>
                      <a:r>
                        <a:rPr lang="en-GB" sz="1500" dirty="0" smtClean="0"/>
                        <a:t>1m51</a:t>
                      </a:r>
                      <a:endParaRPr lang="en-GB" sz="1500" dirty="0"/>
                    </a:p>
                  </a:txBody>
                  <a:tcP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tcPr>
                </a:tc>
                <a:tc>
                  <a:txBody>
                    <a:bodyPr/>
                    <a:lstStyle/>
                    <a:p>
                      <a:r>
                        <a:rPr lang="nl-NL" sz="1500" dirty="0" smtClean="0"/>
                        <a:t>2.163KB</a:t>
                      </a:r>
                      <a:endParaRPr lang="en-GB" sz="1500" dirty="0" smtClean="0"/>
                    </a:p>
                    <a:p>
                      <a:r>
                        <a:rPr lang="en-GB" sz="1500" dirty="0" smtClean="0"/>
                        <a:t>1m54</a:t>
                      </a:r>
                      <a:endParaRPr lang="en-GB" sz="1500" dirty="0"/>
                    </a:p>
                  </a:txBody>
                  <a:tcP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r>
                        <a:rPr lang="nl-NL" sz="1500" dirty="0" smtClean="0"/>
                        <a:t>2.080KB</a:t>
                      </a:r>
                      <a:endParaRPr lang="en-GB" sz="1500" dirty="0"/>
                    </a:p>
                  </a:txBody>
                  <a:tcPr>
                    <a:lnL w="12700" cap="flat" cmpd="sng" algn="ctr">
                      <a:solidFill>
                        <a:srgbClr val="FF0000"/>
                      </a:solidFill>
                      <a:prstDash val="solid"/>
                      <a:round/>
                      <a:headEnd type="none" w="med" len="med"/>
                      <a:tailEnd type="none" w="med" len="med"/>
                    </a:lnL>
                  </a:tcPr>
                </a:tc>
              </a:tr>
              <a:tr h="400044">
                <a:tc>
                  <a:txBody>
                    <a:bodyPr/>
                    <a:lstStyle/>
                    <a:p>
                      <a:r>
                        <a:rPr lang="en-GB" sz="1500" dirty="0" smtClean="0"/>
                        <a:t>512kbps</a:t>
                      </a:r>
                      <a:endParaRPr lang="en-GB" sz="1500" dirty="0"/>
                    </a:p>
                  </a:txBody>
                  <a:tcPr>
                    <a:lnL w="12700" cap="flat" cmpd="sng" algn="ctr">
                      <a:solidFill>
                        <a:schemeClr val="tx1"/>
                      </a:solidFill>
                      <a:prstDash val="solid"/>
                      <a:round/>
                      <a:headEnd type="none" w="med" len="med"/>
                      <a:tailEnd type="none" w="med" len="med"/>
                    </a:lnL>
                    <a:lnR w="12700" cap="flat" cmpd="sng" algn="ctr">
                      <a:solidFill>
                        <a:srgbClr val="FF0000"/>
                      </a:solidFill>
                      <a:prstDash val="solid"/>
                      <a:round/>
                      <a:headEnd type="none" w="med" len="med"/>
                      <a:tailEnd type="none" w="med" len="med"/>
                    </a:lnR>
                  </a:tcPr>
                </a:tc>
                <a:tc>
                  <a:txBody>
                    <a:bodyPr/>
                    <a:lstStyle/>
                    <a:p>
                      <a:r>
                        <a:rPr lang="en-GB" sz="1500" dirty="0" smtClean="0"/>
                        <a:t>6.044KB</a:t>
                      </a:r>
                    </a:p>
                    <a:p>
                      <a:r>
                        <a:rPr lang="en-GB" sz="1500" dirty="0" smtClean="0"/>
                        <a:t>1m7</a:t>
                      </a:r>
                      <a:endParaRPr lang="en-GB" sz="1500" dirty="0"/>
                    </a:p>
                  </a:txBody>
                  <a:tcP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r>
                        <a:rPr lang="nl-NL" sz="1500" dirty="0" smtClean="0"/>
                        <a:t>4.882KB</a:t>
                      </a:r>
                      <a:endParaRPr lang="en-GB" sz="1500" dirty="0" smtClean="0"/>
                    </a:p>
                    <a:p>
                      <a:r>
                        <a:rPr lang="en-GB" sz="1500" dirty="0" smtClean="0"/>
                        <a:t>1m13</a:t>
                      </a:r>
                      <a:endParaRPr lang="en-GB" sz="1500" dirty="0"/>
                    </a:p>
                  </a:txBody>
                  <a:tcP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r>
                        <a:rPr lang="nl-NL" sz="1500" dirty="0" smtClean="0"/>
                        <a:t>2.850KB</a:t>
                      </a:r>
                      <a:endParaRPr lang="en-GB" sz="1500" dirty="0" smtClean="0"/>
                    </a:p>
                    <a:p>
                      <a:r>
                        <a:rPr lang="en-GB" sz="1500" dirty="0" smtClean="0"/>
                        <a:t>2m5</a:t>
                      </a:r>
                      <a:endParaRPr lang="en-GB" sz="1500" dirty="0"/>
                    </a:p>
                  </a:txBody>
                  <a:tcPr>
                    <a:lnL w="12700" cap="flat" cmpd="sng" algn="ctr">
                      <a:solidFill>
                        <a:srgbClr val="FF0000"/>
                      </a:solidFill>
                      <a:prstDash val="solid"/>
                      <a:round/>
                      <a:headEnd type="none" w="med" len="med"/>
                      <a:tailEnd type="none" w="med" len="med"/>
                    </a:lnL>
                  </a:tcPr>
                </a:tc>
                <a:tc>
                  <a:txBody>
                    <a:bodyPr/>
                    <a:lstStyle/>
                    <a:p>
                      <a:r>
                        <a:rPr lang="nl-NL" sz="1500" dirty="0" smtClean="0"/>
                        <a:t>3.129KB</a:t>
                      </a:r>
                      <a:endParaRPr lang="en-GB" sz="1500" dirty="0" smtClean="0"/>
                    </a:p>
                    <a:p>
                      <a:r>
                        <a:rPr lang="en-GB" sz="1500" dirty="0" smtClean="0"/>
                        <a:t>2m</a:t>
                      </a:r>
                      <a:endParaRPr lang="en-GB" sz="1500" dirty="0"/>
                    </a:p>
                  </a:txBody>
                  <a:tcPr>
                    <a:lnT w="12700" cap="flat" cmpd="sng" algn="ctr">
                      <a:solidFill>
                        <a:srgbClr val="FF0000"/>
                      </a:solidFill>
                      <a:prstDash val="solid"/>
                      <a:round/>
                      <a:headEnd type="none" w="med" len="med"/>
                      <a:tailEnd type="none" w="med" len="med"/>
                    </a:lnT>
                  </a:tcPr>
                </a:tc>
                <a:tc>
                  <a:txBody>
                    <a:bodyPr/>
                    <a:lstStyle/>
                    <a:p>
                      <a:r>
                        <a:rPr lang="nl-NL" sz="1500" dirty="0" smtClean="0"/>
                        <a:t>3.328KB</a:t>
                      </a:r>
                      <a:endParaRPr lang="en-GB" sz="1500" dirty="0"/>
                    </a:p>
                  </a:txBody>
                  <a:tcPr/>
                </a:tc>
              </a:tr>
              <a:tr h="400044">
                <a:tc>
                  <a:txBody>
                    <a:bodyPr/>
                    <a:lstStyle/>
                    <a:p>
                      <a:r>
                        <a:rPr lang="en-GB" sz="1500" dirty="0" smtClean="0"/>
                        <a:t>1000kbps</a:t>
                      </a:r>
                      <a:endParaRPr lang="en-GB" sz="1500" dirty="0"/>
                    </a:p>
                  </a:txBody>
                  <a:tcPr>
                    <a:lnL w="12700"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tcPr>
                </a:tc>
                <a:tc>
                  <a:txBody>
                    <a:bodyPr/>
                    <a:lstStyle/>
                    <a:p>
                      <a:r>
                        <a:rPr lang="en-GB" sz="1500" dirty="0" smtClean="0"/>
                        <a:t>6.498KB</a:t>
                      </a:r>
                    </a:p>
                    <a:p>
                      <a:r>
                        <a:rPr lang="en-GB" sz="1500" dirty="0" smtClean="0"/>
                        <a:t>1m7</a:t>
                      </a:r>
                      <a:endParaRPr lang="en-GB" sz="1500" dirty="0"/>
                    </a:p>
                  </a:txBody>
                  <a:tcPr>
                    <a:lnL w="76200" cap="flat" cmpd="sng" algn="ctr">
                      <a:solidFill>
                        <a:schemeClr val="tx1"/>
                      </a:solidFill>
                      <a:prstDash val="solid"/>
                      <a:round/>
                      <a:headEnd type="none" w="med" len="med"/>
                      <a:tailEnd type="none" w="med" len="med"/>
                    </a:lnL>
                    <a:lnT w="12700" cap="flat" cmpd="sng" algn="ctr">
                      <a:solidFill>
                        <a:srgbClr val="FF0000"/>
                      </a:solidFill>
                      <a:prstDash val="solid"/>
                      <a:round/>
                      <a:headEnd type="none" w="med" len="med"/>
                      <a:tailEnd type="none" w="med" len="med"/>
                    </a:lnT>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500" dirty="0" smtClean="0"/>
                        <a:t>6.336KB</a:t>
                      </a:r>
                      <a:endParaRPr lang="en-GB" sz="1500" dirty="0" smtClean="0"/>
                    </a:p>
                    <a:p>
                      <a:r>
                        <a:rPr lang="en-GB" sz="1500" dirty="0" smtClean="0"/>
                        <a:t>1m24</a:t>
                      </a:r>
                      <a:endParaRPr lang="en-GB" sz="1500" dirty="0"/>
                    </a:p>
                  </a:txBody>
                  <a:tcPr>
                    <a:lnT w="12700" cap="flat" cmpd="sng" algn="ctr">
                      <a:solidFill>
                        <a:srgbClr val="FF0000"/>
                      </a:solidFill>
                      <a:prstDash val="solid"/>
                      <a:round/>
                      <a:headEnd type="none" w="med" len="med"/>
                      <a:tailEnd type="none" w="med" len="med"/>
                    </a:lnT>
                  </a:tcPr>
                </a:tc>
                <a:tc>
                  <a:txBody>
                    <a:bodyPr/>
                    <a:lstStyle/>
                    <a:p>
                      <a:r>
                        <a:rPr lang="nl-NL" sz="1500" dirty="0" smtClean="0"/>
                        <a:t>5.383KB</a:t>
                      </a:r>
                      <a:endParaRPr lang="en-GB" sz="1500" dirty="0" smtClean="0"/>
                    </a:p>
                    <a:p>
                      <a:r>
                        <a:rPr lang="en-GB" sz="1500" dirty="0" smtClean="0"/>
                        <a:t>2m30</a:t>
                      </a:r>
                      <a:endParaRPr lang="en-GB" sz="1500" dirty="0"/>
                    </a:p>
                  </a:txBody>
                  <a:tcPr/>
                </a:tc>
                <a:tc>
                  <a:txBody>
                    <a:bodyPr/>
                    <a:lstStyle/>
                    <a:p>
                      <a:r>
                        <a:rPr lang="nl-NL" sz="1500" dirty="0" smtClean="0"/>
                        <a:t>5.681KB</a:t>
                      </a:r>
                      <a:endParaRPr lang="en-GB" sz="1500" dirty="0" smtClean="0"/>
                    </a:p>
                    <a:p>
                      <a:r>
                        <a:rPr lang="en-GB" sz="1500" dirty="0" smtClean="0"/>
                        <a:t>2m8</a:t>
                      </a:r>
                      <a:endParaRPr lang="en-GB" sz="1500" dirty="0"/>
                    </a:p>
                  </a:txBody>
                  <a:tcPr/>
                </a:tc>
                <a:tc>
                  <a:txBody>
                    <a:bodyPr/>
                    <a:lstStyle/>
                    <a:p>
                      <a:r>
                        <a:rPr lang="nl-NL" sz="1500" dirty="0" smtClean="0"/>
                        <a:t>6.500KB</a:t>
                      </a:r>
                    </a:p>
                    <a:p>
                      <a:endParaRPr lang="en-GB" sz="1500" dirty="0"/>
                    </a:p>
                  </a:txBody>
                  <a:tcPr/>
                </a:tc>
              </a:tr>
              <a:tr h="400044">
                <a:tc>
                  <a:txBody>
                    <a:bodyPr/>
                    <a:lstStyle/>
                    <a:p>
                      <a:r>
                        <a:rPr lang="en-GB" sz="1500" dirty="0" smtClean="0"/>
                        <a:t>2000kbps</a:t>
                      </a:r>
                      <a:endParaRPr lang="en-GB" sz="1500" dirty="0"/>
                    </a:p>
                  </a:txBody>
                  <a:tcPr>
                    <a:lnL w="12700"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tcPr>
                </a:tc>
                <a:tc>
                  <a:txBody>
                    <a:bodyPr/>
                    <a:lstStyle/>
                    <a:p>
                      <a:r>
                        <a:rPr lang="en-GB" sz="1500" dirty="0" smtClean="0"/>
                        <a:t>12.054KB</a:t>
                      </a:r>
                    </a:p>
                    <a:p>
                      <a:r>
                        <a:rPr lang="en-GB" sz="1500" dirty="0" smtClean="0"/>
                        <a:t>1m8</a:t>
                      </a:r>
                      <a:endParaRPr lang="en-GB" sz="1500" dirty="0"/>
                    </a:p>
                  </a:txBody>
                  <a:tcPr>
                    <a:lnL w="76200" cap="flat" cmpd="sng" algn="ctr">
                      <a:solidFill>
                        <a:schemeClr val="tx1"/>
                      </a:solidFill>
                      <a:prstDash val="solid"/>
                      <a:round/>
                      <a:headEnd type="none" w="med" len="med"/>
                      <a:tailEnd type="none" w="med" len="med"/>
                    </a:lnL>
                  </a:tcPr>
                </a:tc>
                <a:tc>
                  <a:txBody>
                    <a:bodyPr/>
                    <a:lstStyle/>
                    <a:p>
                      <a:r>
                        <a:rPr lang="nl-NL" sz="1500" dirty="0" smtClean="0"/>
                        <a:t>11.902KB</a:t>
                      </a:r>
                      <a:endParaRPr lang="en-GB" sz="1500" dirty="0" smtClean="0"/>
                    </a:p>
                    <a:p>
                      <a:r>
                        <a:rPr lang="en-GB" sz="1500" dirty="0" smtClean="0"/>
                        <a:t>1m12</a:t>
                      </a:r>
                      <a:endParaRPr lang="en-GB" sz="1500" dirty="0"/>
                    </a:p>
                  </a:txBody>
                  <a:tcPr/>
                </a:tc>
                <a:tc>
                  <a:txBody>
                    <a:bodyPr/>
                    <a:lstStyle/>
                    <a:p>
                      <a:r>
                        <a:rPr lang="nl-NL" sz="1500" dirty="0" smtClean="0"/>
                        <a:t>10.469KB</a:t>
                      </a:r>
                      <a:endParaRPr lang="en-GB" sz="1500" dirty="0" smtClean="0"/>
                    </a:p>
                    <a:p>
                      <a:r>
                        <a:rPr lang="en-GB" sz="1500" dirty="0" smtClean="0"/>
                        <a:t>3m3</a:t>
                      </a:r>
                      <a:endParaRPr lang="en-GB" sz="1500" dirty="0"/>
                    </a:p>
                  </a:txBody>
                  <a:tcPr/>
                </a:tc>
                <a:tc>
                  <a:txBody>
                    <a:bodyPr/>
                    <a:lstStyle/>
                    <a:p>
                      <a:r>
                        <a:rPr lang="nl-NL" sz="1500" dirty="0" smtClean="0"/>
                        <a:t>10.738KB</a:t>
                      </a:r>
                      <a:endParaRPr lang="en-GB" sz="1500" dirty="0" smtClean="0"/>
                    </a:p>
                    <a:p>
                      <a:r>
                        <a:rPr lang="en-GB" sz="1500" dirty="0" smtClean="0"/>
                        <a:t>2m17</a:t>
                      </a:r>
                      <a:endParaRPr lang="en-GB" sz="1500" dirty="0"/>
                    </a:p>
                  </a:txBody>
                  <a:tcPr/>
                </a:tc>
                <a:tc>
                  <a:txBody>
                    <a:bodyPr/>
                    <a:lstStyle/>
                    <a:p>
                      <a:r>
                        <a:rPr lang="nl-NL" sz="1500" dirty="0" smtClean="0"/>
                        <a:t>13.000KB</a:t>
                      </a:r>
                    </a:p>
                  </a:txBody>
                  <a:tcPr/>
                </a:tc>
              </a:tr>
              <a:tr h="400044">
                <a:tc>
                  <a:txBody>
                    <a:bodyPr/>
                    <a:lstStyle/>
                    <a:p>
                      <a:r>
                        <a:rPr lang="en-GB" sz="1500" dirty="0" smtClean="0"/>
                        <a:t>4000kbps</a:t>
                      </a:r>
                      <a:endParaRPr lang="en-GB" sz="1500" dirty="0"/>
                    </a:p>
                  </a:txBody>
                  <a:tcPr>
                    <a:lnL w="12700"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tcPr>
                </a:tc>
                <a:tc>
                  <a:txBody>
                    <a:bodyPr/>
                    <a:lstStyle/>
                    <a:p>
                      <a:r>
                        <a:rPr lang="en-GB" sz="1500" dirty="0" smtClean="0"/>
                        <a:t>21.548KB</a:t>
                      </a:r>
                    </a:p>
                    <a:p>
                      <a:r>
                        <a:rPr lang="en-GB" sz="1500" dirty="0" smtClean="0"/>
                        <a:t>1m8</a:t>
                      </a:r>
                      <a:endParaRPr lang="en-GB" sz="1500" dirty="0"/>
                    </a:p>
                  </a:txBody>
                  <a:tcPr>
                    <a:lnL w="76200" cap="flat" cmpd="sng" algn="ctr">
                      <a:solidFill>
                        <a:schemeClr val="tx1"/>
                      </a:solidFill>
                      <a:prstDash val="solid"/>
                      <a:round/>
                      <a:headEnd type="none" w="med" len="med"/>
                      <a:tailEnd type="none" w="med" len="med"/>
                    </a:lnL>
                  </a:tcPr>
                </a:tc>
                <a:tc>
                  <a:txBody>
                    <a:bodyPr/>
                    <a:lstStyle/>
                    <a:p>
                      <a:r>
                        <a:rPr lang="nl-NL" sz="1500" dirty="0" smtClean="0"/>
                        <a:t>25.465KB</a:t>
                      </a:r>
                      <a:endParaRPr lang="en-GB" sz="1500" dirty="0" smtClean="0"/>
                    </a:p>
                    <a:p>
                      <a:r>
                        <a:rPr lang="en-GB" sz="1500" dirty="0" smtClean="0"/>
                        <a:t>1m8</a:t>
                      </a:r>
                      <a:endParaRPr lang="en-GB" sz="1500" dirty="0"/>
                    </a:p>
                  </a:txBody>
                  <a:tcPr/>
                </a:tc>
                <a:tc>
                  <a:txBody>
                    <a:bodyPr/>
                    <a:lstStyle/>
                    <a:p>
                      <a:r>
                        <a:rPr lang="nl-NL" sz="1500" dirty="0" smtClean="0"/>
                        <a:t>20.576KB</a:t>
                      </a:r>
                      <a:endParaRPr lang="en-GB" sz="1500" dirty="0" smtClean="0"/>
                    </a:p>
                    <a:p>
                      <a:r>
                        <a:rPr lang="en-GB" sz="1500" dirty="0" smtClean="0"/>
                        <a:t>3m45</a:t>
                      </a:r>
                      <a:endParaRPr lang="en-GB" sz="1500" dirty="0"/>
                    </a:p>
                  </a:txBody>
                  <a:tcPr/>
                </a:tc>
                <a:tc>
                  <a:txBody>
                    <a:bodyPr/>
                    <a:lstStyle/>
                    <a:p>
                      <a:r>
                        <a:rPr lang="nl-NL" sz="1500" dirty="0" smtClean="0"/>
                        <a:t>21.069KB</a:t>
                      </a:r>
                      <a:endParaRPr lang="en-GB" sz="1500" dirty="0" smtClean="0"/>
                    </a:p>
                    <a:p>
                      <a:r>
                        <a:rPr lang="en-GB" sz="1500" dirty="0" smtClean="0"/>
                        <a:t>2m23</a:t>
                      </a:r>
                      <a:endParaRPr lang="en-GB" sz="1500" dirty="0"/>
                    </a:p>
                  </a:txBody>
                  <a:tcPr/>
                </a:tc>
                <a:tc>
                  <a:txBody>
                    <a:bodyPr/>
                    <a:lstStyle/>
                    <a:p>
                      <a:r>
                        <a:rPr lang="nl-NL" sz="1500" dirty="0" smtClean="0"/>
                        <a:t>26.000KB</a:t>
                      </a:r>
                      <a:endParaRPr lang="en-GB" sz="1500" dirty="0"/>
                    </a:p>
                  </a:txBody>
                  <a:tcPr/>
                </a:tc>
              </a:tr>
              <a:tr h="400044">
                <a:tc>
                  <a:txBody>
                    <a:bodyPr/>
                    <a:lstStyle/>
                    <a:p>
                      <a:r>
                        <a:rPr lang="en-GB" sz="1500" dirty="0" smtClean="0"/>
                        <a:t>8000kbps</a:t>
                      </a:r>
                      <a:endParaRPr lang="en-GB" sz="1500" dirty="0"/>
                    </a:p>
                  </a:txBody>
                  <a:tcPr>
                    <a:lnL w="12700"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tcPr>
                </a:tc>
                <a:tc>
                  <a:txBody>
                    <a:bodyPr/>
                    <a:lstStyle/>
                    <a:p>
                      <a:r>
                        <a:rPr lang="en-GB" sz="1500" dirty="0" smtClean="0"/>
                        <a:t>29.706KB</a:t>
                      </a:r>
                    </a:p>
                    <a:p>
                      <a:r>
                        <a:rPr lang="en-GB" sz="1500" dirty="0" smtClean="0"/>
                        <a:t>1m9</a:t>
                      </a:r>
                      <a:endParaRPr lang="en-GB" sz="1500" dirty="0"/>
                    </a:p>
                  </a:txBody>
                  <a:tcPr>
                    <a:lnL w="76200" cap="flat" cmpd="sng" algn="ctr">
                      <a:solidFill>
                        <a:schemeClr val="tx1"/>
                      </a:solidFill>
                      <a:prstDash val="solid"/>
                      <a:round/>
                      <a:headEnd type="none" w="med" len="med"/>
                      <a:tailEnd type="none" w="med" len="med"/>
                    </a:lnL>
                  </a:tcPr>
                </a:tc>
                <a:tc>
                  <a:txBody>
                    <a:bodyPr/>
                    <a:lstStyle/>
                    <a:p>
                      <a:r>
                        <a:rPr lang="nl-NL" sz="1500" dirty="0" smtClean="0"/>
                        <a:t>25.465KB</a:t>
                      </a:r>
                      <a:endParaRPr lang="en-GB" sz="1500" dirty="0" smtClean="0"/>
                    </a:p>
                    <a:p>
                      <a:r>
                        <a:rPr lang="en-GB" sz="1500" dirty="0" smtClean="0"/>
                        <a:t>1m8</a:t>
                      </a:r>
                      <a:endParaRPr lang="en-GB" sz="1500" dirty="0"/>
                    </a:p>
                  </a:txBody>
                  <a:tcPr/>
                </a:tc>
                <a:tc>
                  <a:txBody>
                    <a:bodyPr/>
                    <a:lstStyle/>
                    <a:p>
                      <a:r>
                        <a:rPr lang="nl-NL" sz="1500" dirty="0" smtClean="0"/>
                        <a:t>41.224KB</a:t>
                      </a:r>
                      <a:endParaRPr lang="en-GB" sz="1500" dirty="0" smtClean="0"/>
                    </a:p>
                    <a:p>
                      <a:r>
                        <a:rPr lang="en-GB" sz="1500" dirty="0" smtClean="0"/>
                        <a:t>4m30</a:t>
                      </a:r>
                      <a:endParaRPr lang="en-GB" sz="1500" dirty="0"/>
                    </a:p>
                  </a:txBody>
                  <a:tcPr/>
                </a:tc>
                <a:tc>
                  <a:txBody>
                    <a:bodyPr/>
                    <a:lstStyle/>
                    <a:p>
                      <a:r>
                        <a:rPr lang="nl-NL" sz="1500" dirty="0" smtClean="0"/>
                        <a:t>28.107KB</a:t>
                      </a:r>
                      <a:endParaRPr lang="en-GB" sz="1500" dirty="0" smtClean="0"/>
                    </a:p>
                    <a:p>
                      <a:r>
                        <a:rPr lang="en-GB" sz="1500" dirty="0" smtClean="0"/>
                        <a:t>2m28</a:t>
                      </a:r>
                      <a:endParaRPr lang="en-GB" sz="1500" dirty="0"/>
                    </a:p>
                  </a:txBody>
                  <a:tcPr/>
                </a:tc>
                <a:tc>
                  <a:txBody>
                    <a:bodyPr/>
                    <a:lstStyle/>
                    <a:p>
                      <a:r>
                        <a:rPr lang="nl-NL" sz="1500" dirty="0" smtClean="0"/>
                        <a:t>52.000KB</a:t>
                      </a:r>
                      <a:endParaRPr lang="en-GB" sz="1500" dirty="0"/>
                    </a:p>
                  </a:txBody>
                  <a:tcPr/>
                </a:tc>
              </a:tr>
              <a:tr h="400044">
                <a:tc>
                  <a:txBody>
                    <a:bodyPr/>
                    <a:lstStyle/>
                    <a:p>
                      <a:r>
                        <a:rPr lang="en-GB" sz="1500" dirty="0" smtClean="0"/>
                        <a:t>auto</a:t>
                      </a:r>
                      <a:endParaRPr lang="en-GB" sz="1500" dirty="0"/>
                    </a:p>
                  </a:txBody>
                  <a:tcPr>
                    <a:lnL w="12700"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tcPr>
                </a:tc>
                <a:tc>
                  <a:txBody>
                    <a:bodyPr/>
                    <a:lstStyle/>
                    <a:p>
                      <a:r>
                        <a:rPr lang="en-GB" sz="1500" dirty="0" smtClean="0"/>
                        <a:t>27.922KB</a:t>
                      </a:r>
                    </a:p>
                    <a:p>
                      <a:r>
                        <a:rPr lang="en-GB" sz="1500" dirty="0" smtClean="0"/>
                        <a:t>1m12</a:t>
                      </a:r>
                      <a:endParaRPr lang="en-GB" sz="1500" dirty="0"/>
                    </a:p>
                  </a:txBody>
                  <a:tcPr>
                    <a:lnL w="76200" cap="flat" cmpd="sng" algn="ctr">
                      <a:solidFill>
                        <a:schemeClr val="tx1"/>
                      </a:solidFill>
                      <a:prstDash val="solid"/>
                      <a:round/>
                      <a:headEnd type="none" w="med" len="med"/>
                      <a:tailEnd type="none" w="med" len="med"/>
                    </a:lnL>
                  </a:tcPr>
                </a:tc>
                <a:tc>
                  <a:txBody>
                    <a:bodyPr/>
                    <a:lstStyle/>
                    <a:p>
                      <a:r>
                        <a:rPr lang="en-GB" sz="1500" dirty="0" smtClean="0"/>
                        <a:t>25.465KB1m13</a:t>
                      </a:r>
                      <a:endParaRPr lang="en-GB" sz="1500" dirty="0"/>
                    </a:p>
                  </a:txBody>
                  <a:tcPr/>
                </a:tc>
                <a:tc>
                  <a:txBody>
                    <a:bodyPr/>
                    <a:lstStyle/>
                    <a:p>
                      <a:r>
                        <a:rPr lang="nl-NL" sz="1500" dirty="0" smtClean="0"/>
                        <a:t>17.128KB</a:t>
                      </a:r>
                      <a:endParaRPr lang="en-GB" sz="1500" dirty="0" smtClean="0"/>
                    </a:p>
                    <a:p>
                      <a:r>
                        <a:rPr lang="en-GB" sz="1500" dirty="0" smtClean="0"/>
                        <a:t>3m36</a:t>
                      </a:r>
                      <a:endParaRPr lang="en-GB" sz="1500" dirty="0"/>
                    </a:p>
                  </a:txBody>
                  <a:tcPr/>
                </a:tc>
                <a:tc>
                  <a:txBody>
                    <a:bodyPr/>
                    <a:lstStyle/>
                    <a:p>
                      <a:r>
                        <a:rPr lang="nl-NL" sz="1500" dirty="0" smtClean="0"/>
                        <a:t>26.346KB</a:t>
                      </a:r>
                      <a:endParaRPr lang="en-GB" sz="1500" dirty="0" smtClean="0"/>
                    </a:p>
                    <a:p>
                      <a:r>
                        <a:rPr lang="en-GB" sz="1500" dirty="0" smtClean="0"/>
                        <a:t>2m23</a:t>
                      </a:r>
                      <a:endParaRPr lang="en-GB" sz="1500" dirty="0"/>
                    </a:p>
                  </a:txBody>
                  <a:tcPr/>
                </a:tc>
                <a:tc>
                  <a:txBody>
                    <a:bodyPr/>
                    <a:lstStyle/>
                    <a:p>
                      <a:r>
                        <a:rPr lang="nl-NL" sz="1500" dirty="0" smtClean="0"/>
                        <a:t>-</a:t>
                      </a:r>
                      <a:endParaRPr lang="en-GB" sz="1500" dirty="0"/>
                    </a:p>
                  </a:txBody>
                  <a:tcPr/>
                </a:tc>
              </a:tr>
            </a:tbl>
          </a:graphicData>
        </a:graphic>
      </p:graphicFrame>
      <p:graphicFrame>
        <p:nvGraphicFramePr>
          <p:cNvPr id="9" name="Content Placeholder 5"/>
          <p:cNvGraphicFramePr>
            <a:graphicFrameLocks/>
          </p:cNvGraphicFramePr>
          <p:nvPr>
            <p:extLst>
              <p:ext uri="{D42A27DB-BD31-4B8C-83A1-F6EECF244321}">
                <p14:modId xmlns:p14="http://schemas.microsoft.com/office/powerpoint/2010/main" val="2160604593"/>
              </p:ext>
            </p:extLst>
          </p:nvPr>
        </p:nvGraphicFramePr>
        <p:xfrm>
          <a:off x="612000" y="1051200"/>
          <a:ext cx="8208912" cy="5337804"/>
        </p:xfrm>
        <a:graphic>
          <a:graphicData uri="http://schemas.openxmlformats.org/drawingml/2006/table">
            <a:tbl>
              <a:tblPr firstRow="1" bandRow="1">
                <a:tableStyleId>{5C22544A-7EE6-4342-B048-85BDC9FD1C3A}</a:tableStyleId>
              </a:tblPr>
              <a:tblGrid>
                <a:gridCol w="1152128"/>
                <a:gridCol w="1313070"/>
                <a:gridCol w="1279218"/>
                <a:gridCol w="1296144"/>
                <a:gridCol w="1296144"/>
                <a:gridCol w="1872208"/>
              </a:tblGrid>
              <a:tr h="400044">
                <a:tc>
                  <a:txBody>
                    <a:bodyPr/>
                    <a:lstStyle/>
                    <a:p>
                      <a:r>
                        <a:rPr lang="en-GB" sz="1500" dirty="0" smtClean="0"/>
                        <a:t>bitrate</a:t>
                      </a:r>
                      <a:endParaRPr lang="en-GB" sz="1500" dirty="0"/>
                    </a:p>
                  </a:txBody>
                  <a:tcPr>
                    <a:lnL w="12700"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lnB w="76200" cap="flat" cmpd="sng" algn="ctr">
                      <a:solidFill>
                        <a:schemeClr val="tx1"/>
                      </a:solidFill>
                      <a:prstDash val="solid"/>
                      <a:round/>
                      <a:headEnd type="none" w="med" len="med"/>
                      <a:tailEnd type="none" w="med" len="med"/>
                    </a:lnB>
                  </a:tcPr>
                </a:tc>
                <a:tc>
                  <a:txBody>
                    <a:bodyPr/>
                    <a:lstStyle/>
                    <a:p>
                      <a:r>
                        <a:rPr lang="en-GB" sz="1500" dirty="0" smtClean="0"/>
                        <a:t>MPEG1</a:t>
                      </a:r>
                      <a:endParaRPr lang="en-GB" sz="1500" dirty="0"/>
                    </a:p>
                  </a:txBody>
                  <a:tcPr>
                    <a:lnL w="76200" cap="flat" cmpd="sng" algn="ctr">
                      <a:solidFill>
                        <a:schemeClr val="tx1"/>
                      </a:solidFill>
                      <a:prstDash val="solid"/>
                      <a:round/>
                      <a:headEnd type="none" w="med" len="med"/>
                      <a:tailEnd type="none" w="med" len="med"/>
                    </a:lnL>
                    <a:lnB w="76200" cap="flat" cmpd="sng" algn="ctr">
                      <a:solidFill>
                        <a:schemeClr val="tx1"/>
                      </a:solidFill>
                      <a:prstDash val="solid"/>
                      <a:round/>
                      <a:headEnd type="none" w="med" len="med"/>
                      <a:tailEnd type="none" w="med" len="med"/>
                    </a:lnB>
                  </a:tcPr>
                </a:tc>
                <a:tc>
                  <a:txBody>
                    <a:bodyPr/>
                    <a:lstStyle/>
                    <a:p>
                      <a:r>
                        <a:rPr lang="en-GB" sz="1500" dirty="0" smtClean="0"/>
                        <a:t>MPEG4</a:t>
                      </a:r>
                      <a:endParaRPr lang="en-GB" sz="1500" dirty="0"/>
                    </a:p>
                  </a:txBody>
                  <a:tcPr>
                    <a:lnB w="76200" cap="flat" cmpd="sng" algn="ctr">
                      <a:solidFill>
                        <a:schemeClr val="tx1"/>
                      </a:solidFill>
                      <a:prstDash val="solid"/>
                      <a:round/>
                      <a:headEnd type="none" w="med" len="med"/>
                      <a:tailEnd type="none" w="med" len="med"/>
                    </a:lnB>
                  </a:tcPr>
                </a:tc>
                <a:tc>
                  <a:txBody>
                    <a:bodyPr/>
                    <a:lstStyle/>
                    <a:p>
                      <a:r>
                        <a:rPr lang="en-GB" sz="1500" dirty="0" smtClean="0"/>
                        <a:t>MPEG4 AVC</a:t>
                      </a:r>
                      <a:endParaRPr lang="en-GB" sz="1500" dirty="0"/>
                    </a:p>
                  </a:txBody>
                  <a:tcPr>
                    <a:lnB w="76200" cap="flat" cmpd="sng" algn="ctr">
                      <a:solidFill>
                        <a:schemeClr val="tx1"/>
                      </a:solidFill>
                      <a:prstDash val="solid"/>
                      <a:round/>
                      <a:headEnd type="none" w="med" len="med"/>
                      <a:tailEnd type="none" w="med" len="med"/>
                    </a:lnB>
                  </a:tcPr>
                </a:tc>
                <a:tc>
                  <a:txBody>
                    <a:bodyPr/>
                    <a:lstStyle/>
                    <a:p>
                      <a:r>
                        <a:rPr lang="nl-NL" sz="1500" dirty="0" err="1" smtClean="0"/>
                        <a:t>WebM</a:t>
                      </a:r>
                      <a:endParaRPr lang="en-GB" sz="1500" dirty="0"/>
                    </a:p>
                  </a:txBody>
                  <a:tcPr>
                    <a:lnB w="76200" cap="flat" cmpd="sng" algn="ctr">
                      <a:solidFill>
                        <a:schemeClr val="tx1"/>
                      </a:solidFill>
                      <a:prstDash val="solid"/>
                      <a:round/>
                      <a:headEnd type="none" w="med" len="med"/>
                      <a:tailEnd type="none" w="med" len="med"/>
                    </a:lnB>
                  </a:tcPr>
                </a:tc>
                <a:tc>
                  <a:txBody>
                    <a:bodyPr/>
                    <a:lstStyle/>
                    <a:p>
                      <a:r>
                        <a:rPr lang="en-GB" sz="1500" dirty="0" smtClean="0"/>
                        <a:t>Expected</a:t>
                      </a:r>
                      <a:endParaRPr lang="en-GB" sz="1500" dirty="0"/>
                    </a:p>
                  </a:txBody>
                  <a:tcPr>
                    <a:lnB w="76200" cap="flat" cmpd="sng" algn="ctr">
                      <a:solidFill>
                        <a:schemeClr val="tx1"/>
                      </a:solidFill>
                      <a:prstDash val="solid"/>
                      <a:round/>
                      <a:headEnd type="none" w="med" len="med"/>
                      <a:tailEnd type="none" w="med" len="med"/>
                    </a:lnB>
                  </a:tcPr>
                </a:tc>
              </a:tr>
              <a:tr h="400044">
                <a:tc>
                  <a:txBody>
                    <a:bodyPr/>
                    <a:lstStyle/>
                    <a:p>
                      <a:r>
                        <a:rPr lang="en-GB" sz="1500" dirty="0" smtClean="0"/>
                        <a:t>96kbps</a:t>
                      </a:r>
                      <a:endParaRPr lang="en-GB" sz="1500" dirty="0"/>
                    </a:p>
                  </a:txBody>
                  <a:tcPr>
                    <a:lnL w="12700"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lnT w="76200" cap="flat" cmpd="sng" algn="ctr">
                      <a:solidFill>
                        <a:schemeClr val="tx1"/>
                      </a:solidFill>
                      <a:prstDash val="solid"/>
                      <a:round/>
                      <a:headEnd type="none" w="med" len="med"/>
                      <a:tailEnd type="none" w="med" len="med"/>
                    </a:lnT>
                  </a:tcPr>
                </a:tc>
                <a:tc>
                  <a:txBody>
                    <a:bodyPr/>
                    <a:lstStyle/>
                    <a:p>
                      <a:r>
                        <a:rPr lang="en-GB" sz="1500" dirty="0" smtClean="0"/>
                        <a:t>5.976KB </a:t>
                      </a:r>
                    </a:p>
                    <a:p>
                      <a:r>
                        <a:rPr lang="en-GB" sz="1500" dirty="0" smtClean="0"/>
                        <a:t>1m7</a:t>
                      </a:r>
                      <a:endParaRPr lang="en-GB" sz="1500" dirty="0"/>
                    </a:p>
                  </a:txBody>
                  <a:tcPr>
                    <a:lnL w="76200" cap="flat" cmpd="sng" algn="ctr">
                      <a:solidFill>
                        <a:schemeClr val="tx1"/>
                      </a:solidFill>
                      <a:prstDash val="solid"/>
                      <a:round/>
                      <a:headEnd type="none" w="med" len="med"/>
                      <a:tailEnd type="none" w="med" len="med"/>
                    </a:lnL>
                    <a:lnT w="76200" cap="flat" cmpd="sng" algn="ctr">
                      <a:solidFill>
                        <a:schemeClr val="tx1"/>
                      </a:solidFill>
                      <a:prstDash val="solid"/>
                      <a:round/>
                      <a:headEnd type="none" w="med" len="med"/>
                      <a:tailEnd type="none" w="med" len="med"/>
                    </a:lnT>
                  </a:tcPr>
                </a:tc>
                <a:tc>
                  <a:txBody>
                    <a:bodyPr/>
                    <a:lstStyle/>
                    <a:p>
                      <a:r>
                        <a:rPr lang="en-GB" sz="1500" dirty="0" smtClean="0"/>
                        <a:t>4.799KB</a:t>
                      </a:r>
                    </a:p>
                    <a:p>
                      <a:r>
                        <a:rPr lang="en-GB" sz="1500" dirty="0" smtClean="0"/>
                        <a:t>1m11</a:t>
                      </a:r>
                      <a:endParaRPr lang="en-GB" sz="1500" dirty="0"/>
                    </a:p>
                  </a:txBody>
                  <a:tcPr>
                    <a:lnT w="76200" cap="flat" cmpd="sng" algn="ctr">
                      <a:solidFill>
                        <a:schemeClr val="tx1"/>
                      </a:solidFill>
                      <a:prstDash val="solid"/>
                      <a:round/>
                      <a:headEnd type="none" w="med" len="med"/>
                      <a:tailEnd type="none" w="med" len="med"/>
                    </a:lnT>
                  </a:tcPr>
                </a:tc>
                <a:tc>
                  <a:txBody>
                    <a:bodyPr/>
                    <a:lstStyle/>
                    <a:p>
                      <a:r>
                        <a:rPr lang="nl-NL" sz="1500" dirty="0" smtClean="0"/>
                        <a:t>623KB</a:t>
                      </a:r>
                      <a:endParaRPr lang="en-GB" sz="1500" dirty="0" smtClean="0"/>
                    </a:p>
                    <a:p>
                      <a:r>
                        <a:rPr lang="en-GB" sz="1500" dirty="0" smtClean="0"/>
                        <a:t>1m27</a:t>
                      </a:r>
                      <a:endParaRPr lang="en-GB" sz="1500" dirty="0"/>
                    </a:p>
                  </a:txBody>
                  <a:tcPr>
                    <a:lnT w="76200" cap="flat" cmpd="sng" algn="ctr">
                      <a:solidFill>
                        <a:schemeClr val="tx1"/>
                      </a:solidFill>
                      <a:prstDash val="solid"/>
                      <a:round/>
                      <a:headEnd type="none" w="med" len="med"/>
                      <a:tailEnd type="none" w="med" len="med"/>
                    </a:lnT>
                  </a:tcPr>
                </a:tc>
                <a:tc>
                  <a:txBody>
                    <a:bodyPr/>
                    <a:lstStyle/>
                    <a:p>
                      <a:r>
                        <a:rPr lang="nl-NL" sz="1500" dirty="0" smtClean="0"/>
                        <a:t>1.265KB</a:t>
                      </a:r>
                      <a:endParaRPr lang="en-GB" sz="1500" dirty="0" smtClean="0"/>
                    </a:p>
                    <a:p>
                      <a:r>
                        <a:rPr lang="en-GB" sz="1500" dirty="0" smtClean="0"/>
                        <a:t>1m43</a:t>
                      </a:r>
                      <a:endParaRPr lang="en-GB" sz="1500" dirty="0"/>
                    </a:p>
                  </a:txBody>
                  <a:tcPr>
                    <a:lnT w="76200" cap="flat" cmpd="sng" algn="ctr">
                      <a:solidFill>
                        <a:schemeClr val="tx1"/>
                      </a:solidFill>
                      <a:prstDash val="solid"/>
                      <a:round/>
                      <a:headEnd type="none" w="med" len="med"/>
                      <a:tailEnd type="none" w="med" len="med"/>
                    </a:lnT>
                  </a:tcPr>
                </a:tc>
                <a:tc>
                  <a:txBody>
                    <a:bodyPr/>
                    <a:lstStyle/>
                    <a:p>
                      <a:r>
                        <a:rPr lang="nl-NL" sz="1500" dirty="0" smtClean="0"/>
                        <a:t>624KB</a:t>
                      </a:r>
                      <a:endParaRPr lang="en-GB" sz="1500" dirty="0"/>
                    </a:p>
                  </a:txBody>
                  <a:tcPr>
                    <a:lnT w="76200" cap="flat" cmpd="sng" algn="ctr">
                      <a:solidFill>
                        <a:schemeClr val="tx1"/>
                      </a:solidFill>
                      <a:prstDash val="solid"/>
                      <a:round/>
                      <a:headEnd type="none" w="med" len="med"/>
                      <a:tailEnd type="none" w="med" len="med"/>
                    </a:lnT>
                  </a:tcPr>
                </a:tc>
              </a:tr>
              <a:tr h="400044">
                <a:tc>
                  <a:txBody>
                    <a:bodyPr/>
                    <a:lstStyle/>
                    <a:p>
                      <a:r>
                        <a:rPr lang="en-GB" sz="1500" dirty="0" smtClean="0"/>
                        <a:t>192kbps</a:t>
                      </a:r>
                      <a:endParaRPr lang="en-GB" sz="1500" dirty="0"/>
                    </a:p>
                  </a:txBody>
                  <a:tcPr>
                    <a:lnL w="12700"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tcPr>
                </a:tc>
                <a:tc>
                  <a:txBody>
                    <a:bodyPr/>
                    <a:lstStyle/>
                    <a:p>
                      <a:r>
                        <a:rPr lang="en-GB" sz="1500" dirty="0" smtClean="0"/>
                        <a:t>5.986KB</a:t>
                      </a:r>
                    </a:p>
                    <a:p>
                      <a:r>
                        <a:rPr lang="en-GB" sz="1500" dirty="0" smtClean="0"/>
                        <a:t>1m7</a:t>
                      </a:r>
                      <a:endParaRPr lang="en-GB" sz="1500" dirty="0"/>
                    </a:p>
                  </a:txBody>
                  <a:tcPr>
                    <a:lnL w="76200" cap="flat" cmpd="sng" algn="ctr">
                      <a:solidFill>
                        <a:schemeClr val="tx1"/>
                      </a:solidFill>
                      <a:prstDash val="solid"/>
                      <a:round/>
                      <a:headEnd type="none" w="med" len="med"/>
                      <a:tailEnd type="none" w="med" len="med"/>
                    </a:lnL>
                  </a:tcPr>
                </a:tc>
                <a:tc>
                  <a:txBody>
                    <a:bodyPr/>
                    <a:lstStyle/>
                    <a:p>
                      <a:r>
                        <a:rPr lang="nl-NL" sz="1500" dirty="0" smtClean="0"/>
                        <a:t>4.810KB</a:t>
                      </a:r>
                      <a:endParaRPr lang="en-GB" sz="1500" dirty="0" smtClean="0"/>
                    </a:p>
                    <a:p>
                      <a:r>
                        <a:rPr lang="en-GB" sz="1500" dirty="0" smtClean="0"/>
                        <a:t>1m7</a:t>
                      </a:r>
                      <a:endParaRPr lang="en-GB" sz="1500" dirty="0"/>
                    </a:p>
                  </a:txBody>
                  <a:tcPr/>
                </a:tc>
                <a:tc>
                  <a:txBody>
                    <a:bodyPr/>
                    <a:lstStyle/>
                    <a:p>
                      <a:r>
                        <a:rPr lang="nl-NL" sz="1500" dirty="0" smtClean="0"/>
                        <a:t>1.159KB</a:t>
                      </a:r>
                      <a:endParaRPr lang="en-GB" sz="1500" dirty="0" smtClean="0"/>
                    </a:p>
                    <a:p>
                      <a:r>
                        <a:rPr lang="en-GB" sz="1500" dirty="0" smtClean="0"/>
                        <a:t>1m40</a:t>
                      </a:r>
                      <a:endParaRPr lang="en-GB" sz="1500" dirty="0"/>
                    </a:p>
                  </a:txBody>
                  <a:tcPr/>
                </a:tc>
                <a:tc>
                  <a:txBody>
                    <a:bodyPr/>
                    <a:lstStyle/>
                    <a:p>
                      <a:r>
                        <a:rPr lang="nl-NL" sz="1500" dirty="0" smtClean="0"/>
                        <a:t>1.528KB</a:t>
                      </a:r>
                      <a:endParaRPr lang="en-GB" sz="1500" dirty="0" smtClean="0"/>
                    </a:p>
                    <a:p>
                      <a:r>
                        <a:rPr lang="en-GB" sz="1500" dirty="0" smtClean="0"/>
                        <a:t>1m49</a:t>
                      </a:r>
                      <a:endParaRPr lang="en-GB" sz="1500" dirty="0"/>
                    </a:p>
                  </a:txBody>
                  <a:tcPr/>
                </a:tc>
                <a:tc>
                  <a:txBody>
                    <a:bodyPr/>
                    <a:lstStyle/>
                    <a:p>
                      <a:r>
                        <a:rPr lang="nl-NL" sz="1500" dirty="0" smtClean="0"/>
                        <a:t>1.248KB</a:t>
                      </a:r>
                      <a:endParaRPr lang="en-GB" sz="1500" dirty="0"/>
                    </a:p>
                  </a:txBody>
                  <a:tcPr/>
                </a:tc>
              </a:tr>
              <a:tr h="400044">
                <a:tc>
                  <a:txBody>
                    <a:bodyPr/>
                    <a:lstStyle/>
                    <a:p>
                      <a:r>
                        <a:rPr lang="en-GB" sz="1500" dirty="0" smtClean="0"/>
                        <a:t>320kbps</a:t>
                      </a:r>
                      <a:endParaRPr lang="en-GB" sz="1500" dirty="0"/>
                    </a:p>
                  </a:txBody>
                  <a:tcPr>
                    <a:lnL w="12700"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tcPr>
                </a:tc>
                <a:tc>
                  <a:txBody>
                    <a:bodyPr/>
                    <a:lstStyle/>
                    <a:p>
                      <a:r>
                        <a:rPr lang="en-GB" sz="1500" dirty="0" smtClean="0"/>
                        <a:t>6.004KB</a:t>
                      </a:r>
                    </a:p>
                    <a:p>
                      <a:r>
                        <a:rPr lang="en-GB" sz="1500" dirty="0" smtClean="0"/>
                        <a:t>1m7</a:t>
                      </a:r>
                      <a:endParaRPr lang="en-GB" sz="1500" dirty="0"/>
                    </a:p>
                  </a:txBody>
                  <a:tcPr>
                    <a:lnL w="76200" cap="flat" cmpd="sng" algn="ctr">
                      <a:solidFill>
                        <a:schemeClr val="tx1"/>
                      </a:solidFill>
                      <a:prstDash val="solid"/>
                      <a:round/>
                      <a:headEnd type="none" w="med" len="med"/>
                      <a:tailEnd type="none" w="med" len="med"/>
                    </a:lnL>
                  </a:tcPr>
                </a:tc>
                <a:tc>
                  <a:txBody>
                    <a:bodyPr/>
                    <a:lstStyle/>
                    <a:p>
                      <a:r>
                        <a:rPr lang="nl-NL" sz="1500" dirty="0" smtClean="0"/>
                        <a:t>4.830KB</a:t>
                      </a:r>
                      <a:endParaRPr lang="en-GB" sz="1500" dirty="0" smtClean="0"/>
                    </a:p>
                    <a:p>
                      <a:r>
                        <a:rPr lang="en-GB" sz="1500" dirty="0" smtClean="0"/>
                        <a:t>1m13</a:t>
                      </a:r>
                      <a:endParaRPr lang="en-GB" sz="1500" dirty="0"/>
                    </a:p>
                  </a:txBody>
                  <a:tcPr/>
                </a:tc>
                <a:tc>
                  <a:txBody>
                    <a:bodyPr/>
                    <a:lstStyle/>
                    <a:p>
                      <a:r>
                        <a:rPr lang="nl-NL" sz="1500" dirty="0" smtClean="0"/>
                        <a:t>1.844KB</a:t>
                      </a:r>
                      <a:endParaRPr lang="en-GB" sz="1500" dirty="0" smtClean="0"/>
                    </a:p>
                    <a:p>
                      <a:r>
                        <a:rPr lang="en-GB" sz="1500" dirty="0" smtClean="0"/>
                        <a:t>1m51</a:t>
                      </a:r>
                      <a:endParaRPr lang="en-GB" sz="1500" dirty="0"/>
                    </a:p>
                  </a:txBody>
                  <a:tcPr/>
                </a:tc>
                <a:tc>
                  <a:txBody>
                    <a:bodyPr/>
                    <a:lstStyle/>
                    <a:p>
                      <a:r>
                        <a:rPr lang="nl-NL" sz="1500" dirty="0" smtClean="0"/>
                        <a:t>2.163KB</a:t>
                      </a:r>
                      <a:endParaRPr lang="en-GB" sz="1500" dirty="0" smtClean="0"/>
                    </a:p>
                    <a:p>
                      <a:r>
                        <a:rPr lang="en-GB" sz="1500" dirty="0" smtClean="0"/>
                        <a:t>1m54</a:t>
                      </a:r>
                      <a:endParaRPr lang="en-GB" sz="1500" dirty="0"/>
                    </a:p>
                  </a:txBody>
                  <a:tcPr/>
                </a:tc>
                <a:tc>
                  <a:txBody>
                    <a:bodyPr/>
                    <a:lstStyle/>
                    <a:p>
                      <a:r>
                        <a:rPr lang="nl-NL" sz="1500" dirty="0" smtClean="0"/>
                        <a:t>2.080KB</a:t>
                      </a:r>
                      <a:endParaRPr lang="en-GB" sz="1500" dirty="0"/>
                    </a:p>
                  </a:txBody>
                  <a:tcPr/>
                </a:tc>
              </a:tr>
              <a:tr h="400044">
                <a:tc>
                  <a:txBody>
                    <a:bodyPr/>
                    <a:lstStyle/>
                    <a:p>
                      <a:r>
                        <a:rPr lang="en-GB" sz="1500" dirty="0" smtClean="0"/>
                        <a:t>512kbps</a:t>
                      </a:r>
                      <a:endParaRPr lang="en-GB" sz="1500" dirty="0"/>
                    </a:p>
                  </a:txBody>
                  <a:tcPr>
                    <a:lnL w="12700"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tcPr>
                </a:tc>
                <a:tc>
                  <a:txBody>
                    <a:bodyPr/>
                    <a:lstStyle/>
                    <a:p>
                      <a:r>
                        <a:rPr lang="en-GB" sz="1500" dirty="0" smtClean="0"/>
                        <a:t>6.044KB</a:t>
                      </a:r>
                    </a:p>
                    <a:p>
                      <a:r>
                        <a:rPr lang="en-GB" sz="1500" dirty="0" smtClean="0"/>
                        <a:t>1m7</a:t>
                      </a:r>
                      <a:endParaRPr lang="en-GB" sz="1500" dirty="0"/>
                    </a:p>
                  </a:txBody>
                  <a:tcPr>
                    <a:lnL w="76200" cap="flat" cmpd="sng" algn="ctr">
                      <a:solidFill>
                        <a:schemeClr val="tx1"/>
                      </a:solidFill>
                      <a:prstDash val="solid"/>
                      <a:round/>
                      <a:headEnd type="none" w="med" len="med"/>
                      <a:tailEnd type="none" w="med" len="med"/>
                    </a:lnL>
                  </a:tcPr>
                </a:tc>
                <a:tc>
                  <a:txBody>
                    <a:bodyPr/>
                    <a:lstStyle/>
                    <a:p>
                      <a:r>
                        <a:rPr lang="nl-NL" sz="1500" dirty="0" smtClean="0"/>
                        <a:t>4.882KB</a:t>
                      </a:r>
                      <a:endParaRPr lang="en-GB" sz="1500" dirty="0" smtClean="0"/>
                    </a:p>
                    <a:p>
                      <a:r>
                        <a:rPr lang="en-GB" sz="1500" dirty="0" smtClean="0"/>
                        <a:t>1m13</a:t>
                      </a:r>
                      <a:endParaRPr lang="en-GB" sz="1500" dirty="0"/>
                    </a:p>
                  </a:txBody>
                  <a:tcPr/>
                </a:tc>
                <a:tc>
                  <a:txBody>
                    <a:bodyPr/>
                    <a:lstStyle/>
                    <a:p>
                      <a:r>
                        <a:rPr lang="nl-NL" sz="1500" dirty="0" smtClean="0"/>
                        <a:t>2.850KB</a:t>
                      </a:r>
                      <a:endParaRPr lang="en-GB" sz="1500" dirty="0" smtClean="0"/>
                    </a:p>
                    <a:p>
                      <a:r>
                        <a:rPr lang="en-GB" sz="1500" dirty="0" smtClean="0"/>
                        <a:t>2m5</a:t>
                      </a:r>
                      <a:endParaRPr lang="en-GB" sz="1500" dirty="0"/>
                    </a:p>
                  </a:txBody>
                  <a:tcPr>
                    <a:lnB w="38100" cap="flat" cmpd="sng" algn="ctr">
                      <a:solidFill>
                        <a:srgbClr val="00FF00"/>
                      </a:solidFill>
                      <a:prstDash val="solid"/>
                      <a:round/>
                      <a:headEnd type="none" w="med" len="med"/>
                      <a:tailEnd type="none" w="med" len="med"/>
                    </a:lnB>
                  </a:tcPr>
                </a:tc>
                <a:tc>
                  <a:txBody>
                    <a:bodyPr/>
                    <a:lstStyle/>
                    <a:p>
                      <a:r>
                        <a:rPr lang="nl-NL" sz="1500" dirty="0" smtClean="0"/>
                        <a:t>3.129KB</a:t>
                      </a:r>
                      <a:endParaRPr lang="en-GB" sz="1500" dirty="0" smtClean="0"/>
                    </a:p>
                    <a:p>
                      <a:r>
                        <a:rPr lang="en-GB" sz="1500" dirty="0" smtClean="0"/>
                        <a:t>2m</a:t>
                      </a:r>
                      <a:endParaRPr lang="en-GB" sz="1500" dirty="0"/>
                    </a:p>
                  </a:txBody>
                  <a:tcPr>
                    <a:lnB w="38100" cap="flat" cmpd="sng" algn="ctr">
                      <a:solidFill>
                        <a:srgbClr val="00FF00"/>
                      </a:solidFill>
                      <a:prstDash val="solid"/>
                      <a:round/>
                      <a:headEnd type="none" w="med" len="med"/>
                      <a:tailEnd type="none" w="med" len="med"/>
                    </a:lnB>
                  </a:tcPr>
                </a:tc>
                <a:tc>
                  <a:txBody>
                    <a:bodyPr/>
                    <a:lstStyle/>
                    <a:p>
                      <a:r>
                        <a:rPr lang="nl-NL" sz="1500" dirty="0" smtClean="0"/>
                        <a:t>3.328KB</a:t>
                      </a:r>
                      <a:endParaRPr lang="en-GB" sz="1500" dirty="0"/>
                    </a:p>
                  </a:txBody>
                  <a:tcPr/>
                </a:tc>
              </a:tr>
              <a:tr h="400044">
                <a:tc>
                  <a:txBody>
                    <a:bodyPr/>
                    <a:lstStyle/>
                    <a:p>
                      <a:r>
                        <a:rPr lang="en-GB" sz="1500" dirty="0" smtClean="0"/>
                        <a:t>1000kbps</a:t>
                      </a:r>
                      <a:endParaRPr lang="en-GB" sz="1500" dirty="0"/>
                    </a:p>
                  </a:txBody>
                  <a:tcPr>
                    <a:lnL w="12700"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tcPr>
                </a:tc>
                <a:tc>
                  <a:txBody>
                    <a:bodyPr/>
                    <a:lstStyle/>
                    <a:p>
                      <a:r>
                        <a:rPr lang="en-GB" sz="1500" dirty="0" smtClean="0"/>
                        <a:t>6.498KB</a:t>
                      </a:r>
                    </a:p>
                    <a:p>
                      <a:r>
                        <a:rPr lang="en-GB" sz="1500" dirty="0" smtClean="0"/>
                        <a:t>1m7</a:t>
                      </a:r>
                      <a:endParaRPr lang="en-GB" sz="1500" dirty="0"/>
                    </a:p>
                  </a:txBody>
                  <a:tcPr>
                    <a:lnL w="76200" cap="flat" cmpd="sng" algn="ctr">
                      <a:solidFill>
                        <a:schemeClr val="tx1"/>
                      </a:solidFill>
                      <a:prstDash val="solid"/>
                      <a:round/>
                      <a:headEnd type="none" w="med" len="med"/>
                      <a:tailEnd type="none" w="med" len="med"/>
                    </a:lnL>
                    <a:lnB w="38100" cap="flat" cmpd="sng" algn="ctr">
                      <a:solidFill>
                        <a:srgbClr val="00FF00"/>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500" dirty="0" smtClean="0"/>
                        <a:t>6.336KB</a:t>
                      </a:r>
                      <a:endParaRPr lang="en-GB" sz="1500" dirty="0" smtClean="0"/>
                    </a:p>
                    <a:p>
                      <a:r>
                        <a:rPr lang="en-GB" sz="1500" dirty="0" smtClean="0"/>
                        <a:t>1m24</a:t>
                      </a:r>
                      <a:endParaRPr lang="en-GB" sz="1500" dirty="0"/>
                    </a:p>
                  </a:txBody>
                  <a:tcPr>
                    <a:lnR w="38100" cap="flat" cmpd="sng" algn="ctr">
                      <a:solidFill>
                        <a:srgbClr val="00FF00"/>
                      </a:solidFill>
                      <a:prstDash val="solid"/>
                      <a:round/>
                      <a:headEnd type="none" w="med" len="med"/>
                      <a:tailEnd type="none" w="med" len="med"/>
                    </a:lnR>
                  </a:tcPr>
                </a:tc>
                <a:tc>
                  <a:txBody>
                    <a:bodyPr/>
                    <a:lstStyle/>
                    <a:p>
                      <a:r>
                        <a:rPr lang="nl-NL" sz="1500" dirty="0" smtClean="0"/>
                        <a:t>5.383KB</a:t>
                      </a:r>
                      <a:endParaRPr lang="en-GB" sz="1500" dirty="0" smtClean="0"/>
                    </a:p>
                    <a:p>
                      <a:r>
                        <a:rPr lang="en-GB" sz="1500" dirty="0" smtClean="0"/>
                        <a:t>2m30</a:t>
                      </a:r>
                      <a:endParaRPr lang="en-GB" sz="1500" dirty="0"/>
                    </a:p>
                  </a:txBody>
                  <a:tcPr>
                    <a:lnL w="38100" cap="flat" cmpd="sng" algn="ctr">
                      <a:solidFill>
                        <a:srgbClr val="00FF00"/>
                      </a:solidFill>
                      <a:prstDash val="solid"/>
                      <a:round/>
                      <a:headEnd type="none" w="med" len="med"/>
                      <a:tailEnd type="none" w="med" len="med"/>
                    </a:lnL>
                    <a:lnR w="38100" cap="flat" cmpd="sng" algn="ctr">
                      <a:solidFill>
                        <a:srgbClr val="00FF00"/>
                      </a:solidFill>
                      <a:prstDash val="solid"/>
                      <a:round/>
                      <a:headEnd type="none" w="med" len="med"/>
                      <a:tailEnd type="none" w="med" len="med"/>
                    </a:lnR>
                    <a:lnT w="38100" cap="flat" cmpd="sng" algn="ctr">
                      <a:solidFill>
                        <a:srgbClr val="00FF00"/>
                      </a:solidFill>
                      <a:prstDash val="solid"/>
                      <a:round/>
                      <a:headEnd type="none" w="med" len="med"/>
                      <a:tailEnd type="none" w="med" len="med"/>
                    </a:lnT>
                    <a:lnB w="38100" cap="flat" cmpd="sng" algn="ctr">
                      <a:solidFill>
                        <a:srgbClr val="00FF00"/>
                      </a:solidFill>
                      <a:prstDash val="solid"/>
                      <a:round/>
                      <a:headEnd type="none" w="med" len="med"/>
                      <a:tailEnd type="none" w="med" len="med"/>
                    </a:lnB>
                  </a:tcPr>
                </a:tc>
                <a:tc>
                  <a:txBody>
                    <a:bodyPr/>
                    <a:lstStyle/>
                    <a:p>
                      <a:r>
                        <a:rPr lang="nl-NL" sz="1500" dirty="0" smtClean="0"/>
                        <a:t>5.681KB</a:t>
                      </a:r>
                      <a:endParaRPr lang="en-GB" sz="1500" dirty="0" smtClean="0"/>
                    </a:p>
                    <a:p>
                      <a:r>
                        <a:rPr lang="en-GB" sz="1500" dirty="0" smtClean="0"/>
                        <a:t>2m8</a:t>
                      </a:r>
                      <a:endParaRPr lang="en-GB" sz="1500" dirty="0"/>
                    </a:p>
                  </a:txBody>
                  <a:tcPr>
                    <a:lnL w="38100" cap="flat" cmpd="sng" algn="ctr">
                      <a:solidFill>
                        <a:srgbClr val="00FF00"/>
                      </a:solidFill>
                      <a:prstDash val="solid"/>
                      <a:round/>
                      <a:headEnd type="none" w="med" len="med"/>
                      <a:tailEnd type="none" w="med" len="med"/>
                    </a:lnL>
                    <a:lnR w="38100" cap="flat" cmpd="sng" algn="ctr">
                      <a:solidFill>
                        <a:srgbClr val="00FF00"/>
                      </a:solidFill>
                      <a:prstDash val="solid"/>
                      <a:round/>
                      <a:headEnd type="none" w="med" len="med"/>
                      <a:tailEnd type="none" w="med" len="med"/>
                    </a:lnR>
                    <a:lnT w="38100" cap="flat" cmpd="sng" algn="ctr">
                      <a:solidFill>
                        <a:srgbClr val="00FF00"/>
                      </a:solidFill>
                      <a:prstDash val="solid"/>
                      <a:round/>
                      <a:headEnd type="none" w="med" len="med"/>
                      <a:tailEnd type="none" w="med" len="med"/>
                    </a:lnT>
                    <a:lnB w="38100" cap="flat" cmpd="sng" algn="ctr">
                      <a:solidFill>
                        <a:srgbClr val="00FF00"/>
                      </a:solidFill>
                      <a:prstDash val="solid"/>
                      <a:round/>
                      <a:headEnd type="none" w="med" len="med"/>
                      <a:tailEnd type="none" w="med" len="med"/>
                    </a:lnB>
                  </a:tcPr>
                </a:tc>
                <a:tc>
                  <a:txBody>
                    <a:bodyPr/>
                    <a:lstStyle/>
                    <a:p>
                      <a:r>
                        <a:rPr lang="nl-NL" sz="1500" dirty="0" smtClean="0"/>
                        <a:t>6.500KB</a:t>
                      </a:r>
                    </a:p>
                    <a:p>
                      <a:endParaRPr lang="en-GB" sz="1500" dirty="0"/>
                    </a:p>
                  </a:txBody>
                  <a:tcPr>
                    <a:lnL w="38100" cap="flat" cmpd="sng" algn="ctr">
                      <a:solidFill>
                        <a:srgbClr val="00FF00"/>
                      </a:solidFill>
                      <a:prstDash val="solid"/>
                      <a:round/>
                      <a:headEnd type="none" w="med" len="med"/>
                      <a:tailEnd type="none" w="med" len="med"/>
                    </a:lnL>
                  </a:tcPr>
                </a:tc>
              </a:tr>
              <a:tr h="400044">
                <a:tc>
                  <a:txBody>
                    <a:bodyPr/>
                    <a:lstStyle/>
                    <a:p>
                      <a:r>
                        <a:rPr lang="en-GB" sz="1500" dirty="0" smtClean="0"/>
                        <a:t>2000kbps</a:t>
                      </a:r>
                      <a:endParaRPr lang="en-GB" sz="1500" dirty="0"/>
                    </a:p>
                  </a:txBody>
                  <a:tcPr>
                    <a:lnL w="12700" cap="flat" cmpd="sng" algn="ctr">
                      <a:solidFill>
                        <a:schemeClr val="tx1"/>
                      </a:solidFill>
                      <a:prstDash val="solid"/>
                      <a:round/>
                      <a:headEnd type="none" w="med" len="med"/>
                      <a:tailEnd type="none" w="med" len="med"/>
                    </a:lnL>
                    <a:lnR w="38100" cap="flat" cmpd="sng" algn="ctr">
                      <a:solidFill>
                        <a:srgbClr val="00FF00"/>
                      </a:solidFill>
                      <a:prstDash val="solid"/>
                      <a:round/>
                      <a:headEnd type="none" w="med" len="med"/>
                      <a:tailEnd type="none" w="med" len="med"/>
                    </a:lnR>
                  </a:tcPr>
                </a:tc>
                <a:tc>
                  <a:txBody>
                    <a:bodyPr/>
                    <a:lstStyle/>
                    <a:p>
                      <a:r>
                        <a:rPr lang="en-GB" sz="1500" dirty="0" smtClean="0"/>
                        <a:t>12.054KB</a:t>
                      </a:r>
                    </a:p>
                    <a:p>
                      <a:r>
                        <a:rPr lang="en-GB" sz="1500" dirty="0" smtClean="0"/>
                        <a:t>1m8</a:t>
                      </a:r>
                      <a:endParaRPr lang="en-GB" sz="1500" dirty="0"/>
                    </a:p>
                  </a:txBody>
                  <a:tcPr>
                    <a:lnL w="38100" cap="flat" cmpd="sng" algn="ctr">
                      <a:solidFill>
                        <a:srgbClr val="00FF00"/>
                      </a:solidFill>
                      <a:prstDash val="solid"/>
                      <a:round/>
                      <a:headEnd type="none" w="med" len="med"/>
                      <a:tailEnd type="none" w="med" len="med"/>
                    </a:lnL>
                    <a:lnR w="38100" cap="flat" cmpd="sng" algn="ctr">
                      <a:solidFill>
                        <a:srgbClr val="00FF00"/>
                      </a:solidFill>
                      <a:prstDash val="solid"/>
                      <a:round/>
                      <a:headEnd type="none" w="med" len="med"/>
                      <a:tailEnd type="none" w="med" len="med"/>
                    </a:lnR>
                    <a:lnT w="38100" cap="flat" cmpd="sng" algn="ctr">
                      <a:solidFill>
                        <a:srgbClr val="00FF00"/>
                      </a:solidFill>
                      <a:prstDash val="solid"/>
                      <a:round/>
                      <a:headEnd type="none" w="med" len="med"/>
                      <a:tailEnd type="none" w="med" len="med"/>
                    </a:lnT>
                    <a:lnB w="38100" cap="flat" cmpd="sng" algn="ctr">
                      <a:solidFill>
                        <a:srgbClr val="00FF00"/>
                      </a:solidFill>
                      <a:prstDash val="solid"/>
                      <a:round/>
                      <a:headEnd type="none" w="med" len="med"/>
                      <a:tailEnd type="none" w="med" len="med"/>
                    </a:lnB>
                  </a:tcPr>
                </a:tc>
                <a:tc>
                  <a:txBody>
                    <a:bodyPr/>
                    <a:lstStyle/>
                    <a:p>
                      <a:r>
                        <a:rPr lang="nl-NL" sz="1500" dirty="0" smtClean="0"/>
                        <a:t>11.902KB</a:t>
                      </a:r>
                      <a:endParaRPr lang="en-GB" sz="1500" dirty="0" smtClean="0"/>
                    </a:p>
                    <a:p>
                      <a:r>
                        <a:rPr lang="en-GB" sz="1500" dirty="0" smtClean="0"/>
                        <a:t>1m12</a:t>
                      </a:r>
                      <a:endParaRPr lang="en-GB" sz="1500" dirty="0"/>
                    </a:p>
                  </a:txBody>
                  <a:tcPr>
                    <a:lnL w="38100" cap="flat" cmpd="sng" algn="ctr">
                      <a:solidFill>
                        <a:srgbClr val="00FF00"/>
                      </a:solidFill>
                      <a:prstDash val="solid"/>
                      <a:round/>
                      <a:headEnd type="none" w="med" len="med"/>
                      <a:tailEnd type="none" w="med" len="med"/>
                    </a:lnL>
                    <a:lnR w="38100" cap="flat" cmpd="sng" algn="ctr">
                      <a:solidFill>
                        <a:srgbClr val="00FF00"/>
                      </a:solidFill>
                      <a:prstDash val="solid"/>
                      <a:round/>
                      <a:headEnd type="none" w="med" len="med"/>
                      <a:tailEnd type="none" w="med" len="med"/>
                    </a:lnR>
                  </a:tcPr>
                </a:tc>
                <a:tc>
                  <a:txBody>
                    <a:bodyPr/>
                    <a:lstStyle/>
                    <a:p>
                      <a:r>
                        <a:rPr lang="nl-NL" sz="1500" dirty="0" smtClean="0"/>
                        <a:t>10.469KB</a:t>
                      </a:r>
                      <a:endParaRPr lang="en-GB" sz="1500" dirty="0" smtClean="0"/>
                    </a:p>
                    <a:p>
                      <a:r>
                        <a:rPr lang="en-GB" sz="1500" dirty="0" smtClean="0"/>
                        <a:t>3m3</a:t>
                      </a:r>
                      <a:endParaRPr lang="en-GB" sz="1500" dirty="0"/>
                    </a:p>
                  </a:txBody>
                  <a:tcPr>
                    <a:lnL w="38100" cap="flat" cmpd="sng" algn="ctr">
                      <a:solidFill>
                        <a:srgbClr val="00FF00"/>
                      </a:solidFill>
                      <a:prstDash val="solid"/>
                      <a:round/>
                      <a:headEnd type="none" w="med" len="med"/>
                      <a:tailEnd type="none" w="med" len="med"/>
                    </a:lnL>
                    <a:lnR w="38100" cap="flat" cmpd="sng" algn="ctr">
                      <a:solidFill>
                        <a:srgbClr val="00FF00"/>
                      </a:solidFill>
                      <a:prstDash val="solid"/>
                      <a:round/>
                      <a:headEnd type="none" w="med" len="med"/>
                      <a:tailEnd type="none" w="med" len="med"/>
                    </a:lnR>
                    <a:lnT w="38100" cap="flat" cmpd="sng" algn="ctr">
                      <a:solidFill>
                        <a:srgbClr val="00FF00"/>
                      </a:solidFill>
                      <a:prstDash val="solid"/>
                      <a:round/>
                      <a:headEnd type="none" w="med" len="med"/>
                      <a:tailEnd type="none" w="med" len="med"/>
                    </a:lnT>
                    <a:lnB w="38100" cap="flat" cmpd="sng" algn="ctr">
                      <a:solidFill>
                        <a:srgbClr val="00FF00"/>
                      </a:solidFill>
                      <a:prstDash val="solid"/>
                      <a:round/>
                      <a:headEnd type="none" w="med" len="med"/>
                      <a:tailEnd type="none" w="med" len="med"/>
                    </a:lnB>
                  </a:tcPr>
                </a:tc>
                <a:tc>
                  <a:txBody>
                    <a:bodyPr/>
                    <a:lstStyle/>
                    <a:p>
                      <a:r>
                        <a:rPr lang="nl-NL" sz="1500" dirty="0" smtClean="0"/>
                        <a:t>10.738KB</a:t>
                      </a:r>
                      <a:endParaRPr lang="en-GB" sz="1500" dirty="0" smtClean="0"/>
                    </a:p>
                    <a:p>
                      <a:r>
                        <a:rPr lang="en-GB" sz="1500" dirty="0" smtClean="0"/>
                        <a:t>2m17</a:t>
                      </a:r>
                      <a:endParaRPr lang="en-GB" sz="1500" dirty="0"/>
                    </a:p>
                  </a:txBody>
                  <a:tcPr>
                    <a:lnL w="38100" cap="flat" cmpd="sng" algn="ctr">
                      <a:solidFill>
                        <a:srgbClr val="00FF00"/>
                      </a:solidFill>
                      <a:prstDash val="solid"/>
                      <a:round/>
                      <a:headEnd type="none" w="med" len="med"/>
                      <a:tailEnd type="none" w="med" len="med"/>
                    </a:lnL>
                    <a:lnR w="38100" cap="flat" cmpd="sng" algn="ctr">
                      <a:solidFill>
                        <a:srgbClr val="00FF00"/>
                      </a:solidFill>
                      <a:prstDash val="solid"/>
                      <a:round/>
                      <a:headEnd type="none" w="med" len="med"/>
                      <a:tailEnd type="none" w="med" len="med"/>
                    </a:lnR>
                    <a:lnT w="38100" cap="flat" cmpd="sng" algn="ctr">
                      <a:solidFill>
                        <a:srgbClr val="00FF00"/>
                      </a:solidFill>
                      <a:prstDash val="solid"/>
                      <a:round/>
                      <a:headEnd type="none" w="med" len="med"/>
                      <a:tailEnd type="none" w="med" len="med"/>
                    </a:lnT>
                    <a:lnB w="38100" cap="flat" cmpd="sng" algn="ctr">
                      <a:solidFill>
                        <a:srgbClr val="00FF00"/>
                      </a:solidFill>
                      <a:prstDash val="solid"/>
                      <a:round/>
                      <a:headEnd type="none" w="med" len="med"/>
                      <a:tailEnd type="none" w="med" len="med"/>
                    </a:lnB>
                  </a:tcPr>
                </a:tc>
                <a:tc>
                  <a:txBody>
                    <a:bodyPr/>
                    <a:lstStyle/>
                    <a:p>
                      <a:r>
                        <a:rPr lang="nl-NL" sz="1500" dirty="0" smtClean="0"/>
                        <a:t>13.000KB</a:t>
                      </a:r>
                    </a:p>
                  </a:txBody>
                  <a:tcPr>
                    <a:lnL w="38100" cap="flat" cmpd="sng" algn="ctr">
                      <a:solidFill>
                        <a:srgbClr val="00FF00"/>
                      </a:solidFill>
                      <a:prstDash val="solid"/>
                      <a:round/>
                      <a:headEnd type="none" w="med" len="med"/>
                      <a:tailEnd type="none" w="med" len="med"/>
                    </a:lnL>
                  </a:tcPr>
                </a:tc>
              </a:tr>
              <a:tr h="400044">
                <a:tc>
                  <a:txBody>
                    <a:bodyPr/>
                    <a:lstStyle/>
                    <a:p>
                      <a:r>
                        <a:rPr lang="en-GB" sz="1500" dirty="0" smtClean="0"/>
                        <a:t>4000kbps</a:t>
                      </a:r>
                      <a:endParaRPr lang="en-GB" sz="1500" dirty="0"/>
                    </a:p>
                  </a:txBody>
                  <a:tcPr>
                    <a:lnL w="12700" cap="flat" cmpd="sng" algn="ctr">
                      <a:solidFill>
                        <a:schemeClr val="tx1"/>
                      </a:solidFill>
                      <a:prstDash val="solid"/>
                      <a:round/>
                      <a:headEnd type="none" w="med" len="med"/>
                      <a:tailEnd type="none" w="med" len="med"/>
                    </a:lnL>
                    <a:lnR w="38100" cap="flat" cmpd="sng" algn="ctr">
                      <a:solidFill>
                        <a:srgbClr val="00FF00"/>
                      </a:solidFill>
                      <a:prstDash val="solid"/>
                      <a:round/>
                      <a:headEnd type="none" w="med" len="med"/>
                      <a:tailEnd type="none" w="med" len="med"/>
                    </a:lnR>
                  </a:tcPr>
                </a:tc>
                <a:tc>
                  <a:txBody>
                    <a:bodyPr/>
                    <a:lstStyle/>
                    <a:p>
                      <a:r>
                        <a:rPr lang="en-GB" sz="1500" dirty="0" smtClean="0"/>
                        <a:t>21.548KB</a:t>
                      </a:r>
                    </a:p>
                    <a:p>
                      <a:r>
                        <a:rPr lang="en-GB" sz="1500" dirty="0" smtClean="0"/>
                        <a:t>1m8</a:t>
                      </a:r>
                      <a:endParaRPr lang="en-GB" sz="1500" dirty="0"/>
                    </a:p>
                  </a:txBody>
                  <a:tcPr>
                    <a:lnL w="38100" cap="flat" cmpd="sng" algn="ctr">
                      <a:solidFill>
                        <a:srgbClr val="00FF00"/>
                      </a:solidFill>
                      <a:prstDash val="solid"/>
                      <a:round/>
                      <a:headEnd type="none" w="med" len="med"/>
                      <a:tailEnd type="none" w="med" len="med"/>
                    </a:lnL>
                    <a:lnR w="38100" cap="flat" cmpd="sng" algn="ctr">
                      <a:solidFill>
                        <a:srgbClr val="00FF00"/>
                      </a:solidFill>
                      <a:prstDash val="solid"/>
                      <a:round/>
                      <a:headEnd type="none" w="med" len="med"/>
                      <a:tailEnd type="none" w="med" len="med"/>
                    </a:lnR>
                    <a:lnT w="38100" cap="flat" cmpd="sng" algn="ctr">
                      <a:solidFill>
                        <a:srgbClr val="00FF00"/>
                      </a:solidFill>
                      <a:prstDash val="solid"/>
                      <a:round/>
                      <a:headEnd type="none" w="med" len="med"/>
                      <a:tailEnd type="none" w="med" len="med"/>
                    </a:lnT>
                    <a:lnB w="38100" cap="flat" cmpd="sng" algn="ctr">
                      <a:solidFill>
                        <a:srgbClr val="00FF00"/>
                      </a:solidFill>
                      <a:prstDash val="solid"/>
                      <a:round/>
                      <a:headEnd type="none" w="med" len="med"/>
                      <a:tailEnd type="none" w="med" len="med"/>
                    </a:lnB>
                  </a:tcPr>
                </a:tc>
                <a:tc>
                  <a:txBody>
                    <a:bodyPr/>
                    <a:lstStyle/>
                    <a:p>
                      <a:r>
                        <a:rPr lang="nl-NL" sz="1500" dirty="0" smtClean="0"/>
                        <a:t>25.465KB</a:t>
                      </a:r>
                      <a:endParaRPr lang="en-GB" sz="1500" dirty="0" smtClean="0"/>
                    </a:p>
                    <a:p>
                      <a:r>
                        <a:rPr lang="en-GB" sz="1500" dirty="0" smtClean="0"/>
                        <a:t>1m8</a:t>
                      </a:r>
                      <a:endParaRPr lang="en-GB" sz="1500" dirty="0"/>
                    </a:p>
                  </a:txBody>
                  <a:tcPr>
                    <a:lnL w="38100" cap="flat" cmpd="sng" algn="ctr">
                      <a:solidFill>
                        <a:srgbClr val="00FF00"/>
                      </a:solidFill>
                      <a:prstDash val="solid"/>
                      <a:round/>
                      <a:headEnd type="none" w="med" len="med"/>
                      <a:tailEnd type="none" w="med" len="med"/>
                    </a:lnL>
                    <a:lnR w="38100" cap="flat" cmpd="sng" algn="ctr">
                      <a:solidFill>
                        <a:srgbClr val="00FF00"/>
                      </a:solidFill>
                      <a:prstDash val="solid"/>
                      <a:round/>
                      <a:headEnd type="none" w="med" len="med"/>
                      <a:tailEnd type="none" w="med" len="med"/>
                    </a:lnR>
                    <a:lnB w="38100" cap="flat" cmpd="sng" algn="ctr">
                      <a:solidFill>
                        <a:srgbClr val="00FF00"/>
                      </a:solidFill>
                      <a:prstDash val="solid"/>
                      <a:round/>
                      <a:headEnd type="none" w="med" len="med"/>
                      <a:tailEnd type="none" w="med" len="med"/>
                    </a:lnB>
                  </a:tcPr>
                </a:tc>
                <a:tc>
                  <a:txBody>
                    <a:bodyPr/>
                    <a:lstStyle/>
                    <a:p>
                      <a:r>
                        <a:rPr lang="nl-NL" sz="1500" dirty="0" smtClean="0"/>
                        <a:t>20.576KB</a:t>
                      </a:r>
                      <a:endParaRPr lang="en-GB" sz="1500" dirty="0" smtClean="0"/>
                    </a:p>
                    <a:p>
                      <a:r>
                        <a:rPr lang="en-GB" sz="1500" dirty="0" smtClean="0"/>
                        <a:t>3m45</a:t>
                      </a:r>
                      <a:endParaRPr lang="en-GB" sz="1500" dirty="0"/>
                    </a:p>
                  </a:txBody>
                  <a:tcPr>
                    <a:lnL w="38100" cap="flat" cmpd="sng" algn="ctr">
                      <a:solidFill>
                        <a:srgbClr val="00FF00"/>
                      </a:solidFill>
                      <a:prstDash val="solid"/>
                      <a:round/>
                      <a:headEnd type="none" w="med" len="med"/>
                      <a:tailEnd type="none" w="med" len="med"/>
                    </a:lnL>
                    <a:lnR w="38100" cap="flat" cmpd="sng" algn="ctr">
                      <a:solidFill>
                        <a:srgbClr val="00FF00"/>
                      </a:solidFill>
                      <a:prstDash val="solid"/>
                      <a:round/>
                      <a:headEnd type="none" w="med" len="med"/>
                      <a:tailEnd type="none" w="med" len="med"/>
                    </a:lnR>
                    <a:lnT w="38100" cap="flat" cmpd="sng" algn="ctr">
                      <a:solidFill>
                        <a:srgbClr val="00FF00"/>
                      </a:solidFill>
                      <a:prstDash val="solid"/>
                      <a:round/>
                      <a:headEnd type="none" w="med" len="med"/>
                      <a:tailEnd type="none" w="med" len="med"/>
                    </a:lnT>
                    <a:lnB w="38100" cap="flat" cmpd="sng" algn="ctr">
                      <a:solidFill>
                        <a:srgbClr val="00FF00"/>
                      </a:solidFill>
                      <a:prstDash val="solid"/>
                      <a:round/>
                      <a:headEnd type="none" w="med" len="med"/>
                      <a:tailEnd type="none" w="med" len="med"/>
                    </a:lnB>
                  </a:tcPr>
                </a:tc>
                <a:tc>
                  <a:txBody>
                    <a:bodyPr/>
                    <a:lstStyle/>
                    <a:p>
                      <a:r>
                        <a:rPr lang="nl-NL" sz="1500" dirty="0" smtClean="0"/>
                        <a:t>21.069KB</a:t>
                      </a:r>
                      <a:endParaRPr lang="en-GB" sz="1500" dirty="0" smtClean="0"/>
                    </a:p>
                    <a:p>
                      <a:r>
                        <a:rPr lang="en-GB" sz="1500" dirty="0" smtClean="0"/>
                        <a:t>2m23</a:t>
                      </a:r>
                      <a:endParaRPr lang="en-GB" sz="1500" dirty="0"/>
                    </a:p>
                  </a:txBody>
                  <a:tcPr>
                    <a:lnL w="38100" cap="flat" cmpd="sng" algn="ctr">
                      <a:solidFill>
                        <a:srgbClr val="00FF00"/>
                      </a:solidFill>
                      <a:prstDash val="solid"/>
                      <a:round/>
                      <a:headEnd type="none" w="med" len="med"/>
                      <a:tailEnd type="none" w="med" len="med"/>
                    </a:lnL>
                    <a:lnR w="38100" cap="flat" cmpd="sng" algn="ctr">
                      <a:solidFill>
                        <a:srgbClr val="00FF00"/>
                      </a:solidFill>
                      <a:prstDash val="solid"/>
                      <a:round/>
                      <a:headEnd type="none" w="med" len="med"/>
                      <a:tailEnd type="none" w="med" len="med"/>
                    </a:lnR>
                    <a:lnT w="38100" cap="flat" cmpd="sng" algn="ctr">
                      <a:solidFill>
                        <a:srgbClr val="00FF00"/>
                      </a:solidFill>
                      <a:prstDash val="solid"/>
                      <a:round/>
                      <a:headEnd type="none" w="med" len="med"/>
                      <a:tailEnd type="none" w="med" len="med"/>
                    </a:lnT>
                    <a:lnB w="38100" cap="flat" cmpd="sng" algn="ctr">
                      <a:solidFill>
                        <a:srgbClr val="00FF00"/>
                      </a:solidFill>
                      <a:prstDash val="solid"/>
                      <a:round/>
                      <a:headEnd type="none" w="med" len="med"/>
                      <a:tailEnd type="none" w="med" len="med"/>
                    </a:lnB>
                  </a:tcPr>
                </a:tc>
                <a:tc>
                  <a:txBody>
                    <a:bodyPr/>
                    <a:lstStyle/>
                    <a:p>
                      <a:r>
                        <a:rPr lang="nl-NL" sz="1500" dirty="0" smtClean="0"/>
                        <a:t>26.000KB</a:t>
                      </a:r>
                      <a:endParaRPr lang="en-GB" sz="1500" dirty="0"/>
                    </a:p>
                  </a:txBody>
                  <a:tcPr>
                    <a:lnL w="38100" cap="flat" cmpd="sng" algn="ctr">
                      <a:solidFill>
                        <a:srgbClr val="00FF00"/>
                      </a:solidFill>
                      <a:prstDash val="solid"/>
                      <a:round/>
                      <a:headEnd type="none" w="med" len="med"/>
                      <a:tailEnd type="none" w="med" len="med"/>
                    </a:lnL>
                  </a:tcPr>
                </a:tc>
              </a:tr>
              <a:tr h="400044">
                <a:tc>
                  <a:txBody>
                    <a:bodyPr/>
                    <a:lstStyle/>
                    <a:p>
                      <a:r>
                        <a:rPr lang="en-GB" sz="1500" dirty="0" smtClean="0"/>
                        <a:t>8000kbps</a:t>
                      </a:r>
                      <a:endParaRPr lang="en-GB" sz="1500" dirty="0"/>
                    </a:p>
                  </a:txBody>
                  <a:tcPr>
                    <a:lnL w="12700" cap="flat" cmpd="sng" algn="ctr">
                      <a:solidFill>
                        <a:schemeClr val="tx1"/>
                      </a:solidFill>
                      <a:prstDash val="solid"/>
                      <a:round/>
                      <a:headEnd type="none" w="med" len="med"/>
                      <a:tailEnd type="none" w="med" len="med"/>
                    </a:lnL>
                    <a:lnR w="38100" cap="flat" cmpd="sng" algn="ctr">
                      <a:solidFill>
                        <a:srgbClr val="00FF00"/>
                      </a:solidFill>
                      <a:prstDash val="solid"/>
                      <a:round/>
                      <a:headEnd type="none" w="med" len="med"/>
                      <a:tailEnd type="none" w="med" len="med"/>
                    </a:lnR>
                  </a:tcPr>
                </a:tc>
                <a:tc>
                  <a:txBody>
                    <a:bodyPr/>
                    <a:lstStyle/>
                    <a:p>
                      <a:r>
                        <a:rPr lang="en-GB" sz="1500" dirty="0" smtClean="0"/>
                        <a:t>29.706KB</a:t>
                      </a:r>
                    </a:p>
                    <a:p>
                      <a:r>
                        <a:rPr lang="en-GB" sz="1500" dirty="0" smtClean="0"/>
                        <a:t>1m9</a:t>
                      </a:r>
                      <a:endParaRPr lang="en-GB" sz="1500" dirty="0"/>
                    </a:p>
                  </a:txBody>
                  <a:tcPr>
                    <a:lnL w="38100" cap="flat" cmpd="sng" algn="ctr">
                      <a:solidFill>
                        <a:srgbClr val="00FF00"/>
                      </a:solidFill>
                      <a:prstDash val="solid"/>
                      <a:round/>
                      <a:headEnd type="none" w="med" len="med"/>
                      <a:tailEnd type="none" w="med" len="med"/>
                    </a:lnL>
                    <a:lnR w="38100" cap="flat" cmpd="sng" algn="ctr">
                      <a:solidFill>
                        <a:srgbClr val="00FF00"/>
                      </a:solidFill>
                      <a:prstDash val="solid"/>
                      <a:round/>
                      <a:headEnd type="none" w="med" len="med"/>
                      <a:tailEnd type="none" w="med" len="med"/>
                    </a:lnR>
                    <a:lnT w="38100" cap="flat" cmpd="sng" algn="ctr">
                      <a:solidFill>
                        <a:srgbClr val="00FF00"/>
                      </a:solidFill>
                      <a:prstDash val="solid"/>
                      <a:round/>
                      <a:headEnd type="none" w="med" len="med"/>
                      <a:tailEnd type="none" w="med" len="med"/>
                    </a:lnT>
                    <a:lnB w="38100" cap="flat" cmpd="sng" algn="ctr">
                      <a:solidFill>
                        <a:srgbClr val="00FF00"/>
                      </a:solidFill>
                      <a:prstDash val="solid"/>
                      <a:round/>
                      <a:headEnd type="none" w="med" len="med"/>
                      <a:tailEnd type="none" w="med" len="med"/>
                    </a:lnB>
                  </a:tcPr>
                </a:tc>
                <a:tc>
                  <a:txBody>
                    <a:bodyPr/>
                    <a:lstStyle/>
                    <a:p>
                      <a:r>
                        <a:rPr lang="nl-NL" sz="1500" dirty="0" smtClean="0"/>
                        <a:t>25.465KB</a:t>
                      </a:r>
                      <a:endParaRPr lang="en-GB" sz="1500" dirty="0" smtClean="0"/>
                    </a:p>
                    <a:p>
                      <a:r>
                        <a:rPr lang="en-GB" sz="1500" dirty="0" smtClean="0"/>
                        <a:t>1m8</a:t>
                      </a:r>
                      <a:endParaRPr lang="en-GB" sz="1500" dirty="0"/>
                    </a:p>
                  </a:txBody>
                  <a:tcPr>
                    <a:lnL w="38100" cap="flat" cmpd="sng" algn="ctr">
                      <a:solidFill>
                        <a:srgbClr val="00FF00"/>
                      </a:solidFill>
                      <a:prstDash val="solid"/>
                      <a:round/>
                      <a:headEnd type="none" w="med" len="med"/>
                      <a:tailEnd type="none" w="med" len="med"/>
                    </a:lnL>
                    <a:lnR w="38100" cap="flat" cmpd="sng" algn="ctr">
                      <a:solidFill>
                        <a:srgbClr val="00FF00"/>
                      </a:solidFill>
                      <a:prstDash val="solid"/>
                      <a:round/>
                      <a:headEnd type="none" w="med" len="med"/>
                      <a:tailEnd type="none" w="med" len="med"/>
                    </a:lnR>
                    <a:lnT w="38100" cap="flat" cmpd="sng" algn="ctr">
                      <a:solidFill>
                        <a:srgbClr val="00FF00"/>
                      </a:solidFill>
                      <a:prstDash val="solid"/>
                      <a:round/>
                      <a:headEnd type="none" w="med" len="med"/>
                      <a:tailEnd type="none" w="med" len="med"/>
                    </a:lnT>
                    <a:lnB w="38100" cap="flat" cmpd="sng" algn="ctr">
                      <a:solidFill>
                        <a:srgbClr val="00FF00"/>
                      </a:solidFill>
                      <a:prstDash val="solid"/>
                      <a:round/>
                      <a:headEnd type="none" w="med" len="med"/>
                      <a:tailEnd type="none" w="med" len="med"/>
                    </a:lnB>
                  </a:tcPr>
                </a:tc>
                <a:tc>
                  <a:txBody>
                    <a:bodyPr/>
                    <a:lstStyle/>
                    <a:p>
                      <a:r>
                        <a:rPr lang="nl-NL" sz="1500" dirty="0" smtClean="0"/>
                        <a:t>41.224KB</a:t>
                      </a:r>
                      <a:endParaRPr lang="en-GB" sz="1500" dirty="0" smtClean="0"/>
                    </a:p>
                    <a:p>
                      <a:r>
                        <a:rPr lang="en-GB" sz="1500" dirty="0" smtClean="0"/>
                        <a:t>4m30</a:t>
                      </a:r>
                      <a:endParaRPr lang="en-GB" sz="1500" dirty="0"/>
                    </a:p>
                  </a:txBody>
                  <a:tcPr>
                    <a:lnL w="38100" cap="flat" cmpd="sng" algn="ctr">
                      <a:solidFill>
                        <a:srgbClr val="00FF00"/>
                      </a:solidFill>
                      <a:prstDash val="solid"/>
                      <a:round/>
                      <a:headEnd type="none" w="med" len="med"/>
                      <a:tailEnd type="none" w="med" len="med"/>
                    </a:lnL>
                    <a:lnR w="38100" cap="flat" cmpd="sng" algn="ctr">
                      <a:solidFill>
                        <a:srgbClr val="00FF00"/>
                      </a:solidFill>
                      <a:prstDash val="solid"/>
                      <a:round/>
                      <a:headEnd type="none" w="med" len="med"/>
                      <a:tailEnd type="none" w="med" len="med"/>
                    </a:lnR>
                    <a:lnT w="38100" cap="flat" cmpd="sng" algn="ctr">
                      <a:solidFill>
                        <a:srgbClr val="00FF00"/>
                      </a:solidFill>
                      <a:prstDash val="solid"/>
                      <a:round/>
                      <a:headEnd type="none" w="med" len="med"/>
                      <a:tailEnd type="none" w="med" len="med"/>
                    </a:lnT>
                    <a:lnB w="38100" cap="flat" cmpd="sng" algn="ctr">
                      <a:solidFill>
                        <a:srgbClr val="00FF00"/>
                      </a:solidFill>
                      <a:prstDash val="solid"/>
                      <a:round/>
                      <a:headEnd type="none" w="med" len="med"/>
                      <a:tailEnd type="none" w="med" len="med"/>
                    </a:lnB>
                  </a:tcPr>
                </a:tc>
                <a:tc>
                  <a:txBody>
                    <a:bodyPr/>
                    <a:lstStyle/>
                    <a:p>
                      <a:r>
                        <a:rPr lang="nl-NL" sz="1500" dirty="0" smtClean="0"/>
                        <a:t>28.107KB</a:t>
                      </a:r>
                      <a:endParaRPr lang="en-GB" sz="1500" dirty="0" smtClean="0"/>
                    </a:p>
                    <a:p>
                      <a:r>
                        <a:rPr lang="en-GB" sz="1500" dirty="0" smtClean="0"/>
                        <a:t>2m28</a:t>
                      </a:r>
                      <a:endParaRPr lang="en-GB" sz="1500" dirty="0"/>
                    </a:p>
                  </a:txBody>
                  <a:tcPr>
                    <a:lnL w="38100" cap="flat" cmpd="sng" algn="ctr">
                      <a:solidFill>
                        <a:srgbClr val="00FF00"/>
                      </a:solidFill>
                      <a:prstDash val="solid"/>
                      <a:round/>
                      <a:headEnd type="none" w="med" len="med"/>
                      <a:tailEnd type="none" w="med" len="med"/>
                    </a:lnL>
                    <a:lnR w="38100" cap="flat" cmpd="sng" algn="ctr">
                      <a:solidFill>
                        <a:srgbClr val="00FF00"/>
                      </a:solidFill>
                      <a:prstDash val="solid"/>
                      <a:round/>
                      <a:headEnd type="none" w="med" len="med"/>
                      <a:tailEnd type="none" w="med" len="med"/>
                    </a:lnR>
                    <a:lnT w="38100" cap="flat" cmpd="sng" algn="ctr">
                      <a:solidFill>
                        <a:srgbClr val="00FF00"/>
                      </a:solidFill>
                      <a:prstDash val="solid"/>
                      <a:round/>
                      <a:headEnd type="none" w="med" len="med"/>
                      <a:tailEnd type="none" w="med" len="med"/>
                    </a:lnT>
                    <a:lnB w="38100" cap="flat" cmpd="sng" algn="ctr">
                      <a:solidFill>
                        <a:srgbClr val="00FF00"/>
                      </a:solidFill>
                      <a:prstDash val="solid"/>
                      <a:round/>
                      <a:headEnd type="none" w="med" len="med"/>
                      <a:tailEnd type="none" w="med" len="med"/>
                    </a:lnB>
                  </a:tcPr>
                </a:tc>
                <a:tc>
                  <a:txBody>
                    <a:bodyPr/>
                    <a:lstStyle/>
                    <a:p>
                      <a:r>
                        <a:rPr lang="nl-NL" sz="1500" dirty="0" smtClean="0"/>
                        <a:t>52.000KB</a:t>
                      </a:r>
                      <a:endParaRPr lang="en-GB" sz="1500" dirty="0"/>
                    </a:p>
                  </a:txBody>
                  <a:tcPr>
                    <a:lnL w="38100" cap="flat" cmpd="sng" algn="ctr">
                      <a:solidFill>
                        <a:srgbClr val="00FF00"/>
                      </a:solidFill>
                      <a:prstDash val="solid"/>
                      <a:round/>
                      <a:headEnd type="none" w="med" len="med"/>
                      <a:tailEnd type="none" w="med" len="med"/>
                    </a:lnL>
                  </a:tcPr>
                </a:tc>
              </a:tr>
              <a:tr h="400044">
                <a:tc>
                  <a:txBody>
                    <a:bodyPr/>
                    <a:lstStyle/>
                    <a:p>
                      <a:r>
                        <a:rPr lang="en-GB" sz="1500" dirty="0" smtClean="0"/>
                        <a:t>auto</a:t>
                      </a:r>
                      <a:endParaRPr lang="en-GB" sz="1500" dirty="0"/>
                    </a:p>
                  </a:txBody>
                  <a:tcPr>
                    <a:lnL w="12700"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tcPr>
                </a:tc>
                <a:tc>
                  <a:txBody>
                    <a:bodyPr/>
                    <a:lstStyle/>
                    <a:p>
                      <a:r>
                        <a:rPr lang="en-GB" sz="1500" dirty="0" smtClean="0"/>
                        <a:t>27.922KB</a:t>
                      </a:r>
                    </a:p>
                    <a:p>
                      <a:r>
                        <a:rPr lang="en-GB" sz="1500" dirty="0" smtClean="0"/>
                        <a:t>1m12</a:t>
                      </a:r>
                      <a:endParaRPr lang="en-GB" sz="1500" dirty="0"/>
                    </a:p>
                  </a:txBody>
                  <a:tcPr>
                    <a:lnL w="76200" cap="flat" cmpd="sng" algn="ctr">
                      <a:solidFill>
                        <a:schemeClr val="tx1"/>
                      </a:solidFill>
                      <a:prstDash val="solid"/>
                      <a:round/>
                      <a:headEnd type="none" w="med" len="med"/>
                      <a:tailEnd type="none" w="med" len="med"/>
                    </a:lnL>
                    <a:lnT w="38100" cap="flat" cmpd="sng" algn="ctr">
                      <a:solidFill>
                        <a:srgbClr val="00FF00"/>
                      </a:solidFill>
                      <a:prstDash val="solid"/>
                      <a:round/>
                      <a:headEnd type="none" w="med" len="med"/>
                      <a:tailEnd type="none" w="med" len="med"/>
                    </a:lnT>
                  </a:tcPr>
                </a:tc>
                <a:tc>
                  <a:txBody>
                    <a:bodyPr/>
                    <a:lstStyle/>
                    <a:p>
                      <a:r>
                        <a:rPr lang="en-GB" sz="1500" dirty="0" smtClean="0"/>
                        <a:t>25.465KB1m13</a:t>
                      </a:r>
                      <a:endParaRPr lang="en-GB" sz="1500" dirty="0"/>
                    </a:p>
                  </a:txBody>
                  <a:tcPr>
                    <a:lnT w="38100" cap="flat" cmpd="sng" algn="ctr">
                      <a:solidFill>
                        <a:srgbClr val="00FF00"/>
                      </a:solidFill>
                      <a:prstDash val="solid"/>
                      <a:round/>
                      <a:headEnd type="none" w="med" len="med"/>
                      <a:tailEnd type="none" w="med" len="med"/>
                    </a:lnT>
                  </a:tcPr>
                </a:tc>
                <a:tc>
                  <a:txBody>
                    <a:bodyPr/>
                    <a:lstStyle/>
                    <a:p>
                      <a:r>
                        <a:rPr lang="nl-NL" sz="1500" dirty="0" smtClean="0"/>
                        <a:t>17.128KB</a:t>
                      </a:r>
                      <a:endParaRPr lang="en-GB" sz="1500" dirty="0" smtClean="0"/>
                    </a:p>
                    <a:p>
                      <a:r>
                        <a:rPr lang="en-GB" sz="1500" dirty="0" smtClean="0"/>
                        <a:t>3m36</a:t>
                      </a:r>
                      <a:endParaRPr lang="en-GB" sz="1500" dirty="0"/>
                    </a:p>
                  </a:txBody>
                  <a:tcPr>
                    <a:lnT w="38100" cap="flat" cmpd="sng" algn="ctr">
                      <a:solidFill>
                        <a:srgbClr val="00FF00"/>
                      </a:solidFill>
                      <a:prstDash val="solid"/>
                      <a:round/>
                      <a:headEnd type="none" w="med" len="med"/>
                      <a:tailEnd type="none" w="med" len="med"/>
                    </a:lnT>
                  </a:tcPr>
                </a:tc>
                <a:tc>
                  <a:txBody>
                    <a:bodyPr/>
                    <a:lstStyle/>
                    <a:p>
                      <a:r>
                        <a:rPr lang="nl-NL" sz="1500" dirty="0" smtClean="0"/>
                        <a:t>26.346KB</a:t>
                      </a:r>
                      <a:endParaRPr lang="en-GB" sz="1500" dirty="0" smtClean="0"/>
                    </a:p>
                    <a:p>
                      <a:r>
                        <a:rPr lang="en-GB" sz="1500" dirty="0" smtClean="0"/>
                        <a:t>2m23</a:t>
                      </a:r>
                      <a:endParaRPr lang="en-GB" sz="1500" dirty="0"/>
                    </a:p>
                  </a:txBody>
                  <a:tcPr>
                    <a:lnT w="38100" cap="flat" cmpd="sng" algn="ctr">
                      <a:solidFill>
                        <a:srgbClr val="00FF00"/>
                      </a:solidFill>
                      <a:prstDash val="solid"/>
                      <a:round/>
                      <a:headEnd type="none" w="med" len="med"/>
                      <a:tailEnd type="none" w="med" len="med"/>
                    </a:lnT>
                  </a:tcPr>
                </a:tc>
                <a:tc>
                  <a:txBody>
                    <a:bodyPr/>
                    <a:lstStyle/>
                    <a:p>
                      <a:r>
                        <a:rPr lang="nl-NL" sz="1500" dirty="0" smtClean="0"/>
                        <a:t>-</a:t>
                      </a:r>
                      <a:endParaRPr lang="en-GB" sz="1500" dirty="0"/>
                    </a:p>
                  </a:txBody>
                  <a:tcPr/>
                </a:tc>
              </a:tr>
            </a:tbl>
          </a:graphicData>
        </a:graphic>
      </p:graphicFrame>
      <p:graphicFrame>
        <p:nvGraphicFramePr>
          <p:cNvPr id="6" name="Content Placeholder 5"/>
          <p:cNvGraphicFramePr>
            <a:graphicFrameLocks noGrp="1"/>
          </p:cNvGraphicFramePr>
          <p:nvPr>
            <p:ph idx="1"/>
            <p:extLst>
              <p:ext uri="{D42A27DB-BD31-4B8C-83A1-F6EECF244321}">
                <p14:modId xmlns:p14="http://schemas.microsoft.com/office/powerpoint/2010/main" val="2979812089"/>
              </p:ext>
            </p:extLst>
          </p:nvPr>
        </p:nvGraphicFramePr>
        <p:xfrm>
          <a:off x="612000" y="1051200"/>
          <a:ext cx="8208912" cy="5337804"/>
        </p:xfrm>
        <a:graphic>
          <a:graphicData uri="http://schemas.openxmlformats.org/drawingml/2006/table">
            <a:tbl>
              <a:tblPr firstRow="1" bandRow="1">
                <a:tableStyleId>{5C22544A-7EE6-4342-B048-85BDC9FD1C3A}</a:tableStyleId>
              </a:tblPr>
              <a:tblGrid>
                <a:gridCol w="1152128"/>
                <a:gridCol w="1313070"/>
                <a:gridCol w="1279218"/>
                <a:gridCol w="1296144"/>
                <a:gridCol w="1296144"/>
                <a:gridCol w="1872208"/>
              </a:tblGrid>
              <a:tr h="400044">
                <a:tc>
                  <a:txBody>
                    <a:bodyPr/>
                    <a:lstStyle/>
                    <a:p>
                      <a:r>
                        <a:rPr lang="en-GB" sz="1500" dirty="0" smtClean="0"/>
                        <a:t>bitrate</a:t>
                      </a:r>
                      <a:endParaRPr lang="en-GB" sz="1500" dirty="0"/>
                    </a:p>
                  </a:txBody>
                  <a:tcPr>
                    <a:lnL w="12700"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lnB w="76200" cap="flat" cmpd="sng" algn="ctr">
                      <a:solidFill>
                        <a:schemeClr val="tx1"/>
                      </a:solidFill>
                      <a:prstDash val="solid"/>
                      <a:round/>
                      <a:headEnd type="none" w="med" len="med"/>
                      <a:tailEnd type="none" w="med" len="med"/>
                    </a:lnB>
                  </a:tcPr>
                </a:tc>
                <a:tc>
                  <a:txBody>
                    <a:bodyPr/>
                    <a:lstStyle/>
                    <a:p>
                      <a:r>
                        <a:rPr lang="en-GB" sz="1500" dirty="0" smtClean="0"/>
                        <a:t>MPEG1</a:t>
                      </a:r>
                      <a:endParaRPr lang="en-GB" sz="1500" dirty="0"/>
                    </a:p>
                  </a:txBody>
                  <a:tcPr>
                    <a:lnL w="76200" cap="flat" cmpd="sng" algn="ctr">
                      <a:solidFill>
                        <a:schemeClr val="tx1"/>
                      </a:solidFill>
                      <a:prstDash val="solid"/>
                      <a:round/>
                      <a:headEnd type="none" w="med" len="med"/>
                      <a:tailEnd type="none" w="med" len="med"/>
                    </a:lnL>
                    <a:lnB w="76200" cap="flat" cmpd="sng" algn="ctr">
                      <a:solidFill>
                        <a:schemeClr val="tx1"/>
                      </a:solidFill>
                      <a:prstDash val="solid"/>
                      <a:round/>
                      <a:headEnd type="none" w="med" len="med"/>
                      <a:tailEnd type="none" w="med" len="med"/>
                    </a:lnB>
                  </a:tcPr>
                </a:tc>
                <a:tc>
                  <a:txBody>
                    <a:bodyPr/>
                    <a:lstStyle/>
                    <a:p>
                      <a:r>
                        <a:rPr lang="en-GB" sz="1500" dirty="0" smtClean="0"/>
                        <a:t>MPEG4</a:t>
                      </a:r>
                      <a:endParaRPr lang="en-GB" sz="1500" dirty="0"/>
                    </a:p>
                  </a:txBody>
                  <a:tcPr>
                    <a:lnB w="76200" cap="flat" cmpd="sng" algn="ctr">
                      <a:solidFill>
                        <a:schemeClr val="tx1"/>
                      </a:solidFill>
                      <a:prstDash val="solid"/>
                      <a:round/>
                      <a:headEnd type="none" w="med" len="med"/>
                      <a:tailEnd type="none" w="med" len="med"/>
                    </a:lnB>
                  </a:tcPr>
                </a:tc>
                <a:tc>
                  <a:txBody>
                    <a:bodyPr/>
                    <a:lstStyle/>
                    <a:p>
                      <a:r>
                        <a:rPr lang="en-GB" sz="1500" dirty="0" smtClean="0"/>
                        <a:t>MPEG4 AVC</a:t>
                      </a:r>
                      <a:endParaRPr lang="en-GB" sz="1500" dirty="0"/>
                    </a:p>
                  </a:txBody>
                  <a:tcPr>
                    <a:lnB w="76200" cap="flat" cmpd="sng" algn="ctr">
                      <a:solidFill>
                        <a:schemeClr val="tx1"/>
                      </a:solidFill>
                      <a:prstDash val="solid"/>
                      <a:round/>
                      <a:headEnd type="none" w="med" len="med"/>
                      <a:tailEnd type="none" w="med" len="med"/>
                    </a:lnB>
                  </a:tcPr>
                </a:tc>
                <a:tc>
                  <a:txBody>
                    <a:bodyPr/>
                    <a:lstStyle/>
                    <a:p>
                      <a:r>
                        <a:rPr lang="nl-NL" sz="1500" dirty="0" err="1" smtClean="0"/>
                        <a:t>WebM</a:t>
                      </a:r>
                      <a:endParaRPr lang="en-GB" sz="1500" dirty="0"/>
                    </a:p>
                  </a:txBody>
                  <a:tcPr>
                    <a:lnB w="76200" cap="flat" cmpd="sng" algn="ctr">
                      <a:solidFill>
                        <a:schemeClr val="tx1"/>
                      </a:solidFill>
                      <a:prstDash val="solid"/>
                      <a:round/>
                      <a:headEnd type="none" w="med" len="med"/>
                      <a:tailEnd type="none" w="med" len="med"/>
                    </a:lnB>
                  </a:tcPr>
                </a:tc>
                <a:tc>
                  <a:txBody>
                    <a:bodyPr/>
                    <a:lstStyle/>
                    <a:p>
                      <a:r>
                        <a:rPr lang="en-GB" sz="1500" dirty="0" smtClean="0"/>
                        <a:t>Expected</a:t>
                      </a:r>
                      <a:endParaRPr lang="en-GB" sz="1500" dirty="0"/>
                    </a:p>
                  </a:txBody>
                  <a:tcPr>
                    <a:lnB w="76200" cap="flat" cmpd="sng" algn="ctr">
                      <a:solidFill>
                        <a:schemeClr val="tx1"/>
                      </a:solidFill>
                      <a:prstDash val="solid"/>
                      <a:round/>
                      <a:headEnd type="none" w="med" len="med"/>
                      <a:tailEnd type="none" w="med" len="med"/>
                    </a:lnB>
                  </a:tcPr>
                </a:tc>
              </a:tr>
              <a:tr h="400044">
                <a:tc>
                  <a:txBody>
                    <a:bodyPr/>
                    <a:lstStyle/>
                    <a:p>
                      <a:r>
                        <a:rPr lang="en-GB" sz="1500" dirty="0" smtClean="0"/>
                        <a:t>96kbps</a:t>
                      </a:r>
                      <a:endParaRPr lang="en-GB" sz="1500" dirty="0"/>
                    </a:p>
                  </a:txBody>
                  <a:tcPr>
                    <a:lnL w="12700"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lnT w="76200" cap="flat" cmpd="sng" algn="ctr">
                      <a:solidFill>
                        <a:schemeClr val="tx1"/>
                      </a:solidFill>
                      <a:prstDash val="solid"/>
                      <a:round/>
                      <a:headEnd type="none" w="med" len="med"/>
                      <a:tailEnd type="none" w="med" len="med"/>
                    </a:lnT>
                  </a:tcPr>
                </a:tc>
                <a:tc>
                  <a:txBody>
                    <a:bodyPr/>
                    <a:lstStyle/>
                    <a:p>
                      <a:r>
                        <a:rPr lang="en-GB" sz="1500" dirty="0" smtClean="0"/>
                        <a:t>5.976KB </a:t>
                      </a:r>
                    </a:p>
                    <a:p>
                      <a:r>
                        <a:rPr lang="en-GB" sz="1500" dirty="0" smtClean="0"/>
                        <a:t>1m7</a:t>
                      </a:r>
                      <a:endParaRPr lang="en-GB" sz="1500" dirty="0"/>
                    </a:p>
                  </a:txBody>
                  <a:tcPr>
                    <a:lnL w="76200" cap="flat" cmpd="sng" algn="ctr">
                      <a:solidFill>
                        <a:schemeClr val="tx1"/>
                      </a:solidFill>
                      <a:prstDash val="solid"/>
                      <a:round/>
                      <a:headEnd type="none" w="med" len="med"/>
                      <a:tailEnd type="none" w="med" len="med"/>
                    </a:lnL>
                    <a:lnT w="76200" cap="flat" cmpd="sng" algn="ctr">
                      <a:solidFill>
                        <a:schemeClr val="tx1"/>
                      </a:solidFill>
                      <a:prstDash val="solid"/>
                      <a:round/>
                      <a:headEnd type="none" w="med" len="med"/>
                      <a:tailEnd type="none" w="med" len="med"/>
                    </a:lnT>
                  </a:tcPr>
                </a:tc>
                <a:tc>
                  <a:txBody>
                    <a:bodyPr/>
                    <a:lstStyle/>
                    <a:p>
                      <a:r>
                        <a:rPr lang="en-GB" sz="1500" dirty="0" smtClean="0"/>
                        <a:t>4.799KB</a:t>
                      </a:r>
                    </a:p>
                    <a:p>
                      <a:r>
                        <a:rPr lang="en-GB" sz="1500" dirty="0" smtClean="0"/>
                        <a:t>1m11</a:t>
                      </a:r>
                      <a:endParaRPr lang="en-GB" sz="1500" dirty="0"/>
                    </a:p>
                  </a:txBody>
                  <a:tcPr>
                    <a:lnT w="76200" cap="flat" cmpd="sng" algn="ctr">
                      <a:solidFill>
                        <a:schemeClr val="tx1"/>
                      </a:solidFill>
                      <a:prstDash val="solid"/>
                      <a:round/>
                      <a:headEnd type="none" w="med" len="med"/>
                      <a:tailEnd type="none" w="med" len="med"/>
                    </a:lnT>
                  </a:tcPr>
                </a:tc>
                <a:tc>
                  <a:txBody>
                    <a:bodyPr/>
                    <a:lstStyle/>
                    <a:p>
                      <a:r>
                        <a:rPr lang="nl-NL" sz="1500" dirty="0" smtClean="0"/>
                        <a:t>623KB</a:t>
                      </a:r>
                      <a:endParaRPr lang="en-GB" sz="1500" dirty="0" smtClean="0"/>
                    </a:p>
                    <a:p>
                      <a:r>
                        <a:rPr lang="en-GB" sz="1500" dirty="0" smtClean="0"/>
                        <a:t>1m27</a:t>
                      </a:r>
                      <a:endParaRPr lang="en-GB" sz="1500" dirty="0"/>
                    </a:p>
                  </a:txBody>
                  <a:tcPr>
                    <a:lnT w="76200" cap="flat" cmpd="sng" algn="ctr">
                      <a:solidFill>
                        <a:schemeClr val="tx1"/>
                      </a:solidFill>
                      <a:prstDash val="solid"/>
                      <a:round/>
                      <a:headEnd type="none" w="med" len="med"/>
                      <a:tailEnd type="none" w="med" len="med"/>
                    </a:lnT>
                  </a:tcPr>
                </a:tc>
                <a:tc>
                  <a:txBody>
                    <a:bodyPr/>
                    <a:lstStyle/>
                    <a:p>
                      <a:r>
                        <a:rPr lang="nl-NL" sz="1500" dirty="0" smtClean="0"/>
                        <a:t>1.265KB</a:t>
                      </a:r>
                      <a:endParaRPr lang="en-GB" sz="1500" dirty="0" smtClean="0"/>
                    </a:p>
                    <a:p>
                      <a:r>
                        <a:rPr lang="en-GB" sz="1500" dirty="0" smtClean="0"/>
                        <a:t>1m43</a:t>
                      </a:r>
                      <a:endParaRPr lang="en-GB" sz="1500" dirty="0"/>
                    </a:p>
                  </a:txBody>
                  <a:tcPr>
                    <a:lnT w="76200" cap="flat" cmpd="sng" algn="ctr">
                      <a:solidFill>
                        <a:schemeClr val="tx1"/>
                      </a:solidFill>
                      <a:prstDash val="solid"/>
                      <a:round/>
                      <a:headEnd type="none" w="med" len="med"/>
                      <a:tailEnd type="none" w="med" len="med"/>
                    </a:lnT>
                  </a:tcPr>
                </a:tc>
                <a:tc>
                  <a:txBody>
                    <a:bodyPr/>
                    <a:lstStyle/>
                    <a:p>
                      <a:r>
                        <a:rPr lang="nl-NL" sz="1500" dirty="0" smtClean="0"/>
                        <a:t>624KB</a:t>
                      </a:r>
                      <a:endParaRPr lang="en-GB" sz="1500" dirty="0"/>
                    </a:p>
                  </a:txBody>
                  <a:tcPr>
                    <a:lnT w="76200" cap="flat" cmpd="sng" algn="ctr">
                      <a:solidFill>
                        <a:schemeClr val="tx1"/>
                      </a:solidFill>
                      <a:prstDash val="solid"/>
                      <a:round/>
                      <a:headEnd type="none" w="med" len="med"/>
                      <a:tailEnd type="none" w="med" len="med"/>
                    </a:lnT>
                  </a:tcPr>
                </a:tc>
              </a:tr>
              <a:tr h="400044">
                <a:tc>
                  <a:txBody>
                    <a:bodyPr/>
                    <a:lstStyle/>
                    <a:p>
                      <a:r>
                        <a:rPr lang="en-GB" sz="1500" dirty="0" smtClean="0"/>
                        <a:t>192kbps</a:t>
                      </a:r>
                      <a:endParaRPr lang="en-GB" sz="1500" dirty="0"/>
                    </a:p>
                  </a:txBody>
                  <a:tcPr>
                    <a:lnL w="12700"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tcPr>
                </a:tc>
                <a:tc>
                  <a:txBody>
                    <a:bodyPr/>
                    <a:lstStyle/>
                    <a:p>
                      <a:r>
                        <a:rPr lang="en-GB" sz="1500" dirty="0" smtClean="0"/>
                        <a:t>5.986KB</a:t>
                      </a:r>
                    </a:p>
                    <a:p>
                      <a:r>
                        <a:rPr lang="en-GB" sz="1500" dirty="0" smtClean="0"/>
                        <a:t>1m7</a:t>
                      </a:r>
                      <a:endParaRPr lang="en-GB" sz="1500" dirty="0"/>
                    </a:p>
                  </a:txBody>
                  <a:tcPr>
                    <a:lnL w="76200" cap="flat" cmpd="sng" algn="ctr">
                      <a:solidFill>
                        <a:schemeClr val="tx1"/>
                      </a:solidFill>
                      <a:prstDash val="solid"/>
                      <a:round/>
                      <a:headEnd type="none" w="med" len="med"/>
                      <a:tailEnd type="none" w="med" len="med"/>
                    </a:lnL>
                  </a:tcPr>
                </a:tc>
                <a:tc>
                  <a:txBody>
                    <a:bodyPr/>
                    <a:lstStyle/>
                    <a:p>
                      <a:r>
                        <a:rPr lang="nl-NL" sz="1500" dirty="0" smtClean="0"/>
                        <a:t>4.810KB</a:t>
                      </a:r>
                      <a:endParaRPr lang="en-GB" sz="1500" dirty="0" smtClean="0"/>
                    </a:p>
                    <a:p>
                      <a:r>
                        <a:rPr lang="en-GB" sz="1500" dirty="0" smtClean="0"/>
                        <a:t>1m7</a:t>
                      </a:r>
                      <a:endParaRPr lang="en-GB" sz="1500" dirty="0"/>
                    </a:p>
                  </a:txBody>
                  <a:tcPr/>
                </a:tc>
                <a:tc>
                  <a:txBody>
                    <a:bodyPr/>
                    <a:lstStyle/>
                    <a:p>
                      <a:r>
                        <a:rPr lang="nl-NL" sz="1500" dirty="0" smtClean="0"/>
                        <a:t>1.159KB</a:t>
                      </a:r>
                      <a:endParaRPr lang="en-GB" sz="1500" dirty="0" smtClean="0"/>
                    </a:p>
                    <a:p>
                      <a:r>
                        <a:rPr lang="en-GB" sz="1500" dirty="0" smtClean="0"/>
                        <a:t>1m40</a:t>
                      </a:r>
                      <a:endParaRPr lang="en-GB" sz="1500" dirty="0"/>
                    </a:p>
                  </a:txBody>
                  <a:tcPr/>
                </a:tc>
                <a:tc>
                  <a:txBody>
                    <a:bodyPr/>
                    <a:lstStyle/>
                    <a:p>
                      <a:r>
                        <a:rPr lang="nl-NL" sz="1500" dirty="0" smtClean="0"/>
                        <a:t>1.528KB</a:t>
                      </a:r>
                      <a:endParaRPr lang="en-GB" sz="1500" dirty="0" smtClean="0"/>
                    </a:p>
                    <a:p>
                      <a:r>
                        <a:rPr lang="en-GB" sz="1500" dirty="0" smtClean="0"/>
                        <a:t>1m49</a:t>
                      </a:r>
                      <a:endParaRPr lang="en-GB" sz="1500" dirty="0"/>
                    </a:p>
                  </a:txBody>
                  <a:tcPr/>
                </a:tc>
                <a:tc>
                  <a:txBody>
                    <a:bodyPr/>
                    <a:lstStyle/>
                    <a:p>
                      <a:r>
                        <a:rPr lang="nl-NL" sz="1500" dirty="0" smtClean="0"/>
                        <a:t>1.248KB</a:t>
                      </a:r>
                      <a:endParaRPr lang="en-GB" sz="1500" dirty="0"/>
                    </a:p>
                  </a:txBody>
                  <a:tcPr/>
                </a:tc>
              </a:tr>
              <a:tr h="400044">
                <a:tc>
                  <a:txBody>
                    <a:bodyPr/>
                    <a:lstStyle/>
                    <a:p>
                      <a:r>
                        <a:rPr lang="en-GB" sz="1500" dirty="0" smtClean="0"/>
                        <a:t>320kbps</a:t>
                      </a:r>
                      <a:endParaRPr lang="en-GB" sz="1500" dirty="0"/>
                    </a:p>
                  </a:txBody>
                  <a:tcPr>
                    <a:lnL w="12700"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tcPr>
                </a:tc>
                <a:tc>
                  <a:txBody>
                    <a:bodyPr/>
                    <a:lstStyle/>
                    <a:p>
                      <a:r>
                        <a:rPr lang="en-GB" sz="1500" dirty="0" smtClean="0"/>
                        <a:t>6.004KB</a:t>
                      </a:r>
                    </a:p>
                    <a:p>
                      <a:r>
                        <a:rPr lang="en-GB" sz="1500" dirty="0" smtClean="0"/>
                        <a:t>1m7</a:t>
                      </a:r>
                      <a:endParaRPr lang="en-GB" sz="1500" dirty="0"/>
                    </a:p>
                  </a:txBody>
                  <a:tcPr>
                    <a:lnL w="76200" cap="flat" cmpd="sng" algn="ctr">
                      <a:solidFill>
                        <a:schemeClr val="tx1"/>
                      </a:solidFill>
                      <a:prstDash val="solid"/>
                      <a:round/>
                      <a:headEnd type="none" w="med" len="med"/>
                      <a:tailEnd type="none" w="med" len="med"/>
                    </a:lnL>
                  </a:tcPr>
                </a:tc>
                <a:tc>
                  <a:txBody>
                    <a:bodyPr/>
                    <a:lstStyle/>
                    <a:p>
                      <a:r>
                        <a:rPr lang="nl-NL" sz="1500" dirty="0" smtClean="0"/>
                        <a:t>4.830KB</a:t>
                      </a:r>
                      <a:endParaRPr lang="en-GB" sz="1500" dirty="0" smtClean="0"/>
                    </a:p>
                    <a:p>
                      <a:r>
                        <a:rPr lang="en-GB" sz="1500" dirty="0" smtClean="0"/>
                        <a:t>1m13</a:t>
                      </a:r>
                      <a:endParaRPr lang="en-GB" sz="1500" dirty="0"/>
                    </a:p>
                  </a:txBody>
                  <a:tcPr/>
                </a:tc>
                <a:tc>
                  <a:txBody>
                    <a:bodyPr/>
                    <a:lstStyle/>
                    <a:p>
                      <a:r>
                        <a:rPr lang="nl-NL" sz="1500" dirty="0" smtClean="0"/>
                        <a:t>1.844KB</a:t>
                      </a:r>
                      <a:endParaRPr lang="en-GB" sz="1500" dirty="0" smtClean="0"/>
                    </a:p>
                    <a:p>
                      <a:r>
                        <a:rPr lang="en-GB" sz="1500" dirty="0" smtClean="0"/>
                        <a:t>1m51</a:t>
                      </a:r>
                      <a:endParaRPr lang="en-GB" sz="1500" dirty="0"/>
                    </a:p>
                  </a:txBody>
                  <a:tcPr/>
                </a:tc>
                <a:tc>
                  <a:txBody>
                    <a:bodyPr/>
                    <a:lstStyle/>
                    <a:p>
                      <a:r>
                        <a:rPr lang="nl-NL" sz="1500" dirty="0" smtClean="0"/>
                        <a:t>2.163KB</a:t>
                      </a:r>
                      <a:endParaRPr lang="en-GB" sz="1500" dirty="0" smtClean="0"/>
                    </a:p>
                    <a:p>
                      <a:r>
                        <a:rPr lang="en-GB" sz="1500" dirty="0" smtClean="0"/>
                        <a:t>1m54</a:t>
                      </a:r>
                      <a:endParaRPr lang="en-GB" sz="1500" dirty="0"/>
                    </a:p>
                  </a:txBody>
                  <a:tcPr/>
                </a:tc>
                <a:tc>
                  <a:txBody>
                    <a:bodyPr/>
                    <a:lstStyle/>
                    <a:p>
                      <a:r>
                        <a:rPr lang="nl-NL" sz="1500" dirty="0" smtClean="0"/>
                        <a:t>2.080KB</a:t>
                      </a:r>
                      <a:endParaRPr lang="en-GB" sz="1500" dirty="0"/>
                    </a:p>
                  </a:txBody>
                  <a:tcPr/>
                </a:tc>
              </a:tr>
              <a:tr h="400044">
                <a:tc>
                  <a:txBody>
                    <a:bodyPr/>
                    <a:lstStyle/>
                    <a:p>
                      <a:r>
                        <a:rPr lang="en-GB" sz="1500" dirty="0" smtClean="0"/>
                        <a:t>512kbps</a:t>
                      </a:r>
                      <a:endParaRPr lang="en-GB" sz="1500" dirty="0"/>
                    </a:p>
                  </a:txBody>
                  <a:tcPr>
                    <a:lnL w="12700"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tcPr>
                </a:tc>
                <a:tc>
                  <a:txBody>
                    <a:bodyPr/>
                    <a:lstStyle/>
                    <a:p>
                      <a:r>
                        <a:rPr lang="en-GB" sz="1500" dirty="0" smtClean="0"/>
                        <a:t>6.044KB</a:t>
                      </a:r>
                    </a:p>
                    <a:p>
                      <a:r>
                        <a:rPr lang="en-GB" sz="1500" dirty="0" smtClean="0"/>
                        <a:t>1m7</a:t>
                      </a:r>
                      <a:endParaRPr lang="en-GB" sz="1500" dirty="0"/>
                    </a:p>
                  </a:txBody>
                  <a:tcPr>
                    <a:lnL w="76200" cap="flat" cmpd="sng" algn="ctr">
                      <a:solidFill>
                        <a:schemeClr val="tx1"/>
                      </a:solidFill>
                      <a:prstDash val="solid"/>
                      <a:round/>
                      <a:headEnd type="none" w="med" len="med"/>
                      <a:tailEnd type="none" w="med" len="med"/>
                    </a:lnL>
                  </a:tcPr>
                </a:tc>
                <a:tc>
                  <a:txBody>
                    <a:bodyPr/>
                    <a:lstStyle/>
                    <a:p>
                      <a:r>
                        <a:rPr lang="nl-NL" sz="1500" dirty="0" smtClean="0"/>
                        <a:t>4.882KB</a:t>
                      </a:r>
                      <a:endParaRPr lang="en-GB" sz="1500" dirty="0" smtClean="0"/>
                    </a:p>
                    <a:p>
                      <a:r>
                        <a:rPr lang="en-GB" sz="1500" dirty="0" smtClean="0"/>
                        <a:t>1m13</a:t>
                      </a:r>
                      <a:endParaRPr lang="en-GB" sz="1500" dirty="0"/>
                    </a:p>
                  </a:txBody>
                  <a:tcPr/>
                </a:tc>
                <a:tc>
                  <a:txBody>
                    <a:bodyPr/>
                    <a:lstStyle/>
                    <a:p>
                      <a:r>
                        <a:rPr lang="nl-NL" sz="1500" dirty="0" smtClean="0"/>
                        <a:t>2.850KB</a:t>
                      </a:r>
                      <a:endParaRPr lang="en-GB" sz="1500" dirty="0" smtClean="0"/>
                    </a:p>
                    <a:p>
                      <a:r>
                        <a:rPr lang="en-GB" sz="1500" dirty="0" smtClean="0"/>
                        <a:t>2m5</a:t>
                      </a:r>
                      <a:endParaRPr lang="en-GB" sz="1500" dirty="0"/>
                    </a:p>
                  </a:txBody>
                  <a:tcPr/>
                </a:tc>
                <a:tc>
                  <a:txBody>
                    <a:bodyPr/>
                    <a:lstStyle/>
                    <a:p>
                      <a:r>
                        <a:rPr lang="nl-NL" sz="1500" dirty="0" smtClean="0"/>
                        <a:t>3.129KB</a:t>
                      </a:r>
                      <a:endParaRPr lang="en-GB" sz="1500" dirty="0" smtClean="0"/>
                    </a:p>
                    <a:p>
                      <a:r>
                        <a:rPr lang="en-GB" sz="1500" dirty="0" smtClean="0"/>
                        <a:t>2m</a:t>
                      </a:r>
                      <a:endParaRPr lang="en-GB" sz="1500" dirty="0"/>
                    </a:p>
                  </a:txBody>
                  <a:tcPr/>
                </a:tc>
                <a:tc>
                  <a:txBody>
                    <a:bodyPr/>
                    <a:lstStyle/>
                    <a:p>
                      <a:r>
                        <a:rPr lang="nl-NL" sz="1500" dirty="0" smtClean="0"/>
                        <a:t>3.328KB</a:t>
                      </a:r>
                      <a:endParaRPr lang="en-GB" sz="1500" dirty="0"/>
                    </a:p>
                  </a:txBody>
                  <a:tcPr/>
                </a:tc>
              </a:tr>
              <a:tr h="400044">
                <a:tc>
                  <a:txBody>
                    <a:bodyPr/>
                    <a:lstStyle/>
                    <a:p>
                      <a:r>
                        <a:rPr lang="en-GB" sz="1500" dirty="0" smtClean="0"/>
                        <a:t>1000kbps</a:t>
                      </a:r>
                      <a:endParaRPr lang="en-GB" sz="1500" dirty="0"/>
                    </a:p>
                  </a:txBody>
                  <a:tcPr>
                    <a:lnL w="12700"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tcPr>
                </a:tc>
                <a:tc>
                  <a:txBody>
                    <a:bodyPr/>
                    <a:lstStyle/>
                    <a:p>
                      <a:r>
                        <a:rPr lang="en-GB" sz="1500" dirty="0" smtClean="0"/>
                        <a:t>6.498KB</a:t>
                      </a:r>
                    </a:p>
                    <a:p>
                      <a:r>
                        <a:rPr lang="en-GB" sz="1500" dirty="0" smtClean="0"/>
                        <a:t>1m7</a:t>
                      </a:r>
                      <a:endParaRPr lang="en-GB" sz="1500" dirty="0"/>
                    </a:p>
                  </a:txBody>
                  <a:tcPr>
                    <a:lnL w="76200" cap="flat" cmpd="sng" algn="ctr">
                      <a:solidFill>
                        <a:schemeClr val="tx1"/>
                      </a:solidFill>
                      <a:prstDash val="solid"/>
                      <a:round/>
                      <a:headEnd type="none" w="med" len="med"/>
                      <a:tailEnd type="none" w="med" len="med"/>
                    </a:ln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500" dirty="0" smtClean="0"/>
                        <a:t>6.336KB</a:t>
                      </a:r>
                      <a:endParaRPr lang="en-GB" sz="1500" dirty="0" smtClean="0"/>
                    </a:p>
                    <a:p>
                      <a:r>
                        <a:rPr lang="en-GB" sz="1500" dirty="0" smtClean="0"/>
                        <a:t>1m24</a:t>
                      </a:r>
                      <a:endParaRPr lang="en-GB" sz="1500" dirty="0"/>
                    </a:p>
                  </a:txBody>
                  <a:tcPr/>
                </a:tc>
                <a:tc>
                  <a:txBody>
                    <a:bodyPr/>
                    <a:lstStyle/>
                    <a:p>
                      <a:r>
                        <a:rPr lang="nl-NL" sz="1500" dirty="0" smtClean="0"/>
                        <a:t>5.383KB</a:t>
                      </a:r>
                      <a:endParaRPr lang="en-GB" sz="1500" dirty="0" smtClean="0"/>
                    </a:p>
                    <a:p>
                      <a:r>
                        <a:rPr lang="en-GB" sz="1500" dirty="0" smtClean="0"/>
                        <a:t>2m30</a:t>
                      </a:r>
                      <a:endParaRPr lang="en-GB" sz="1500" dirty="0"/>
                    </a:p>
                  </a:txBody>
                  <a:tcPr>
                    <a:lnB w="38100" cap="flat" cmpd="sng" algn="ctr">
                      <a:solidFill>
                        <a:srgbClr val="FFC000"/>
                      </a:solidFill>
                      <a:prstDash val="solid"/>
                      <a:round/>
                      <a:headEnd type="none" w="med" len="med"/>
                      <a:tailEnd type="none" w="med" len="med"/>
                    </a:lnB>
                  </a:tcPr>
                </a:tc>
                <a:tc>
                  <a:txBody>
                    <a:bodyPr/>
                    <a:lstStyle/>
                    <a:p>
                      <a:r>
                        <a:rPr lang="nl-NL" sz="1500" dirty="0" smtClean="0"/>
                        <a:t>5.681KB</a:t>
                      </a:r>
                      <a:endParaRPr lang="en-GB" sz="1500" dirty="0" smtClean="0"/>
                    </a:p>
                    <a:p>
                      <a:r>
                        <a:rPr lang="en-GB" sz="1500" dirty="0" smtClean="0"/>
                        <a:t>2m8</a:t>
                      </a:r>
                      <a:endParaRPr lang="en-GB" sz="1500" dirty="0"/>
                    </a:p>
                  </a:txBody>
                  <a:tcPr>
                    <a:lnB w="38100" cap="flat" cmpd="sng" algn="ctr">
                      <a:solidFill>
                        <a:srgbClr val="FFC000"/>
                      </a:solidFill>
                      <a:prstDash val="solid"/>
                      <a:round/>
                      <a:headEnd type="none" w="med" len="med"/>
                      <a:tailEnd type="none" w="med" len="med"/>
                    </a:lnB>
                  </a:tcPr>
                </a:tc>
                <a:tc>
                  <a:txBody>
                    <a:bodyPr/>
                    <a:lstStyle/>
                    <a:p>
                      <a:r>
                        <a:rPr lang="nl-NL" sz="1500" dirty="0" smtClean="0"/>
                        <a:t>6.500KB</a:t>
                      </a:r>
                    </a:p>
                    <a:p>
                      <a:endParaRPr lang="en-GB" sz="1500" dirty="0"/>
                    </a:p>
                  </a:txBody>
                  <a:tcPr/>
                </a:tc>
              </a:tr>
              <a:tr h="400044">
                <a:tc>
                  <a:txBody>
                    <a:bodyPr/>
                    <a:lstStyle/>
                    <a:p>
                      <a:r>
                        <a:rPr lang="en-GB" sz="1500" dirty="0" smtClean="0"/>
                        <a:t>2000kbps</a:t>
                      </a:r>
                      <a:endParaRPr lang="en-GB" sz="1500" dirty="0"/>
                    </a:p>
                  </a:txBody>
                  <a:tcPr>
                    <a:lnL w="12700"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tcPr>
                </a:tc>
                <a:tc>
                  <a:txBody>
                    <a:bodyPr/>
                    <a:lstStyle/>
                    <a:p>
                      <a:r>
                        <a:rPr lang="en-GB" sz="1500" dirty="0" smtClean="0"/>
                        <a:t>12.054KB</a:t>
                      </a:r>
                    </a:p>
                    <a:p>
                      <a:r>
                        <a:rPr lang="en-GB" sz="1500" dirty="0" smtClean="0"/>
                        <a:t>1m8</a:t>
                      </a:r>
                      <a:endParaRPr lang="en-GB" sz="1500" dirty="0"/>
                    </a:p>
                  </a:txBody>
                  <a:tcPr>
                    <a:lnL w="76200" cap="flat" cmpd="sng" algn="ctr">
                      <a:solidFill>
                        <a:schemeClr val="tx1"/>
                      </a:solidFill>
                      <a:prstDash val="solid"/>
                      <a:round/>
                      <a:headEnd type="none" w="med" len="med"/>
                      <a:tailEnd type="none" w="med" len="med"/>
                    </a:lnL>
                    <a:lnB w="38100" cap="flat" cmpd="sng" algn="ctr">
                      <a:solidFill>
                        <a:srgbClr val="FFC000"/>
                      </a:solidFill>
                      <a:prstDash val="solid"/>
                      <a:round/>
                      <a:headEnd type="none" w="med" len="med"/>
                      <a:tailEnd type="none" w="med" len="med"/>
                    </a:lnB>
                  </a:tcPr>
                </a:tc>
                <a:tc>
                  <a:txBody>
                    <a:bodyPr/>
                    <a:lstStyle/>
                    <a:p>
                      <a:r>
                        <a:rPr lang="nl-NL" sz="1500" dirty="0" smtClean="0"/>
                        <a:t>11.902KB</a:t>
                      </a:r>
                      <a:endParaRPr lang="en-GB" sz="1500" dirty="0" smtClean="0"/>
                    </a:p>
                    <a:p>
                      <a:r>
                        <a:rPr lang="en-GB" sz="1500" dirty="0" smtClean="0"/>
                        <a:t>1m12</a:t>
                      </a:r>
                      <a:endParaRPr lang="en-GB" sz="1500" dirty="0"/>
                    </a:p>
                  </a:txBody>
                  <a:tcPr>
                    <a:lnR w="38100" cap="flat" cmpd="sng" algn="ctr">
                      <a:solidFill>
                        <a:srgbClr val="FFC000"/>
                      </a:solidFill>
                      <a:prstDash val="solid"/>
                      <a:round/>
                      <a:headEnd type="none" w="med" len="med"/>
                      <a:tailEnd type="none" w="med" len="med"/>
                    </a:lnR>
                    <a:lnB w="38100" cap="flat" cmpd="sng" algn="ctr">
                      <a:solidFill>
                        <a:srgbClr val="FFC000"/>
                      </a:solidFill>
                      <a:prstDash val="solid"/>
                      <a:round/>
                      <a:headEnd type="none" w="med" len="med"/>
                      <a:tailEnd type="none" w="med" len="med"/>
                    </a:lnB>
                  </a:tcPr>
                </a:tc>
                <a:tc>
                  <a:txBody>
                    <a:bodyPr/>
                    <a:lstStyle/>
                    <a:p>
                      <a:r>
                        <a:rPr lang="nl-NL" sz="1500" dirty="0" smtClean="0"/>
                        <a:t>10.469KB</a:t>
                      </a:r>
                      <a:endParaRPr lang="en-GB" sz="1500" dirty="0" smtClean="0"/>
                    </a:p>
                    <a:p>
                      <a:r>
                        <a:rPr lang="en-GB" sz="1500" dirty="0" smtClean="0"/>
                        <a:t>3m3</a:t>
                      </a:r>
                      <a:endParaRPr lang="en-GB" sz="1500" dirty="0"/>
                    </a:p>
                  </a:txBody>
                  <a:tcPr>
                    <a:lnL w="38100" cap="flat" cmpd="sng" algn="ctr">
                      <a:solidFill>
                        <a:srgbClr val="FFC000"/>
                      </a:solidFill>
                      <a:prstDash val="solid"/>
                      <a:round/>
                      <a:headEnd type="none" w="med" len="med"/>
                      <a:tailEnd type="none" w="med" len="med"/>
                    </a:lnL>
                    <a:lnT w="38100" cap="flat" cmpd="sng" algn="ctr">
                      <a:solidFill>
                        <a:srgbClr val="FFC000"/>
                      </a:solidFill>
                      <a:prstDash val="solid"/>
                      <a:round/>
                      <a:headEnd type="none" w="med" len="med"/>
                      <a:tailEnd type="none" w="med" len="med"/>
                    </a:lnT>
                  </a:tcPr>
                </a:tc>
                <a:tc>
                  <a:txBody>
                    <a:bodyPr/>
                    <a:lstStyle/>
                    <a:p>
                      <a:r>
                        <a:rPr lang="nl-NL" sz="1500" dirty="0" smtClean="0"/>
                        <a:t>10.738KB</a:t>
                      </a:r>
                      <a:endParaRPr lang="en-GB" sz="1500" dirty="0" smtClean="0"/>
                    </a:p>
                    <a:p>
                      <a:r>
                        <a:rPr lang="en-GB" sz="1500" dirty="0" smtClean="0"/>
                        <a:t>2m17</a:t>
                      </a:r>
                      <a:endParaRPr lang="en-GB" sz="1500" dirty="0"/>
                    </a:p>
                  </a:txBody>
                  <a:tcPr>
                    <a:lnT w="38100" cap="flat" cmpd="sng" algn="ctr">
                      <a:solidFill>
                        <a:srgbClr val="FFC000"/>
                      </a:solidFill>
                      <a:prstDash val="solid"/>
                      <a:round/>
                      <a:headEnd type="none" w="med" len="med"/>
                      <a:tailEnd type="none" w="med" len="med"/>
                    </a:lnT>
                  </a:tcPr>
                </a:tc>
                <a:tc>
                  <a:txBody>
                    <a:bodyPr/>
                    <a:lstStyle/>
                    <a:p>
                      <a:r>
                        <a:rPr lang="nl-NL" sz="1500" dirty="0" smtClean="0"/>
                        <a:t>13.000KB</a:t>
                      </a:r>
                    </a:p>
                  </a:txBody>
                  <a:tcPr/>
                </a:tc>
              </a:tr>
              <a:tr h="400044">
                <a:tc>
                  <a:txBody>
                    <a:bodyPr/>
                    <a:lstStyle/>
                    <a:p>
                      <a:r>
                        <a:rPr lang="en-GB" sz="1500" dirty="0" smtClean="0"/>
                        <a:t>4000kbps</a:t>
                      </a:r>
                      <a:endParaRPr lang="en-GB" sz="1500" dirty="0"/>
                    </a:p>
                  </a:txBody>
                  <a:tcPr>
                    <a:lnL w="12700"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tcPr>
                </a:tc>
                <a:tc>
                  <a:txBody>
                    <a:bodyPr/>
                    <a:lstStyle/>
                    <a:p>
                      <a:r>
                        <a:rPr lang="en-GB" sz="1500" dirty="0" smtClean="0"/>
                        <a:t>21.548KB</a:t>
                      </a:r>
                    </a:p>
                    <a:p>
                      <a:r>
                        <a:rPr lang="en-GB" sz="1500" dirty="0" smtClean="0"/>
                        <a:t>1m8</a:t>
                      </a:r>
                      <a:endParaRPr lang="en-GB" sz="1500" dirty="0"/>
                    </a:p>
                  </a:txBody>
                  <a:tcPr>
                    <a:lnL w="76200" cap="flat" cmpd="sng" algn="ctr">
                      <a:solidFill>
                        <a:schemeClr val="tx1"/>
                      </a:solidFill>
                      <a:prstDash val="solid"/>
                      <a:round/>
                      <a:headEnd type="none" w="med" len="med"/>
                      <a:tailEnd type="none" w="med" len="med"/>
                    </a:lnL>
                    <a:lnT w="38100" cap="flat" cmpd="sng" algn="ctr">
                      <a:solidFill>
                        <a:srgbClr val="FFC000"/>
                      </a:solidFill>
                      <a:prstDash val="solid"/>
                      <a:round/>
                      <a:headEnd type="none" w="med" len="med"/>
                      <a:tailEnd type="none" w="med" len="med"/>
                    </a:lnT>
                  </a:tcPr>
                </a:tc>
                <a:tc>
                  <a:txBody>
                    <a:bodyPr/>
                    <a:lstStyle/>
                    <a:p>
                      <a:r>
                        <a:rPr lang="nl-NL" sz="1500" dirty="0" smtClean="0"/>
                        <a:t>25.465KB</a:t>
                      </a:r>
                      <a:endParaRPr lang="en-GB" sz="1500" dirty="0" smtClean="0"/>
                    </a:p>
                    <a:p>
                      <a:r>
                        <a:rPr lang="en-GB" sz="1500" dirty="0" smtClean="0"/>
                        <a:t>1m8</a:t>
                      </a:r>
                      <a:endParaRPr lang="en-GB" sz="1500" dirty="0"/>
                    </a:p>
                  </a:txBody>
                  <a:tcPr>
                    <a:lnT w="38100" cap="flat" cmpd="sng" algn="ctr">
                      <a:solidFill>
                        <a:srgbClr val="FFC000"/>
                      </a:solidFill>
                      <a:prstDash val="solid"/>
                      <a:round/>
                      <a:headEnd type="none" w="med" len="med"/>
                      <a:tailEnd type="none" w="med" len="med"/>
                    </a:lnT>
                  </a:tcPr>
                </a:tc>
                <a:tc>
                  <a:txBody>
                    <a:bodyPr/>
                    <a:lstStyle/>
                    <a:p>
                      <a:r>
                        <a:rPr lang="nl-NL" sz="1500" dirty="0" smtClean="0"/>
                        <a:t>20.576KB</a:t>
                      </a:r>
                      <a:endParaRPr lang="en-GB" sz="1500" dirty="0" smtClean="0"/>
                    </a:p>
                    <a:p>
                      <a:r>
                        <a:rPr lang="en-GB" sz="1500" dirty="0" smtClean="0"/>
                        <a:t>3m45</a:t>
                      </a:r>
                      <a:endParaRPr lang="en-GB" sz="1500" dirty="0"/>
                    </a:p>
                  </a:txBody>
                  <a:tcPr/>
                </a:tc>
                <a:tc>
                  <a:txBody>
                    <a:bodyPr/>
                    <a:lstStyle/>
                    <a:p>
                      <a:r>
                        <a:rPr lang="nl-NL" sz="1500" dirty="0" smtClean="0"/>
                        <a:t>21.069KB</a:t>
                      </a:r>
                      <a:endParaRPr lang="en-GB" sz="1500" dirty="0" smtClean="0"/>
                    </a:p>
                    <a:p>
                      <a:r>
                        <a:rPr lang="en-GB" sz="1500" dirty="0" smtClean="0"/>
                        <a:t>2m23</a:t>
                      </a:r>
                      <a:endParaRPr lang="en-GB" sz="1500" dirty="0"/>
                    </a:p>
                  </a:txBody>
                  <a:tcPr/>
                </a:tc>
                <a:tc>
                  <a:txBody>
                    <a:bodyPr/>
                    <a:lstStyle/>
                    <a:p>
                      <a:r>
                        <a:rPr lang="nl-NL" sz="1500" dirty="0" smtClean="0"/>
                        <a:t>26.000KB</a:t>
                      </a:r>
                      <a:endParaRPr lang="en-GB" sz="1500" dirty="0"/>
                    </a:p>
                  </a:txBody>
                  <a:tcPr/>
                </a:tc>
              </a:tr>
              <a:tr h="400044">
                <a:tc>
                  <a:txBody>
                    <a:bodyPr/>
                    <a:lstStyle/>
                    <a:p>
                      <a:r>
                        <a:rPr lang="en-GB" sz="1500" dirty="0" smtClean="0"/>
                        <a:t>8000kbps</a:t>
                      </a:r>
                      <a:endParaRPr lang="en-GB" sz="1500" dirty="0"/>
                    </a:p>
                  </a:txBody>
                  <a:tcPr>
                    <a:lnL w="12700"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tcPr>
                </a:tc>
                <a:tc>
                  <a:txBody>
                    <a:bodyPr/>
                    <a:lstStyle/>
                    <a:p>
                      <a:r>
                        <a:rPr lang="en-GB" sz="1500" dirty="0" smtClean="0"/>
                        <a:t>29.706KB</a:t>
                      </a:r>
                    </a:p>
                    <a:p>
                      <a:r>
                        <a:rPr lang="en-GB" sz="1500" dirty="0" smtClean="0"/>
                        <a:t>1m9</a:t>
                      </a:r>
                      <a:endParaRPr lang="en-GB" sz="1500" dirty="0"/>
                    </a:p>
                  </a:txBody>
                  <a:tcPr>
                    <a:lnL w="76200" cap="flat" cmpd="sng" algn="ctr">
                      <a:solidFill>
                        <a:schemeClr val="tx1"/>
                      </a:solidFill>
                      <a:prstDash val="solid"/>
                      <a:round/>
                      <a:headEnd type="none" w="med" len="med"/>
                      <a:tailEnd type="none" w="med" len="med"/>
                    </a:lnL>
                  </a:tcPr>
                </a:tc>
                <a:tc>
                  <a:txBody>
                    <a:bodyPr/>
                    <a:lstStyle/>
                    <a:p>
                      <a:r>
                        <a:rPr lang="nl-NL" sz="1500" dirty="0" smtClean="0"/>
                        <a:t>25.465KB</a:t>
                      </a:r>
                      <a:endParaRPr lang="en-GB" sz="1500" dirty="0" smtClean="0"/>
                    </a:p>
                    <a:p>
                      <a:r>
                        <a:rPr lang="en-GB" sz="1500" dirty="0" smtClean="0"/>
                        <a:t>1m8</a:t>
                      </a:r>
                      <a:endParaRPr lang="en-GB" sz="1500" dirty="0"/>
                    </a:p>
                  </a:txBody>
                  <a:tcPr/>
                </a:tc>
                <a:tc>
                  <a:txBody>
                    <a:bodyPr/>
                    <a:lstStyle/>
                    <a:p>
                      <a:r>
                        <a:rPr lang="nl-NL" sz="1500" dirty="0" smtClean="0"/>
                        <a:t>41.224KB</a:t>
                      </a:r>
                      <a:endParaRPr lang="en-GB" sz="1500" dirty="0" smtClean="0"/>
                    </a:p>
                    <a:p>
                      <a:r>
                        <a:rPr lang="en-GB" sz="1500" dirty="0" smtClean="0"/>
                        <a:t>4m30</a:t>
                      </a:r>
                      <a:endParaRPr lang="en-GB" sz="1500" dirty="0"/>
                    </a:p>
                  </a:txBody>
                  <a:tcPr/>
                </a:tc>
                <a:tc>
                  <a:txBody>
                    <a:bodyPr/>
                    <a:lstStyle/>
                    <a:p>
                      <a:r>
                        <a:rPr lang="nl-NL" sz="1500" dirty="0" smtClean="0"/>
                        <a:t>28.107KB</a:t>
                      </a:r>
                      <a:endParaRPr lang="en-GB" sz="1500" dirty="0" smtClean="0"/>
                    </a:p>
                    <a:p>
                      <a:r>
                        <a:rPr lang="en-GB" sz="1500" dirty="0" smtClean="0"/>
                        <a:t>2m28</a:t>
                      </a:r>
                      <a:endParaRPr lang="en-GB" sz="1500" dirty="0"/>
                    </a:p>
                  </a:txBody>
                  <a:tcPr/>
                </a:tc>
                <a:tc>
                  <a:txBody>
                    <a:bodyPr/>
                    <a:lstStyle/>
                    <a:p>
                      <a:r>
                        <a:rPr lang="nl-NL" sz="1500" dirty="0" smtClean="0"/>
                        <a:t>52.000KB</a:t>
                      </a:r>
                      <a:endParaRPr lang="en-GB" sz="1500" dirty="0"/>
                    </a:p>
                  </a:txBody>
                  <a:tcPr/>
                </a:tc>
              </a:tr>
              <a:tr h="400044">
                <a:tc>
                  <a:txBody>
                    <a:bodyPr/>
                    <a:lstStyle/>
                    <a:p>
                      <a:r>
                        <a:rPr lang="en-GB" sz="1500" dirty="0" smtClean="0"/>
                        <a:t>auto</a:t>
                      </a:r>
                      <a:endParaRPr lang="en-GB" sz="1500" dirty="0"/>
                    </a:p>
                  </a:txBody>
                  <a:tcPr>
                    <a:lnL w="12700"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tcPr>
                </a:tc>
                <a:tc>
                  <a:txBody>
                    <a:bodyPr/>
                    <a:lstStyle/>
                    <a:p>
                      <a:r>
                        <a:rPr lang="en-GB" sz="1500" dirty="0" smtClean="0"/>
                        <a:t>27.922KB</a:t>
                      </a:r>
                    </a:p>
                    <a:p>
                      <a:r>
                        <a:rPr lang="en-GB" sz="1500" dirty="0" smtClean="0"/>
                        <a:t>1m12</a:t>
                      </a:r>
                      <a:endParaRPr lang="en-GB" sz="1500" dirty="0"/>
                    </a:p>
                  </a:txBody>
                  <a:tcPr>
                    <a:lnL w="76200" cap="flat" cmpd="sng" algn="ctr">
                      <a:solidFill>
                        <a:schemeClr val="tx1"/>
                      </a:solidFill>
                      <a:prstDash val="solid"/>
                      <a:round/>
                      <a:headEnd type="none" w="med" len="med"/>
                      <a:tailEnd type="none" w="med" len="med"/>
                    </a:lnL>
                  </a:tcPr>
                </a:tc>
                <a:tc>
                  <a:txBody>
                    <a:bodyPr/>
                    <a:lstStyle/>
                    <a:p>
                      <a:r>
                        <a:rPr lang="en-GB" sz="1500" dirty="0" smtClean="0"/>
                        <a:t>25.465KB1m13</a:t>
                      </a:r>
                      <a:endParaRPr lang="en-GB" sz="1500" dirty="0"/>
                    </a:p>
                  </a:txBody>
                  <a:tcPr/>
                </a:tc>
                <a:tc>
                  <a:txBody>
                    <a:bodyPr/>
                    <a:lstStyle/>
                    <a:p>
                      <a:r>
                        <a:rPr lang="nl-NL" sz="1500" dirty="0" smtClean="0"/>
                        <a:t>17.128KB</a:t>
                      </a:r>
                      <a:endParaRPr lang="en-GB" sz="1500" dirty="0" smtClean="0"/>
                    </a:p>
                    <a:p>
                      <a:r>
                        <a:rPr lang="en-GB" sz="1500" dirty="0" smtClean="0"/>
                        <a:t>3m36</a:t>
                      </a:r>
                      <a:endParaRPr lang="en-GB" sz="1500" dirty="0"/>
                    </a:p>
                  </a:txBody>
                  <a:tcPr/>
                </a:tc>
                <a:tc>
                  <a:txBody>
                    <a:bodyPr/>
                    <a:lstStyle/>
                    <a:p>
                      <a:r>
                        <a:rPr lang="nl-NL" sz="1500" dirty="0" smtClean="0"/>
                        <a:t>26.346KB</a:t>
                      </a:r>
                      <a:endParaRPr lang="en-GB" sz="1500" dirty="0" smtClean="0"/>
                    </a:p>
                    <a:p>
                      <a:r>
                        <a:rPr lang="en-GB" sz="1500" dirty="0" smtClean="0"/>
                        <a:t>2m23</a:t>
                      </a:r>
                      <a:endParaRPr lang="en-GB" sz="1500" dirty="0"/>
                    </a:p>
                  </a:txBody>
                  <a:tcPr/>
                </a:tc>
                <a:tc>
                  <a:txBody>
                    <a:bodyPr/>
                    <a:lstStyle/>
                    <a:p>
                      <a:endParaRPr lang="en-GB" sz="1500" dirty="0"/>
                    </a:p>
                  </a:txBody>
                  <a:tcPr/>
                </a:tc>
              </a:tr>
            </a:tbl>
          </a:graphicData>
        </a:graphic>
      </p:graphicFrame>
      <p:sp>
        <p:nvSpPr>
          <p:cNvPr id="2" name="Title 1"/>
          <p:cNvSpPr>
            <a:spLocks noGrp="1"/>
          </p:cNvSpPr>
          <p:nvPr>
            <p:ph type="title"/>
          </p:nvPr>
        </p:nvSpPr>
        <p:spPr/>
        <p:txBody>
          <a:bodyPr/>
          <a:lstStyle/>
          <a:p>
            <a:r>
              <a:rPr lang="nl-NL" dirty="0" err="1" smtClean="0"/>
              <a:t>Compression</a:t>
            </a:r>
            <a:r>
              <a:rPr lang="nl-NL" dirty="0" smtClean="0"/>
              <a:t> </a:t>
            </a:r>
            <a:r>
              <a:rPr lang="nl-NL" dirty="0" err="1" smtClean="0"/>
              <a:t>results</a:t>
            </a:r>
            <a:r>
              <a:rPr lang="nl-NL" dirty="0" smtClean="0"/>
              <a:t> </a:t>
            </a:r>
            <a:endParaRPr lang="nl-NL" dirty="0"/>
          </a:p>
        </p:txBody>
      </p:sp>
      <p:sp>
        <p:nvSpPr>
          <p:cNvPr id="4" name="Slide Number Placeholder 3"/>
          <p:cNvSpPr>
            <a:spLocks noGrp="1"/>
          </p:cNvSpPr>
          <p:nvPr>
            <p:ph type="sldNum" sz="quarter" idx="10"/>
          </p:nvPr>
        </p:nvSpPr>
        <p:spPr/>
        <p:txBody>
          <a:bodyPr/>
          <a:lstStyle/>
          <a:p>
            <a:pPr>
              <a:defRPr/>
            </a:pPr>
            <a:fld id="{D5BD93C6-D41A-4CCC-8638-95E21B63466B}" type="slidenum">
              <a:rPr lang="de-DE" smtClean="0"/>
              <a:pPr>
                <a:defRPr/>
              </a:pPr>
              <a:t>29</a:t>
            </a:fld>
            <a:endParaRPr lang="de-DE"/>
          </a:p>
        </p:txBody>
      </p:sp>
      <p:sp>
        <p:nvSpPr>
          <p:cNvPr id="5" name="Footer Placeholder 4"/>
          <p:cNvSpPr>
            <a:spLocks noGrp="1"/>
          </p:cNvSpPr>
          <p:nvPr>
            <p:ph type="ftr" sz="quarter" idx="11"/>
          </p:nvPr>
        </p:nvSpPr>
        <p:spPr/>
        <p:txBody>
          <a:bodyPr/>
          <a:lstStyle/>
          <a:p>
            <a:pPr>
              <a:defRPr/>
            </a:pPr>
            <a:endParaRPr lang="nl-NL"/>
          </a:p>
        </p:txBody>
      </p:sp>
      <p:sp>
        <p:nvSpPr>
          <p:cNvPr id="3" name="TextBox 2"/>
          <p:cNvSpPr txBox="1"/>
          <p:nvPr/>
        </p:nvSpPr>
        <p:spPr>
          <a:xfrm>
            <a:off x="7000436" y="5836622"/>
            <a:ext cx="1728192" cy="553998"/>
          </a:xfrm>
          <a:prstGeom prst="rect">
            <a:avLst/>
          </a:prstGeom>
          <a:noFill/>
        </p:spPr>
        <p:txBody>
          <a:bodyPr wrap="square" rtlCol="0">
            <a:spAutoFit/>
          </a:bodyPr>
          <a:lstStyle/>
          <a:p>
            <a:r>
              <a:rPr lang="nl-NL" sz="1500" dirty="0" smtClean="0">
                <a:solidFill>
                  <a:schemeClr val="bg2"/>
                </a:solidFill>
                <a:latin typeface="+mn-lt"/>
              </a:rPr>
              <a:t>Zi</a:t>
            </a:r>
            <a:r>
              <a:rPr lang="nl-NL" sz="1500" dirty="0" smtClean="0">
                <a:solidFill>
                  <a:schemeClr val="bg2"/>
                </a:solidFill>
                <a:latin typeface="+mn-lt"/>
              </a:rPr>
              <a:t>p: 254.862KB</a:t>
            </a:r>
          </a:p>
          <a:p>
            <a:r>
              <a:rPr lang="nl-NL" sz="1500" dirty="0">
                <a:solidFill>
                  <a:schemeClr val="bg2"/>
                </a:solidFill>
                <a:latin typeface="+mn-lt"/>
              </a:rPr>
              <a:t> </a:t>
            </a:r>
            <a:r>
              <a:rPr lang="nl-NL" sz="1500" dirty="0" smtClean="0">
                <a:solidFill>
                  <a:schemeClr val="bg2"/>
                </a:solidFill>
                <a:latin typeface="+mn-lt"/>
              </a:rPr>
              <a:t>      5m51</a:t>
            </a:r>
            <a:endParaRPr lang="en-GB" sz="1500" dirty="0" err="1" smtClean="0">
              <a:solidFill>
                <a:schemeClr val="bg2"/>
              </a:solidFill>
              <a:latin typeface="+mn-lt"/>
            </a:endParaRPr>
          </a:p>
        </p:txBody>
      </p:sp>
    </p:spTree>
    <p:extLst>
      <p:ext uri="{BB962C8B-B14F-4D97-AF65-F5344CB8AC3E}">
        <p14:creationId xmlns:p14="http://schemas.microsoft.com/office/powerpoint/2010/main" val="1263493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err="1" smtClean="0"/>
              <a:t>Introduction</a:t>
            </a:r>
            <a:r>
              <a:rPr lang="nl-NL" dirty="0" smtClean="0"/>
              <a:t> - </a:t>
            </a:r>
            <a:r>
              <a:rPr lang="nl-NL" dirty="0" err="1" smtClean="0"/>
              <a:t>History</a:t>
            </a:r>
            <a:endParaRPr lang="nl-NL" dirty="0"/>
          </a:p>
        </p:txBody>
      </p:sp>
      <p:sp>
        <p:nvSpPr>
          <p:cNvPr id="3" name="Content Placeholder 2"/>
          <p:cNvSpPr>
            <a:spLocks noGrp="1"/>
          </p:cNvSpPr>
          <p:nvPr>
            <p:ph idx="1"/>
          </p:nvPr>
        </p:nvSpPr>
        <p:spPr/>
        <p:txBody>
          <a:bodyPr/>
          <a:lstStyle/>
          <a:p>
            <a:pPr marL="0" indent="0">
              <a:buNone/>
            </a:pPr>
            <a:endParaRPr lang="nl-NL" sz="1100" dirty="0" smtClean="0"/>
          </a:p>
          <a:p>
            <a:pPr marL="0" indent="0">
              <a:buNone/>
            </a:pPr>
            <a:endParaRPr lang="nl-NL" sz="1100" dirty="0" smtClean="0"/>
          </a:p>
        </p:txBody>
      </p:sp>
      <p:sp>
        <p:nvSpPr>
          <p:cNvPr id="4" name="Slide Number Placeholder 3"/>
          <p:cNvSpPr>
            <a:spLocks noGrp="1"/>
          </p:cNvSpPr>
          <p:nvPr>
            <p:ph type="sldNum" sz="quarter" idx="10"/>
          </p:nvPr>
        </p:nvSpPr>
        <p:spPr/>
        <p:txBody>
          <a:bodyPr/>
          <a:lstStyle/>
          <a:p>
            <a:pPr>
              <a:defRPr/>
            </a:pPr>
            <a:fld id="{D5BD93C6-D41A-4CCC-8638-95E21B63466B}" type="slidenum">
              <a:rPr lang="de-DE" smtClean="0"/>
              <a:pPr>
                <a:defRPr/>
              </a:pPr>
              <a:t>3</a:t>
            </a:fld>
            <a:endParaRPr lang="de-DE" dirty="0"/>
          </a:p>
        </p:txBody>
      </p:sp>
      <p:sp>
        <p:nvSpPr>
          <p:cNvPr id="5" name="Footer Placeholder 4"/>
          <p:cNvSpPr>
            <a:spLocks noGrp="1"/>
          </p:cNvSpPr>
          <p:nvPr>
            <p:ph type="ftr" sz="quarter" idx="11"/>
          </p:nvPr>
        </p:nvSpPr>
        <p:spPr/>
        <p:txBody>
          <a:bodyPr/>
          <a:lstStyle/>
          <a:p>
            <a:pPr>
              <a:defRPr/>
            </a:pPr>
            <a:endParaRPr lang="nl-NL" dirty="0"/>
          </a:p>
        </p:txBody>
      </p:sp>
      <p:sp>
        <p:nvSpPr>
          <p:cNvPr id="8" name="Rounded Rectangle 7"/>
          <p:cNvSpPr/>
          <p:nvPr/>
        </p:nvSpPr>
        <p:spPr bwMode="auto">
          <a:xfrm>
            <a:off x="1691680" y="1484784"/>
            <a:ext cx="1368152" cy="360040"/>
          </a:xfrm>
          <a:prstGeom prst="roundRect">
            <a:avLst/>
          </a:prstGeom>
          <a:ln>
            <a:headEnd type="none" w="sm" len="sm"/>
            <a:tailEnd type="none" w="sm" len="sm"/>
          </a:ln>
        </p:spPr>
        <p:style>
          <a:lnRef idx="1">
            <a:schemeClr val="accent2"/>
          </a:lnRef>
          <a:fillRef idx="3">
            <a:schemeClr val="accent2"/>
          </a:fillRef>
          <a:effectRef idx="2">
            <a:schemeClr val="accent2"/>
          </a:effectRef>
          <a:fontRef idx="minor">
            <a:schemeClr val="lt1"/>
          </a:fontRef>
        </p:style>
        <p:txBody>
          <a:bodyPr vert="horz" wrap="none" lIns="90000" tIns="46800" rIns="90000" bIns="4680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nl-NL" sz="1400" dirty="0" smtClean="0">
                <a:solidFill>
                  <a:schemeClr val="bg2"/>
                </a:solidFill>
                <a:latin typeface="Trebuchet MS" pitchFamily="34" charset="0"/>
              </a:rPr>
              <a:t>1988: MPEG</a:t>
            </a:r>
            <a:endParaRPr kumimoji="0" lang="en-GB" sz="1400" b="0" i="0" u="none" strike="noStrike" cap="none" normalizeH="0" baseline="0" dirty="0" smtClean="0">
              <a:ln>
                <a:noFill/>
              </a:ln>
              <a:solidFill>
                <a:schemeClr val="bg2"/>
              </a:solidFill>
              <a:effectLst/>
              <a:latin typeface="Trebuchet MS" pitchFamily="34" charset="0"/>
            </a:endParaRPr>
          </a:p>
        </p:txBody>
      </p:sp>
      <p:sp>
        <p:nvSpPr>
          <p:cNvPr id="9" name="Rounded Rectangle 8"/>
          <p:cNvSpPr/>
          <p:nvPr/>
        </p:nvSpPr>
        <p:spPr bwMode="auto">
          <a:xfrm>
            <a:off x="1691680" y="2492896"/>
            <a:ext cx="1368152" cy="360040"/>
          </a:xfrm>
          <a:prstGeom prst="roundRect">
            <a:avLst/>
          </a:prstGeom>
          <a:ln>
            <a:headEnd type="none" w="sm" len="sm"/>
            <a:tailEnd type="none" w="sm" len="sm"/>
          </a:ln>
        </p:spPr>
        <p:style>
          <a:lnRef idx="1">
            <a:schemeClr val="accent1"/>
          </a:lnRef>
          <a:fillRef idx="3">
            <a:schemeClr val="accent1"/>
          </a:fillRef>
          <a:effectRef idx="2">
            <a:schemeClr val="accent1"/>
          </a:effectRef>
          <a:fontRef idx="minor">
            <a:schemeClr val="lt1"/>
          </a:fontRef>
        </p:style>
        <p:txBody>
          <a:bodyPr vert="horz" wrap="none" lIns="90000" tIns="46800" rIns="90000" bIns="4680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nl-NL" sz="1400" dirty="0" smtClean="0">
                <a:ln w="18415" cmpd="sng">
                  <a:noFill/>
                  <a:prstDash val="solid"/>
                </a:ln>
                <a:solidFill>
                  <a:schemeClr val="tx1"/>
                </a:solidFill>
                <a:effectLst>
                  <a:outerShdw blurRad="63500" dir="3600000" algn="tl" rotWithShape="0">
                    <a:srgbClr val="000000">
                      <a:alpha val="70000"/>
                    </a:srgbClr>
                  </a:outerShdw>
                </a:effectLst>
                <a:latin typeface="Trebuchet MS" pitchFamily="34" charset="0"/>
              </a:rPr>
              <a:t>1993: MPEG1</a:t>
            </a:r>
            <a:endParaRPr kumimoji="0" lang="en-GB" sz="1400" i="0" u="none" strike="noStrike" normalizeH="0" baseline="0" dirty="0" smtClean="0">
              <a:ln w="18415" cmpd="sng">
                <a:noFill/>
                <a:prstDash val="solid"/>
              </a:ln>
              <a:solidFill>
                <a:schemeClr val="tx1"/>
              </a:solidFill>
              <a:effectLst>
                <a:outerShdw blurRad="63500" dir="3600000" algn="tl" rotWithShape="0">
                  <a:srgbClr val="000000">
                    <a:alpha val="70000"/>
                  </a:srgbClr>
                </a:outerShdw>
              </a:effectLst>
              <a:latin typeface="Trebuchet MS" pitchFamily="34" charset="0"/>
            </a:endParaRPr>
          </a:p>
        </p:txBody>
      </p:sp>
      <p:sp>
        <p:nvSpPr>
          <p:cNvPr id="11" name="Rounded Rectangle 10"/>
          <p:cNvSpPr/>
          <p:nvPr/>
        </p:nvSpPr>
        <p:spPr bwMode="auto">
          <a:xfrm>
            <a:off x="3203848" y="3356992"/>
            <a:ext cx="2376264" cy="360040"/>
          </a:xfrm>
          <a:prstGeom prst="roundRect">
            <a:avLst/>
          </a:prstGeom>
          <a:ln>
            <a:headEnd type="none" w="sm" len="sm"/>
            <a:tailEnd type="none" w="sm" len="sm"/>
          </a:ln>
        </p:spPr>
        <p:style>
          <a:lnRef idx="1">
            <a:schemeClr val="accent1"/>
          </a:lnRef>
          <a:fillRef idx="3">
            <a:schemeClr val="accent1"/>
          </a:fillRef>
          <a:effectRef idx="2">
            <a:schemeClr val="accent1"/>
          </a:effectRef>
          <a:fontRef idx="minor">
            <a:schemeClr val="lt1"/>
          </a:fontRef>
        </p:style>
        <p:txBody>
          <a:bodyPr vert="horz" wrap="none" lIns="90000" tIns="46800" rIns="90000" bIns="4680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nl-NL" sz="1400" dirty="0" smtClean="0">
                <a:ln w="18415" cmpd="sng">
                  <a:noFill/>
                  <a:prstDash val="solid"/>
                </a:ln>
                <a:solidFill>
                  <a:schemeClr val="tx1"/>
                </a:solidFill>
                <a:effectLst>
                  <a:outerShdw blurRad="63500" dir="3600000" algn="tl" rotWithShape="0">
                    <a:srgbClr val="000000">
                      <a:alpha val="70000"/>
                    </a:srgbClr>
                  </a:outerShdw>
                </a:effectLst>
                <a:latin typeface="Trebuchet MS" pitchFamily="34" charset="0"/>
              </a:rPr>
              <a:t>1995: MPEG2 / H.262</a:t>
            </a:r>
            <a:endParaRPr kumimoji="0" lang="en-GB" sz="1400" i="0" u="none" strike="noStrike" normalizeH="0" baseline="0" dirty="0" smtClean="0">
              <a:ln w="18415" cmpd="sng">
                <a:noFill/>
                <a:prstDash val="solid"/>
              </a:ln>
              <a:solidFill>
                <a:schemeClr val="tx1"/>
              </a:solidFill>
              <a:effectLst>
                <a:outerShdw blurRad="63500" dir="3600000" algn="tl" rotWithShape="0">
                  <a:srgbClr val="000000">
                    <a:alpha val="70000"/>
                  </a:srgbClr>
                </a:outerShdw>
              </a:effectLst>
              <a:latin typeface="Trebuchet MS" pitchFamily="34" charset="0"/>
            </a:endParaRPr>
          </a:p>
        </p:txBody>
      </p:sp>
      <p:sp>
        <p:nvSpPr>
          <p:cNvPr id="13" name="Rounded Rectangle 12"/>
          <p:cNvSpPr/>
          <p:nvPr/>
        </p:nvSpPr>
        <p:spPr bwMode="auto">
          <a:xfrm>
            <a:off x="1691680" y="4149080"/>
            <a:ext cx="1368152" cy="360040"/>
          </a:xfrm>
          <a:prstGeom prst="roundRect">
            <a:avLst/>
          </a:prstGeom>
          <a:ln>
            <a:headEnd type="none" w="sm" len="sm"/>
            <a:tailEnd type="none" w="sm" len="sm"/>
          </a:ln>
        </p:spPr>
        <p:style>
          <a:lnRef idx="1">
            <a:schemeClr val="accent1"/>
          </a:lnRef>
          <a:fillRef idx="3">
            <a:schemeClr val="accent1"/>
          </a:fillRef>
          <a:effectRef idx="2">
            <a:schemeClr val="accent1"/>
          </a:effectRef>
          <a:fontRef idx="minor">
            <a:schemeClr val="lt1"/>
          </a:fontRef>
        </p:style>
        <p:txBody>
          <a:bodyPr vert="horz" wrap="none" lIns="90000" tIns="46800" rIns="90000" bIns="4680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nl-NL" sz="1400" dirty="0" smtClean="0">
                <a:ln w="18415" cmpd="sng">
                  <a:noFill/>
                  <a:prstDash val="solid"/>
                </a:ln>
                <a:solidFill>
                  <a:schemeClr val="tx1"/>
                </a:solidFill>
                <a:effectLst>
                  <a:outerShdw blurRad="63500" dir="3600000" algn="tl" rotWithShape="0">
                    <a:srgbClr val="000000">
                      <a:alpha val="70000"/>
                    </a:srgbClr>
                  </a:outerShdw>
                </a:effectLst>
                <a:latin typeface="Trebuchet MS" pitchFamily="34" charset="0"/>
              </a:rPr>
              <a:t>1999: MPEG4</a:t>
            </a:r>
            <a:endParaRPr kumimoji="0" lang="en-GB" sz="1400" i="0" u="none" strike="noStrike" normalizeH="0" baseline="0" dirty="0" smtClean="0">
              <a:ln w="18415" cmpd="sng">
                <a:noFill/>
                <a:prstDash val="solid"/>
              </a:ln>
              <a:solidFill>
                <a:schemeClr val="tx1"/>
              </a:solidFill>
              <a:effectLst>
                <a:outerShdw blurRad="63500" dir="3600000" algn="tl" rotWithShape="0">
                  <a:srgbClr val="000000">
                    <a:alpha val="70000"/>
                  </a:srgbClr>
                </a:outerShdw>
              </a:effectLst>
              <a:latin typeface="Trebuchet MS" pitchFamily="34" charset="0"/>
            </a:endParaRPr>
          </a:p>
        </p:txBody>
      </p:sp>
      <p:sp>
        <p:nvSpPr>
          <p:cNvPr id="20" name="Rounded Rectangle 19"/>
          <p:cNvSpPr/>
          <p:nvPr/>
        </p:nvSpPr>
        <p:spPr bwMode="auto">
          <a:xfrm>
            <a:off x="3203848" y="5085184"/>
            <a:ext cx="2376264" cy="360040"/>
          </a:xfrm>
          <a:prstGeom prst="roundRect">
            <a:avLst/>
          </a:prstGeom>
          <a:ln>
            <a:headEnd type="none" w="sm" len="sm"/>
            <a:tailEnd type="none" w="sm" len="sm"/>
          </a:ln>
        </p:spPr>
        <p:style>
          <a:lnRef idx="1">
            <a:schemeClr val="accent1"/>
          </a:lnRef>
          <a:fillRef idx="3">
            <a:schemeClr val="accent1"/>
          </a:fillRef>
          <a:effectRef idx="2">
            <a:schemeClr val="accent1"/>
          </a:effectRef>
          <a:fontRef idx="minor">
            <a:schemeClr val="lt1"/>
          </a:fontRef>
        </p:style>
        <p:txBody>
          <a:bodyPr vert="horz" wrap="none" lIns="90000" tIns="46800" rIns="90000" bIns="4680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nl-NL" sz="1400" dirty="0" smtClean="0">
                <a:ln w="18415" cmpd="sng">
                  <a:noFill/>
                  <a:prstDash val="solid"/>
                </a:ln>
                <a:solidFill>
                  <a:schemeClr val="tx1"/>
                </a:solidFill>
                <a:effectLst>
                  <a:outerShdw blurRad="63500" dir="3600000" algn="tl" rotWithShape="0">
                    <a:srgbClr val="000000">
                      <a:alpha val="70000"/>
                    </a:srgbClr>
                  </a:outerShdw>
                </a:effectLst>
                <a:latin typeface="Trebuchet MS" pitchFamily="34" charset="0"/>
              </a:rPr>
              <a:t>2003: MPEG4-AVC / </a:t>
            </a:r>
            <a:r>
              <a:rPr lang="nl-NL" sz="1400" dirty="0" smtClean="0">
                <a:ln w="18415" cmpd="sng">
                  <a:noFill/>
                  <a:prstDash val="solid"/>
                </a:ln>
                <a:solidFill>
                  <a:schemeClr val="tx1"/>
                </a:solidFill>
                <a:effectLst>
                  <a:outerShdw blurRad="63500" dir="3600000" algn="tl" rotWithShape="0">
                    <a:srgbClr val="000000">
                      <a:alpha val="70000"/>
                    </a:srgbClr>
                  </a:outerShdw>
                </a:effectLst>
                <a:latin typeface="Trebuchet MS" pitchFamily="34" charset="0"/>
              </a:rPr>
              <a:t>H.264</a:t>
            </a:r>
            <a:endParaRPr kumimoji="0" lang="en-GB" sz="1400" i="0" u="none" strike="noStrike" normalizeH="0" baseline="0" dirty="0" smtClean="0">
              <a:ln w="18415" cmpd="sng">
                <a:noFill/>
                <a:prstDash val="solid"/>
              </a:ln>
              <a:solidFill>
                <a:schemeClr val="tx1"/>
              </a:solidFill>
              <a:effectLst>
                <a:outerShdw blurRad="63500" dir="3600000" algn="tl" rotWithShape="0">
                  <a:srgbClr val="000000">
                    <a:alpha val="70000"/>
                  </a:srgbClr>
                </a:outerShdw>
              </a:effectLst>
              <a:latin typeface="Trebuchet MS" pitchFamily="34" charset="0"/>
            </a:endParaRPr>
          </a:p>
        </p:txBody>
      </p:sp>
      <p:sp>
        <p:nvSpPr>
          <p:cNvPr id="21" name="Rounded Rectangle 20"/>
          <p:cNvSpPr/>
          <p:nvPr/>
        </p:nvSpPr>
        <p:spPr bwMode="auto">
          <a:xfrm>
            <a:off x="3203848" y="6237312"/>
            <a:ext cx="2376264" cy="360040"/>
          </a:xfrm>
          <a:prstGeom prst="roundRect">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none" lIns="90000" tIns="46800" rIns="90000" bIns="4680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nl-NL" sz="1400" dirty="0" smtClean="0">
                <a:solidFill>
                  <a:schemeClr val="bg2"/>
                </a:solidFill>
                <a:latin typeface="Trebuchet MS" pitchFamily="34" charset="0"/>
              </a:rPr>
              <a:t>2013: MPEGH part2 / H.265</a:t>
            </a:r>
            <a:endParaRPr kumimoji="0" lang="en-GB" sz="1400" b="0" i="0" u="none" strike="noStrike" cap="none" normalizeH="0" baseline="0" dirty="0" smtClean="0">
              <a:ln>
                <a:noFill/>
              </a:ln>
              <a:solidFill>
                <a:schemeClr val="bg2"/>
              </a:solidFill>
              <a:effectLst/>
              <a:latin typeface="Trebuchet MS" pitchFamily="34" charset="0"/>
            </a:endParaRPr>
          </a:p>
        </p:txBody>
      </p:sp>
      <p:sp>
        <p:nvSpPr>
          <p:cNvPr id="22" name="Rounded Rectangle 21"/>
          <p:cNvSpPr/>
          <p:nvPr/>
        </p:nvSpPr>
        <p:spPr bwMode="auto">
          <a:xfrm>
            <a:off x="5292080" y="836712"/>
            <a:ext cx="1368152" cy="360040"/>
          </a:xfrm>
          <a:prstGeom prst="roundRect">
            <a:avLst/>
          </a:prstGeom>
          <a:ln>
            <a:headEnd type="none" w="sm" len="sm"/>
            <a:tailEnd type="none" w="sm" len="sm"/>
          </a:ln>
        </p:spPr>
        <p:style>
          <a:lnRef idx="1">
            <a:schemeClr val="accent2"/>
          </a:lnRef>
          <a:fillRef idx="3">
            <a:schemeClr val="accent2"/>
          </a:fillRef>
          <a:effectRef idx="2">
            <a:schemeClr val="accent2"/>
          </a:effectRef>
          <a:fontRef idx="minor">
            <a:schemeClr val="lt1"/>
          </a:fontRef>
        </p:style>
        <p:txBody>
          <a:bodyPr vert="horz" wrap="none" lIns="90000" tIns="46800" rIns="90000" bIns="4680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nl-NL" sz="1400" dirty="0" smtClean="0">
                <a:solidFill>
                  <a:schemeClr val="bg2"/>
                </a:solidFill>
                <a:latin typeface="Trebuchet MS" pitchFamily="34" charset="0"/>
              </a:rPr>
              <a:t>1984: VCEG</a:t>
            </a:r>
            <a:endParaRPr kumimoji="0" lang="en-GB" sz="1400" b="0" i="0" u="none" strike="noStrike" cap="none" normalizeH="0" baseline="0" dirty="0" smtClean="0">
              <a:ln>
                <a:noFill/>
              </a:ln>
              <a:solidFill>
                <a:schemeClr val="bg2"/>
              </a:solidFill>
              <a:effectLst/>
              <a:latin typeface="Trebuchet MS" pitchFamily="34" charset="0"/>
            </a:endParaRPr>
          </a:p>
        </p:txBody>
      </p:sp>
      <p:sp>
        <p:nvSpPr>
          <p:cNvPr id="23" name="Rounded Rectangle 22"/>
          <p:cNvSpPr/>
          <p:nvPr/>
        </p:nvSpPr>
        <p:spPr bwMode="auto">
          <a:xfrm>
            <a:off x="5292080" y="1844824"/>
            <a:ext cx="1368152" cy="360040"/>
          </a:xfrm>
          <a:prstGeom prst="roundRect">
            <a:avLst/>
          </a:prstGeom>
          <a:ln>
            <a:headEnd type="none" w="sm" len="sm"/>
            <a:tailEnd type="none" w="sm" len="sm"/>
          </a:ln>
        </p:spPr>
        <p:style>
          <a:lnRef idx="1">
            <a:schemeClr val="accent1"/>
          </a:lnRef>
          <a:fillRef idx="3">
            <a:schemeClr val="accent1"/>
          </a:fillRef>
          <a:effectRef idx="2">
            <a:schemeClr val="accent1"/>
          </a:effectRef>
          <a:fontRef idx="minor">
            <a:schemeClr val="lt1"/>
          </a:fontRef>
        </p:style>
        <p:txBody>
          <a:bodyPr vert="horz" wrap="none" lIns="90000" tIns="46800" rIns="90000" bIns="4680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nl-NL" sz="1400" dirty="0" smtClean="0">
                <a:ln w="18415" cmpd="sng">
                  <a:noFill/>
                  <a:prstDash val="solid"/>
                </a:ln>
                <a:solidFill>
                  <a:schemeClr val="tx1"/>
                </a:solidFill>
                <a:effectLst>
                  <a:outerShdw blurRad="63500" dir="3600000" algn="tl" rotWithShape="0">
                    <a:srgbClr val="000000">
                      <a:alpha val="70000"/>
                    </a:srgbClr>
                  </a:outerShdw>
                </a:effectLst>
                <a:latin typeface="Trebuchet MS" pitchFamily="34" charset="0"/>
              </a:rPr>
              <a:t>1990: H.261</a:t>
            </a:r>
            <a:endParaRPr kumimoji="0" lang="en-GB" sz="1400" i="0" u="none" strike="noStrike" normalizeH="0" baseline="0" dirty="0" smtClean="0">
              <a:ln w="18415" cmpd="sng">
                <a:noFill/>
                <a:prstDash val="solid"/>
              </a:ln>
              <a:solidFill>
                <a:schemeClr val="tx1"/>
              </a:solidFill>
              <a:effectLst>
                <a:outerShdw blurRad="63500" dir="3600000" algn="tl" rotWithShape="0">
                  <a:srgbClr val="000000">
                    <a:alpha val="70000"/>
                  </a:srgbClr>
                </a:outerShdw>
              </a:effectLst>
              <a:latin typeface="Trebuchet MS" pitchFamily="34" charset="0"/>
            </a:endParaRPr>
          </a:p>
        </p:txBody>
      </p:sp>
      <p:sp>
        <p:nvSpPr>
          <p:cNvPr id="24" name="Rounded Rectangle 23"/>
          <p:cNvSpPr/>
          <p:nvPr/>
        </p:nvSpPr>
        <p:spPr bwMode="auto">
          <a:xfrm>
            <a:off x="6010374" y="3356992"/>
            <a:ext cx="1368152" cy="360040"/>
          </a:xfrm>
          <a:prstGeom prst="roundRect">
            <a:avLst/>
          </a:prstGeom>
          <a:ln>
            <a:headEnd type="none" w="sm" len="sm"/>
            <a:tailEnd type="none" w="sm" len="sm"/>
          </a:ln>
        </p:spPr>
        <p:style>
          <a:lnRef idx="1">
            <a:schemeClr val="accent1"/>
          </a:lnRef>
          <a:fillRef idx="3">
            <a:schemeClr val="accent1"/>
          </a:fillRef>
          <a:effectRef idx="2">
            <a:schemeClr val="accent1"/>
          </a:effectRef>
          <a:fontRef idx="minor">
            <a:schemeClr val="lt1"/>
          </a:fontRef>
        </p:style>
        <p:txBody>
          <a:bodyPr vert="horz" wrap="none" lIns="90000" tIns="46800" rIns="90000" bIns="4680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nl-NL" sz="1400" dirty="0" smtClean="0">
                <a:ln w="18415" cmpd="sng">
                  <a:noFill/>
                  <a:prstDash val="solid"/>
                </a:ln>
                <a:solidFill>
                  <a:schemeClr val="tx1"/>
                </a:solidFill>
                <a:effectLst>
                  <a:outerShdw blurRad="63500" dir="3600000" algn="tl" rotWithShape="0">
                    <a:srgbClr val="000000">
                      <a:alpha val="70000"/>
                    </a:srgbClr>
                  </a:outerShdw>
                </a:effectLst>
                <a:latin typeface="Trebuchet MS" pitchFamily="34" charset="0"/>
              </a:rPr>
              <a:t>1995: H.263</a:t>
            </a:r>
            <a:endParaRPr kumimoji="0" lang="en-GB" sz="1400" i="0" u="none" strike="noStrike" normalizeH="0" baseline="0" dirty="0" smtClean="0">
              <a:ln w="18415" cmpd="sng">
                <a:noFill/>
                <a:prstDash val="solid"/>
              </a:ln>
              <a:solidFill>
                <a:schemeClr val="tx1"/>
              </a:solidFill>
              <a:effectLst>
                <a:outerShdw blurRad="63500" dir="3600000" algn="tl" rotWithShape="0">
                  <a:srgbClr val="000000">
                    <a:alpha val="70000"/>
                  </a:srgbClr>
                </a:outerShdw>
              </a:effectLst>
              <a:latin typeface="Trebuchet MS" pitchFamily="34" charset="0"/>
            </a:endParaRPr>
          </a:p>
        </p:txBody>
      </p:sp>
      <p:sp>
        <p:nvSpPr>
          <p:cNvPr id="25" name="Rounded Rectangle 24"/>
          <p:cNvSpPr/>
          <p:nvPr/>
        </p:nvSpPr>
        <p:spPr bwMode="auto">
          <a:xfrm>
            <a:off x="6012160" y="4077072"/>
            <a:ext cx="1368152" cy="360040"/>
          </a:xfrm>
          <a:prstGeom prst="roundRect">
            <a:avLst/>
          </a:prstGeom>
          <a:ln>
            <a:headEnd type="none" w="sm" len="sm"/>
            <a:tailEnd type="none" w="sm" len="sm"/>
          </a:ln>
        </p:spPr>
        <p:style>
          <a:lnRef idx="1">
            <a:schemeClr val="accent1"/>
          </a:lnRef>
          <a:fillRef idx="3">
            <a:schemeClr val="accent1"/>
          </a:fillRef>
          <a:effectRef idx="2">
            <a:schemeClr val="accent1"/>
          </a:effectRef>
          <a:fontRef idx="minor">
            <a:schemeClr val="lt1"/>
          </a:fontRef>
        </p:style>
        <p:txBody>
          <a:bodyPr vert="horz" wrap="none" lIns="90000" tIns="46800" rIns="90000" bIns="4680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nl-NL" sz="1400" dirty="0" smtClean="0">
                <a:ln w="18415" cmpd="sng">
                  <a:noFill/>
                  <a:prstDash val="solid"/>
                </a:ln>
                <a:solidFill>
                  <a:schemeClr val="tx1"/>
                </a:solidFill>
                <a:effectLst>
                  <a:outerShdw blurRad="63500" dir="3600000" algn="tl" rotWithShape="0">
                    <a:srgbClr val="000000">
                      <a:alpha val="70000"/>
                    </a:srgbClr>
                  </a:outerShdw>
                </a:effectLst>
                <a:latin typeface="Trebuchet MS" pitchFamily="34" charset="0"/>
              </a:rPr>
              <a:t>1998: H.263v2</a:t>
            </a:r>
            <a:endParaRPr kumimoji="0" lang="en-GB" sz="1400" i="0" u="none" strike="noStrike" normalizeH="0" baseline="0" dirty="0" smtClean="0">
              <a:ln w="18415" cmpd="sng">
                <a:noFill/>
                <a:prstDash val="solid"/>
              </a:ln>
              <a:solidFill>
                <a:schemeClr val="tx1"/>
              </a:solidFill>
              <a:effectLst>
                <a:outerShdw blurRad="63500" dir="3600000" algn="tl" rotWithShape="0">
                  <a:srgbClr val="000000">
                    <a:alpha val="70000"/>
                  </a:srgbClr>
                </a:outerShdw>
              </a:effectLst>
              <a:latin typeface="Trebuchet MS" pitchFamily="34" charset="0"/>
            </a:endParaRPr>
          </a:p>
        </p:txBody>
      </p:sp>
      <p:cxnSp>
        <p:nvCxnSpPr>
          <p:cNvPr id="27" name="Straight Arrow Connector 26"/>
          <p:cNvCxnSpPr>
            <a:stCxn id="8" idx="2"/>
            <a:endCxn id="9" idx="0"/>
          </p:cNvCxnSpPr>
          <p:nvPr/>
        </p:nvCxnSpPr>
        <p:spPr bwMode="auto">
          <a:xfrm>
            <a:off x="2375756" y="1844824"/>
            <a:ext cx="0" cy="648072"/>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cxnSp>
        <p:nvCxnSpPr>
          <p:cNvPr id="28" name="Straight Arrow Connector 27"/>
          <p:cNvCxnSpPr>
            <a:stCxn id="9" idx="2"/>
            <a:endCxn id="13" idx="0"/>
          </p:cNvCxnSpPr>
          <p:nvPr/>
        </p:nvCxnSpPr>
        <p:spPr bwMode="auto">
          <a:xfrm>
            <a:off x="2375756" y="2852936"/>
            <a:ext cx="0" cy="1296144"/>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cxnSp>
        <p:nvCxnSpPr>
          <p:cNvPr id="31" name="Straight Arrow Connector 30"/>
          <p:cNvCxnSpPr>
            <a:stCxn id="9" idx="2"/>
            <a:endCxn id="11" idx="0"/>
          </p:cNvCxnSpPr>
          <p:nvPr/>
        </p:nvCxnSpPr>
        <p:spPr bwMode="auto">
          <a:xfrm>
            <a:off x="2375756" y="2852936"/>
            <a:ext cx="2016224" cy="504056"/>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cxnSp>
        <p:nvCxnSpPr>
          <p:cNvPr id="37" name="Straight Arrow Connector 36"/>
          <p:cNvCxnSpPr>
            <a:stCxn id="13" idx="2"/>
            <a:endCxn id="20" idx="0"/>
          </p:cNvCxnSpPr>
          <p:nvPr/>
        </p:nvCxnSpPr>
        <p:spPr bwMode="auto">
          <a:xfrm>
            <a:off x="2375756" y="4509120"/>
            <a:ext cx="2016224" cy="576064"/>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cxnSp>
        <p:nvCxnSpPr>
          <p:cNvPr id="40" name="Straight Arrow Connector 39"/>
          <p:cNvCxnSpPr>
            <a:stCxn id="25" idx="2"/>
            <a:endCxn id="20" idx="0"/>
          </p:cNvCxnSpPr>
          <p:nvPr/>
        </p:nvCxnSpPr>
        <p:spPr bwMode="auto">
          <a:xfrm flipH="1">
            <a:off x="4391980" y="4437112"/>
            <a:ext cx="2304256" cy="648072"/>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cxnSp>
        <p:nvCxnSpPr>
          <p:cNvPr id="47" name="Straight Arrow Connector 46"/>
          <p:cNvCxnSpPr>
            <a:stCxn id="24" idx="2"/>
            <a:endCxn id="25" idx="0"/>
          </p:cNvCxnSpPr>
          <p:nvPr/>
        </p:nvCxnSpPr>
        <p:spPr bwMode="auto">
          <a:xfrm>
            <a:off x="6694450" y="3717032"/>
            <a:ext cx="1786" cy="360040"/>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cxnSp>
        <p:nvCxnSpPr>
          <p:cNvPr id="54" name="Straight Arrow Connector 53"/>
          <p:cNvCxnSpPr>
            <a:stCxn id="22" idx="2"/>
            <a:endCxn id="23" idx="0"/>
          </p:cNvCxnSpPr>
          <p:nvPr/>
        </p:nvCxnSpPr>
        <p:spPr bwMode="auto">
          <a:xfrm>
            <a:off x="5976156" y="1196752"/>
            <a:ext cx="0" cy="648072"/>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cxnSp>
        <p:nvCxnSpPr>
          <p:cNvPr id="57" name="Straight Arrow Connector 56"/>
          <p:cNvCxnSpPr>
            <a:stCxn id="23" idx="2"/>
            <a:endCxn id="11" idx="0"/>
          </p:cNvCxnSpPr>
          <p:nvPr/>
        </p:nvCxnSpPr>
        <p:spPr bwMode="auto">
          <a:xfrm flipH="1">
            <a:off x="4391980" y="2204864"/>
            <a:ext cx="1584176" cy="1152128"/>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cxnSp>
        <p:nvCxnSpPr>
          <p:cNvPr id="63" name="Straight Arrow Connector 62"/>
          <p:cNvCxnSpPr>
            <a:stCxn id="23" idx="2"/>
            <a:endCxn id="24" idx="0"/>
          </p:cNvCxnSpPr>
          <p:nvPr/>
        </p:nvCxnSpPr>
        <p:spPr bwMode="auto">
          <a:xfrm>
            <a:off x="5976156" y="2204864"/>
            <a:ext cx="718294" cy="1152128"/>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cxnSp>
        <p:nvCxnSpPr>
          <p:cNvPr id="66" name="Straight Arrow Connector 65"/>
          <p:cNvCxnSpPr>
            <a:stCxn id="11" idx="2"/>
            <a:endCxn id="25" idx="0"/>
          </p:cNvCxnSpPr>
          <p:nvPr/>
        </p:nvCxnSpPr>
        <p:spPr bwMode="auto">
          <a:xfrm>
            <a:off x="4391980" y="3717032"/>
            <a:ext cx="2304256" cy="360040"/>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cxnSp>
        <p:nvCxnSpPr>
          <p:cNvPr id="69" name="Straight Arrow Connector 68"/>
          <p:cNvCxnSpPr>
            <a:stCxn id="11" idx="2"/>
            <a:endCxn id="13" idx="0"/>
          </p:cNvCxnSpPr>
          <p:nvPr/>
        </p:nvCxnSpPr>
        <p:spPr bwMode="auto">
          <a:xfrm flipH="1">
            <a:off x="2375756" y="3717032"/>
            <a:ext cx="2016224" cy="432048"/>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cxnSp>
        <p:nvCxnSpPr>
          <p:cNvPr id="72" name="Straight Arrow Connector 71"/>
          <p:cNvCxnSpPr>
            <a:stCxn id="20" idx="2"/>
            <a:endCxn id="21" idx="0"/>
          </p:cNvCxnSpPr>
          <p:nvPr/>
        </p:nvCxnSpPr>
        <p:spPr bwMode="auto">
          <a:xfrm>
            <a:off x="4391980" y="5445224"/>
            <a:ext cx="0" cy="792088"/>
          </a:xfrm>
          <a:prstGeom prst="straightConnector1">
            <a:avLst/>
          </a:prstGeom>
          <a:ln>
            <a:prstDash val="dash"/>
            <a:headEnd type="none" w="med" len="med"/>
            <a:tailEnd type="triangle" w="med" len="med"/>
          </a:ln>
        </p:spPr>
        <p:style>
          <a:lnRef idx="2">
            <a:schemeClr val="dk1"/>
          </a:lnRef>
          <a:fillRef idx="0">
            <a:schemeClr val="dk1"/>
          </a:fillRef>
          <a:effectRef idx="1">
            <a:schemeClr val="dk1"/>
          </a:effectRef>
          <a:fontRef idx="minor">
            <a:schemeClr val="tx1"/>
          </a:fontRef>
        </p:style>
      </p:cxnSp>
      <p:cxnSp>
        <p:nvCxnSpPr>
          <p:cNvPr id="75" name="Straight Arrow Connector 74"/>
          <p:cNvCxnSpPr>
            <a:stCxn id="23" idx="1"/>
            <a:endCxn id="9" idx="3"/>
          </p:cNvCxnSpPr>
          <p:nvPr/>
        </p:nvCxnSpPr>
        <p:spPr bwMode="auto">
          <a:xfrm flipH="1">
            <a:off x="3059832" y="2024844"/>
            <a:ext cx="2232248" cy="648072"/>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sp>
        <p:nvSpPr>
          <p:cNvPr id="29" name="Rounded Rectangle 28"/>
          <p:cNvSpPr/>
          <p:nvPr/>
        </p:nvSpPr>
        <p:spPr bwMode="auto">
          <a:xfrm>
            <a:off x="7380312" y="5778699"/>
            <a:ext cx="1260140" cy="360040"/>
          </a:xfrm>
          <a:prstGeom prst="roundRect">
            <a:avLst/>
          </a:prstGeom>
          <a:ln>
            <a:headEnd type="none" w="sm" len="sm"/>
            <a:tailEnd type="none" w="sm" len="sm"/>
          </a:ln>
        </p:spPr>
        <p:style>
          <a:lnRef idx="1">
            <a:schemeClr val="accent1"/>
          </a:lnRef>
          <a:fillRef idx="3">
            <a:schemeClr val="accent1"/>
          </a:fillRef>
          <a:effectRef idx="2">
            <a:schemeClr val="accent1"/>
          </a:effectRef>
          <a:fontRef idx="minor">
            <a:schemeClr val="lt1"/>
          </a:fontRef>
        </p:style>
        <p:txBody>
          <a:bodyPr vert="horz" wrap="none" lIns="90000" tIns="46800" rIns="90000" bIns="4680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nl-NL" sz="1400" dirty="0" smtClean="0">
                <a:ln w="18415" cmpd="sng">
                  <a:noFill/>
                  <a:prstDash val="solid"/>
                </a:ln>
                <a:solidFill>
                  <a:schemeClr val="tx1"/>
                </a:solidFill>
                <a:effectLst>
                  <a:outerShdw blurRad="63500" dir="3600000" algn="tl" rotWithShape="0">
                    <a:srgbClr val="000000">
                      <a:alpha val="70000"/>
                    </a:srgbClr>
                  </a:outerShdw>
                </a:effectLst>
                <a:latin typeface="Trebuchet MS" pitchFamily="34" charset="0"/>
              </a:rPr>
              <a:t>2010: </a:t>
            </a:r>
            <a:r>
              <a:rPr lang="nl-NL" sz="1400" dirty="0" err="1" smtClean="0">
                <a:ln w="18415" cmpd="sng">
                  <a:noFill/>
                  <a:prstDash val="solid"/>
                </a:ln>
                <a:solidFill>
                  <a:schemeClr val="tx1"/>
                </a:solidFill>
                <a:effectLst>
                  <a:outerShdw blurRad="63500" dir="3600000" algn="tl" rotWithShape="0">
                    <a:srgbClr val="000000">
                      <a:alpha val="70000"/>
                    </a:srgbClr>
                  </a:outerShdw>
                </a:effectLst>
                <a:latin typeface="Trebuchet MS" pitchFamily="34" charset="0"/>
              </a:rPr>
              <a:t>WebM</a:t>
            </a:r>
            <a:endParaRPr kumimoji="0" lang="en-GB" sz="1400" i="0" u="none" strike="noStrike" normalizeH="0" baseline="0" dirty="0" smtClean="0">
              <a:ln w="18415" cmpd="sng">
                <a:noFill/>
                <a:prstDash val="solid"/>
              </a:ln>
              <a:solidFill>
                <a:schemeClr val="tx1"/>
              </a:solidFill>
              <a:effectLst>
                <a:outerShdw blurRad="63500" dir="3600000" algn="tl" rotWithShape="0">
                  <a:srgbClr val="000000">
                    <a:alpha val="70000"/>
                  </a:srgbClr>
                </a:outerShdw>
              </a:effectLst>
              <a:latin typeface="Trebuchet MS" pitchFamily="34" charset="0"/>
            </a:endParaRPr>
          </a:p>
        </p:txBody>
      </p:sp>
    </p:spTree>
    <p:extLst>
      <p:ext uri="{BB962C8B-B14F-4D97-AF65-F5344CB8AC3E}">
        <p14:creationId xmlns:p14="http://schemas.microsoft.com/office/powerpoint/2010/main" val="208596031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bwMode="auto">
          <a:xfrm>
            <a:off x="457200" y="1219200"/>
            <a:ext cx="8686800" cy="5090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bg1"/>
              </a:buClr>
              <a:buSzPct val="115000"/>
              <a:buChar char="•"/>
              <a:defRPr kumimoji="1" sz="2400" b="1">
                <a:solidFill>
                  <a:schemeClr val="bg2"/>
                </a:solidFill>
                <a:latin typeface="+mn-lt"/>
                <a:ea typeface="+mn-ea"/>
                <a:cs typeface="+mn-cs"/>
              </a:defRPr>
            </a:lvl1pPr>
            <a:lvl2pPr marL="742950" indent="-285750" algn="l" rtl="0" eaLnBrk="0" fontAlgn="base" hangingPunct="0">
              <a:spcBef>
                <a:spcPct val="20000"/>
              </a:spcBef>
              <a:spcAft>
                <a:spcPct val="0"/>
              </a:spcAft>
              <a:buClr>
                <a:schemeClr val="bg1"/>
              </a:buClr>
              <a:buSzPct val="50000"/>
              <a:buFont typeface="Wingdings" pitchFamily="2" charset="2"/>
              <a:buChar char="Ø"/>
              <a:defRPr kumimoji="1" sz="2000" b="1">
                <a:solidFill>
                  <a:schemeClr val="bg2"/>
                </a:solidFill>
                <a:latin typeface="+mn-lt"/>
              </a:defRPr>
            </a:lvl2pPr>
            <a:lvl3pPr marL="1143000" indent="-228600" algn="l" rtl="0" eaLnBrk="0" fontAlgn="base" hangingPunct="0">
              <a:spcBef>
                <a:spcPct val="20000"/>
              </a:spcBef>
              <a:spcAft>
                <a:spcPct val="0"/>
              </a:spcAft>
              <a:buClr>
                <a:schemeClr val="bg1"/>
              </a:buClr>
              <a:buChar char="–"/>
              <a:defRPr kumimoji="1" sz="1800" b="1">
                <a:solidFill>
                  <a:schemeClr val="bg2"/>
                </a:solidFill>
                <a:latin typeface="+mn-lt"/>
              </a:defRPr>
            </a:lvl3pPr>
            <a:lvl4pPr marL="1600200" indent="-228600" algn="l" rtl="0" eaLnBrk="0" fontAlgn="base" hangingPunct="0">
              <a:spcBef>
                <a:spcPct val="20000"/>
              </a:spcBef>
              <a:spcAft>
                <a:spcPct val="0"/>
              </a:spcAft>
              <a:buClr>
                <a:schemeClr val="accent2"/>
              </a:buClr>
              <a:buChar char="–"/>
              <a:defRPr kumimoji="1" sz="1800">
                <a:solidFill>
                  <a:schemeClr val="bg2"/>
                </a:solidFill>
                <a:latin typeface="+mn-lt"/>
              </a:defRPr>
            </a:lvl4pPr>
            <a:lvl5pPr marL="2057400" indent="-228600" algn="l" rtl="0" eaLnBrk="0" fontAlgn="base" hangingPunct="0">
              <a:spcBef>
                <a:spcPct val="20000"/>
              </a:spcBef>
              <a:spcAft>
                <a:spcPct val="0"/>
              </a:spcAft>
              <a:buClr>
                <a:schemeClr val="accent2"/>
              </a:buClr>
              <a:buChar char="»"/>
              <a:defRPr kumimoji="1" sz="1800">
                <a:solidFill>
                  <a:schemeClr val="bg2"/>
                </a:solidFill>
                <a:latin typeface="+mn-lt"/>
              </a:defRPr>
            </a:lvl5pPr>
            <a:lvl6pPr marL="2514600" indent="-228600" algn="l" rtl="0" eaLnBrk="0" fontAlgn="base" hangingPunct="0">
              <a:spcBef>
                <a:spcPct val="20000"/>
              </a:spcBef>
              <a:spcAft>
                <a:spcPct val="0"/>
              </a:spcAft>
              <a:buClr>
                <a:schemeClr val="accent2"/>
              </a:buClr>
              <a:defRPr kumimoji="1" sz="2000">
                <a:solidFill>
                  <a:schemeClr val="tx1"/>
                </a:solidFill>
                <a:latin typeface="+mn-lt"/>
              </a:defRPr>
            </a:lvl6pPr>
            <a:lvl7pPr marL="2971800" indent="-228600" algn="l" rtl="0" eaLnBrk="0" fontAlgn="base" hangingPunct="0">
              <a:spcBef>
                <a:spcPct val="20000"/>
              </a:spcBef>
              <a:spcAft>
                <a:spcPct val="0"/>
              </a:spcAft>
              <a:buClr>
                <a:schemeClr val="accent2"/>
              </a:buClr>
              <a:defRPr kumimoji="1" sz="2000">
                <a:solidFill>
                  <a:schemeClr val="tx1"/>
                </a:solidFill>
                <a:latin typeface="+mn-lt"/>
              </a:defRPr>
            </a:lvl7pPr>
            <a:lvl8pPr marL="3429000" indent="-228600" algn="l" rtl="0" eaLnBrk="0" fontAlgn="base" hangingPunct="0">
              <a:spcBef>
                <a:spcPct val="20000"/>
              </a:spcBef>
              <a:spcAft>
                <a:spcPct val="0"/>
              </a:spcAft>
              <a:buClr>
                <a:schemeClr val="accent2"/>
              </a:buClr>
              <a:defRPr kumimoji="1" sz="2000">
                <a:solidFill>
                  <a:schemeClr val="tx1"/>
                </a:solidFill>
                <a:latin typeface="+mn-lt"/>
              </a:defRPr>
            </a:lvl8pPr>
            <a:lvl9pPr marL="3886200" indent="-228600" algn="l" rtl="0" eaLnBrk="0" fontAlgn="base" hangingPunct="0">
              <a:spcBef>
                <a:spcPct val="20000"/>
              </a:spcBef>
              <a:spcAft>
                <a:spcPct val="0"/>
              </a:spcAft>
              <a:buClr>
                <a:schemeClr val="accent2"/>
              </a:buClr>
              <a:defRPr kumimoji="1" sz="2000">
                <a:solidFill>
                  <a:schemeClr val="tx1"/>
                </a:solidFill>
                <a:latin typeface="+mn-lt"/>
              </a:defRPr>
            </a:lvl9pPr>
          </a:lstStyle>
          <a:p>
            <a:r>
              <a:rPr lang="en-US" dirty="0" smtClean="0"/>
              <a:t>Playback using VLC player, limited to 1 core.</a:t>
            </a:r>
          </a:p>
          <a:p>
            <a:endParaRPr lang="en-US" dirty="0" smtClean="0"/>
          </a:p>
        </p:txBody>
      </p:sp>
      <p:sp>
        <p:nvSpPr>
          <p:cNvPr id="2" name="Title 1"/>
          <p:cNvSpPr>
            <a:spLocks noGrp="1"/>
          </p:cNvSpPr>
          <p:nvPr>
            <p:ph type="title"/>
          </p:nvPr>
        </p:nvSpPr>
        <p:spPr/>
        <p:txBody>
          <a:bodyPr/>
          <a:lstStyle/>
          <a:p>
            <a:r>
              <a:rPr lang="nl-NL" dirty="0" err="1" smtClean="0"/>
              <a:t>Compression</a:t>
            </a:r>
            <a:r>
              <a:rPr lang="nl-NL" dirty="0" smtClean="0"/>
              <a:t> </a:t>
            </a:r>
            <a:r>
              <a:rPr lang="nl-NL" dirty="0" err="1" smtClean="0"/>
              <a:t>results</a:t>
            </a:r>
            <a:r>
              <a:rPr lang="nl-NL" dirty="0" smtClean="0"/>
              <a:t> - playback </a:t>
            </a:r>
            <a:endParaRPr lang="nl-NL"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4058175662"/>
              </p:ext>
            </p:extLst>
          </p:nvPr>
        </p:nvGraphicFramePr>
        <p:xfrm>
          <a:off x="1043608" y="1844824"/>
          <a:ext cx="7056784" cy="2284122"/>
        </p:xfrm>
        <a:graphic>
          <a:graphicData uri="http://schemas.openxmlformats.org/drawingml/2006/table">
            <a:tbl>
              <a:tblPr firstRow="1" bandRow="1">
                <a:tableStyleId>{5C22544A-7EE6-4342-B048-85BDC9FD1C3A}</a:tableStyleId>
              </a:tblPr>
              <a:tblGrid>
                <a:gridCol w="1283052"/>
                <a:gridCol w="1462282"/>
                <a:gridCol w="1424584"/>
                <a:gridCol w="1443433"/>
                <a:gridCol w="1443433"/>
              </a:tblGrid>
              <a:tr h="577157">
                <a:tc>
                  <a:txBody>
                    <a:bodyPr/>
                    <a:lstStyle/>
                    <a:p>
                      <a:r>
                        <a:rPr lang="en-GB" sz="2000" dirty="0" smtClean="0"/>
                        <a:t>bitrate</a:t>
                      </a:r>
                      <a:endParaRPr lang="en-GB" sz="2000" dirty="0"/>
                    </a:p>
                  </a:txBody>
                  <a:tcPr>
                    <a:lnL w="12700"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lnB w="76200" cap="flat" cmpd="sng" algn="ctr">
                      <a:solidFill>
                        <a:schemeClr val="tx1"/>
                      </a:solidFill>
                      <a:prstDash val="solid"/>
                      <a:round/>
                      <a:headEnd type="none" w="med" len="med"/>
                      <a:tailEnd type="none" w="med" len="med"/>
                    </a:lnB>
                  </a:tcPr>
                </a:tc>
                <a:tc>
                  <a:txBody>
                    <a:bodyPr/>
                    <a:lstStyle/>
                    <a:p>
                      <a:r>
                        <a:rPr lang="en-GB" sz="2000" dirty="0" smtClean="0"/>
                        <a:t>MPEG1</a:t>
                      </a:r>
                      <a:endParaRPr lang="en-GB" sz="2000" dirty="0"/>
                    </a:p>
                  </a:txBody>
                  <a:tcPr>
                    <a:lnL w="76200" cap="flat" cmpd="sng" algn="ctr">
                      <a:solidFill>
                        <a:schemeClr val="tx1"/>
                      </a:solidFill>
                      <a:prstDash val="solid"/>
                      <a:round/>
                      <a:headEnd type="none" w="med" len="med"/>
                      <a:tailEnd type="none" w="med" len="med"/>
                    </a:lnL>
                    <a:lnB w="76200" cap="flat" cmpd="sng" algn="ctr">
                      <a:solidFill>
                        <a:schemeClr val="tx1"/>
                      </a:solidFill>
                      <a:prstDash val="solid"/>
                      <a:round/>
                      <a:headEnd type="none" w="med" len="med"/>
                      <a:tailEnd type="none" w="med" len="med"/>
                    </a:lnB>
                  </a:tcPr>
                </a:tc>
                <a:tc>
                  <a:txBody>
                    <a:bodyPr/>
                    <a:lstStyle/>
                    <a:p>
                      <a:r>
                        <a:rPr lang="en-GB" sz="2000" dirty="0" smtClean="0"/>
                        <a:t>MPEG4</a:t>
                      </a:r>
                      <a:endParaRPr lang="en-GB" sz="2000" dirty="0"/>
                    </a:p>
                  </a:txBody>
                  <a:tcPr>
                    <a:lnB w="76200" cap="flat" cmpd="sng" algn="ctr">
                      <a:solidFill>
                        <a:schemeClr val="tx1"/>
                      </a:solidFill>
                      <a:prstDash val="solid"/>
                      <a:round/>
                      <a:headEnd type="none" w="med" len="med"/>
                      <a:tailEnd type="none" w="med" len="med"/>
                    </a:lnB>
                  </a:tcPr>
                </a:tc>
                <a:tc>
                  <a:txBody>
                    <a:bodyPr/>
                    <a:lstStyle/>
                    <a:p>
                      <a:r>
                        <a:rPr lang="en-GB" sz="2000" dirty="0" smtClean="0"/>
                        <a:t>MPEG4 AVC</a:t>
                      </a:r>
                      <a:endParaRPr lang="en-GB" sz="2000" dirty="0"/>
                    </a:p>
                  </a:txBody>
                  <a:tcPr>
                    <a:lnB w="76200" cap="flat" cmpd="sng" algn="ctr">
                      <a:solidFill>
                        <a:schemeClr val="tx1"/>
                      </a:solidFill>
                      <a:prstDash val="solid"/>
                      <a:round/>
                      <a:headEnd type="none" w="med" len="med"/>
                      <a:tailEnd type="none" w="med" len="med"/>
                    </a:lnB>
                  </a:tcPr>
                </a:tc>
                <a:tc>
                  <a:txBody>
                    <a:bodyPr/>
                    <a:lstStyle/>
                    <a:p>
                      <a:r>
                        <a:rPr lang="nl-NL" sz="2000" dirty="0" err="1" smtClean="0"/>
                        <a:t>WebM</a:t>
                      </a:r>
                      <a:endParaRPr lang="en-GB" sz="2000" dirty="0"/>
                    </a:p>
                  </a:txBody>
                  <a:tcPr>
                    <a:lnB w="76200" cap="flat" cmpd="sng" algn="ctr">
                      <a:solidFill>
                        <a:schemeClr val="tx1"/>
                      </a:solidFill>
                      <a:prstDash val="solid"/>
                      <a:round/>
                      <a:headEnd type="none" w="med" len="med"/>
                      <a:tailEnd type="none" w="med" len="med"/>
                    </a:lnB>
                  </a:tcPr>
                </a:tc>
              </a:tr>
              <a:tr h="791541">
                <a:tc>
                  <a:txBody>
                    <a:bodyPr/>
                    <a:lstStyle/>
                    <a:p>
                      <a:r>
                        <a:rPr lang="en-GB" sz="2000" dirty="0" smtClean="0"/>
                        <a:t>96kbps</a:t>
                      </a:r>
                      <a:endParaRPr lang="en-GB" sz="2000" dirty="0"/>
                    </a:p>
                  </a:txBody>
                  <a:tcPr>
                    <a:lnL w="12700"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lnT w="76200" cap="flat" cmpd="sng" algn="ctr">
                      <a:solidFill>
                        <a:schemeClr val="tx1"/>
                      </a:solidFill>
                      <a:prstDash val="solid"/>
                      <a:round/>
                      <a:headEnd type="none" w="med" len="med"/>
                      <a:tailEnd type="none" w="med" len="med"/>
                    </a:lnT>
                  </a:tcPr>
                </a:tc>
                <a:tc>
                  <a:txBody>
                    <a:bodyPr/>
                    <a:lstStyle/>
                    <a:p>
                      <a:r>
                        <a:rPr lang="nl-NL" sz="2000" dirty="0" smtClean="0"/>
                        <a:t>9%</a:t>
                      </a:r>
                    </a:p>
                    <a:p>
                      <a:r>
                        <a:rPr lang="nl-NL" sz="2000" dirty="0" smtClean="0"/>
                        <a:t>59MB</a:t>
                      </a:r>
                      <a:endParaRPr lang="en-GB" sz="2000" dirty="0"/>
                    </a:p>
                  </a:txBody>
                  <a:tcPr>
                    <a:lnL w="76200" cap="flat" cmpd="sng" algn="ctr">
                      <a:solidFill>
                        <a:schemeClr val="tx1"/>
                      </a:solidFill>
                      <a:prstDash val="solid"/>
                      <a:round/>
                      <a:headEnd type="none" w="med" len="med"/>
                      <a:tailEnd type="none" w="med" len="med"/>
                    </a:lnL>
                    <a:lnT w="76200" cap="flat" cmpd="sng" algn="ctr">
                      <a:solidFill>
                        <a:schemeClr val="tx1"/>
                      </a:solidFill>
                      <a:prstDash val="solid"/>
                      <a:round/>
                      <a:headEnd type="none" w="med" len="med"/>
                      <a:tailEnd type="none" w="med" len="med"/>
                    </a:lnT>
                  </a:tcPr>
                </a:tc>
                <a:tc>
                  <a:txBody>
                    <a:bodyPr/>
                    <a:lstStyle/>
                    <a:p>
                      <a:r>
                        <a:rPr lang="nl-NL" sz="2000" dirty="0" smtClean="0"/>
                        <a:t>9%</a:t>
                      </a:r>
                    </a:p>
                    <a:p>
                      <a:r>
                        <a:rPr lang="nl-NL" sz="2000" dirty="0" smtClean="0"/>
                        <a:t>62MB</a:t>
                      </a:r>
                      <a:endParaRPr lang="en-GB" sz="2000" dirty="0"/>
                    </a:p>
                  </a:txBody>
                  <a:tcPr>
                    <a:lnT w="76200" cap="flat" cmpd="sng" algn="ctr">
                      <a:solidFill>
                        <a:schemeClr val="tx1"/>
                      </a:solidFill>
                      <a:prstDash val="solid"/>
                      <a:round/>
                      <a:headEnd type="none" w="med" len="med"/>
                      <a:tailEnd type="none" w="med" len="med"/>
                    </a:lnT>
                  </a:tcPr>
                </a:tc>
                <a:tc>
                  <a:txBody>
                    <a:bodyPr/>
                    <a:lstStyle/>
                    <a:p>
                      <a:r>
                        <a:rPr lang="nl-NL" sz="2000" dirty="0" smtClean="0"/>
                        <a:t>15%</a:t>
                      </a:r>
                    </a:p>
                    <a:p>
                      <a:r>
                        <a:rPr lang="nl-NL" sz="2000" dirty="0" smtClean="0"/>
                        <a:t>68MB</a:t>
                      </a:r>
                      <a:endParaRPr lang="en-GB" sz="2000" dirty="0"/>
                    </a:p>
                  </a:txBody>
                  <a:tcPr>
                    <a:lnT w="76200" cap="flat" cmpd="sng" algn="ctr">
                      <a:solidFill>
                        <a:schemeClr val="tx1"/>
                      </a:solidFill>
                      <a:prstDash val="solid"/>
                      <a:round/>
                      <a:headEnd type="none" w="med" len="med"/>
                      <a:tailEnd type="none" w="med" len="med"/>
                    </a:lnT>
                  </a:tcPr>
                </a:tc>
                <a:tc>
                  <a:txBody>
                    <a:bodyPr/>
                    <a:lstStyle/>
                    <a:p>
                      <a:r>
                        <a:rPr lang="nl-NL" sz="2000" dirty="0" smtClean="0"/>
                        <a:t>14% </a:t>
                      </a:r>
                      <a:br>
                        <a:rPr lang="nl-NL" sz="2000" dirty="0" smtClean="0"/>
                      </a:br>
                      <a:r>
                        <a:rPr lang="nl-NL" sz="2000" dirty="0" smtClean="0"/>
                        <a:t>54MB </a:t>
                      </a:r>
                      <a:endParaRPr lang="en-GB" sz="2000" dirty="0"/>
                    </a:p>
                  </a:txBody>
                  <a:tcPr>
                    <a:lnT w="76200" cap="flat" cmpd="sng" algn="ctr">
                      <a:solidFill>
                        <a:schemeClr val="tx1"/>
                      </a:solidFill>
                      <a:prstDash val="solid"/>
                      <a:round/>
                      <a:headEnd type="none" w="med" len="med"/>
                      <a:tailEnd type="none" w="med" len="med"/>
                    </a:lnT>
                  </a:tcPr>
                </a:tc>
              </a:tr>
              <a:tr h="791541">
                <a:tc>
                  <a:txBody>
                    <a:bodyPr/>
                    <a:lstStyle/>
                    <a:p>
                      <a:r>
                        <a:rPr lang="en-GB" sz="2000" dirty="0" smtClean="0"/>
                        <a:t>8000kbps</a:t>
                      </a:r>
                      <a:endParaRPr lang="en-GB" sz="2000" dirty="0"/>
                    </a:p>
                  </a:txBody>
                  <a:tcPr>
                    <a:lnL w="12700"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tcPr>
                </a:tc>
                <a:tc>
                  <a:txBody>
                    <a:bodyPr/>
                    <a:lstStyle/>
                    <a:p>
                      <a:r>
                        <a:rPr lang="nl-NL" sz="2000" dirty="0" smtClean="0"/>
                        <a:t>13%</a:t>
                      </a:r>
                    </a:p>
                    <a:p>
                      <a:r>
                        <a:rPr lang="nl-NL" sz="2000" dirty="0" smtClean="0"/>
                        <a:t>60MB</a:t>
                      </a:r>
                      <a:endParaRPr lang="en-GB" sz="2000" dirty="0"/>
                    </a:p>
                  </a:txBody>
                  <a:tcPr>
                    <a:lnL w="76200" cap="flat" cmpd="sng" algn="ctr">
                      <a:solidFill>
                        <a:schemeClr val="tx1"/>
                      </a:solidFill>
                      <a:prstDash val="solid"/>
                      <a:round/>
                      <a:headEnd type="none" w="med" len="med"/>
                      <a:tailEnd type="none" w="med" len="med"/>
                    </a:lnL>
                  </a:tcPr>
                </a:tc>
                <a:tc>
                  <a:txBody>
                    <a:bodyPr/>
                    <a:lstStyle/>
                    <a:p>
                      <a:r>
                        <a:rPr lang="nl-NL" sz="2000" dirty="0" smtClean="0"/>
                        <a:t>13%</a:t>
                      </a:r>
                    </a:p>
                    <a:p>
                      <a:r>
                        <a:rPr lang="nl-NL" sz="2000" dirty="0" smtClean="0"/>
                        <a:t>63MB</a:t>
                      </a:r>
                      <a:endParaRPr lang="en-GB" sz="2000" dirty="0"/>
                    </a:p>
                  </a:txBody>
                  <a:tcPr/>
                </a:tc>
                <a:tc>
                  <a:txBody>
                    <a:bodyPr/>
                    <a:lstStyle/>
                    <a:p>
                      <a:r>
                        <a:rPr lang="nl-NL" sz="2000" dirty="0" smtClean="0"/>
                        <a:t>36%</a:t>
                      </a:r>
                      <a:br>
                        <a:rPr lang="nl-NL" sz="2000" dirty="0" smtClean="0"/>
                      </a:br>
                      <a:r>
                        <a:rPr lang="nl-NL" sz="2000" dirty="0" smtClean="0"/>
                        <a:t>73MB</a:t>
                      </a:r>
                      <a:endParaRPr lang="en-GB" sz="2000" dirty="0"/>
                    </a:p>
                  </a:txBody>
                  <a:tcPr/>
                </a:tc>
                <a:tc>
                  <a:txBody>
                    <a:bodyPr/>
                    <a:lstStyle/>
                    <a:p>
                      <a:r>
                        <a:rPr lang="nl-NL" sz="2000" dirty="0" smtClean="0"/>
                        <a:t>23%</a:t>
                      </a:r>
                    </a:p>
                    <a:p>
                      <a:r>
                        <a:rPr lang="nl-NL" sz="2000" dirty="0" smtClean="0"/>
                        <a:t>58MB</a:t>
                      </a:r>
                      <a:endParaRPr lang="en-GB" sz="2000" dirty="0"/>
                    </a:p>
                  </a:txBody>
                  <a:tcPr/>
                </a:tc>
              </a:tr>
            </a:tbl>
          </a:graphicData>
        </a:graphic>
      </p:graphicFrame>
      <p:sp>
        <p:nvSpPr>
          <p:cNvPr id="4" name="Slide Number Placeholder 3"/>
          <p:cNvSpPr>
            <a:spLocks noGrp="1"/>
          </p:cNvSpPr>
          <p:nvPr>
            <p:ph type="sldNum" sz="quarter" idx="10"/>
          </p:nvPr>
        </p:nvSpPr>
        <p:spPr/>
        <p:txBody>
          <a:bodyPr/>
          <a:lstStyle/>
          <a:p>
            <a:pPr>
              <a:defRPr/>
            </a:pPr>
            <a:fld id="{D5BD93C6-D41A-4CCC-8638-95E21B63466B}" type="slidenum">
              <a:rPr lang="de-DE" smtClean="0"/>
              <a:pPr>
                <a:defRPr/>
              </a:pPr>
              <a:t>30</a:t>
            </a:fld>
            <a:endParaRPr lang="de-DE"/>
          </a:p>
        </p:txBody>
      </p:sp>
      <p:sp>
        <p:nvSpPr>
          <p:cNvPr id="5" name="Footer Placeholder 4"/>
          <p:cNvSpPr>
            <a:spLocks noGrp="1"/>
          </p:cNvSpPr>
          <p:nvPr>
            <p:ph type="ftr" sz="quarter" idx="11"/>
          </p:nvPr>
        </p:nvSpPr>
        <p:spPr/>
        <p:txBody>
          <a:bodyPr/>
          <a:lstStyle/>
          <a:p>
            <a:pPr>
              <a:defRPr/>
            </a:pPr>
            <a:endParaRPr lang="nl-NL"/>
          </a:p>
        </p:txBody>
      </p:sp>
    </p:spTree>
    <p:extLst>
      <p:ext uri="{BB962C8B-B14F-4D97-AF65-F5344CB8AC3E}">
        <p14:creationId xmlns:p14="http://schemas.microsoft.com/office/powerpoint/2010/main" val="121550741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err="1" smtClean="0"/>
              <a:t>Compression</a:t>
            </a:r>
            <a:r>
              <a:rPr lang="nl-NL" dirty="0" smtClean="0"/>
              <a:t> </a:t>
            </a:r>
            <a:r>
              <a:rPr lang="nl-NL" dirty="0" err="1" smtClean="0"/>
              <a:t>results</a:t>
            </a:r>
            <a:r>
              <a:rPr lang="nl-NL" dirty="0" smtClean="0"/>
              <a:t> – 96kbps</a:t>
            </a:r>
            <a:endParaRPr lang="nl-NL" dirty="0"/>
          </a:p>
        </p:txBody>
      </p:sp>
      <p:sp>
        <p:nvSpPr>
          <p:cNvPr id="4" name="Slide Number Placeholder 3"/>
          <p:cNvSpPr>
            <a:spLocks noGrp="1"/>
          </p:cNvSpPr>
          <p:nvPr>
            <p:ph type="sldNum" sz="quarter" idx="10"/>
          </p:nvPr>
        </p:nvSpPr>
        <p:spPr/>
        <p:txBody>
          <a:bodyPr/>
          <a:lstStyle/>
          <a:p>
            <a:pPr>
              <a:defRPr/>
            </a:pPr>
            <a:fld id="{D5BD93C6-D41A-4CCC-8638-95E21B63466B}" type="slidenum">
              <a:rPr lang="de-DE" smtClean="0"/>
              <a:pPr>
                <a:defRPr/>
              </a:pPr>
              <a:t>31</a:t>
            </a:fld>
            <a:endParaRPr lang="de-DE"/>
          </a:p>
        </p:txBody>
      </p:sp>
      <p:sp>
        <p:nvSpPr>
          <p:cNvPr id="5" name="Footer Placeholder 4"/>
          <p:cNvSpPr>
            <a:spLocks noGrp="1"/>
          </p:cNvSpPr>
          <p:nvPr>
            <p:ph type="ftr" sz="quarter" idx="11"/>
          </p:nvPr>
        </p:nvSpPr>
        <p:spPr/>
        <p:txBody>
          <a:bodyPr/>
          <a:lstStyle/>
          <a:p>
            <a:pPr>
              <a:defRPr/>
            </a:pPr>
            <a:endParaRPr lang="nl-NL"/>
          </a:p>
        </p:txBody>
      </p:sp>
      <p:pic>
        <p:nvPicPr>
          <p:cNvPr id="6" name="mpeg1 96kbps.mp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a:off x="467544" y="1171100"/>
            <a:ext cx="4187813" cy="2355645"/>
          </a:xfrm>
          <a:prstGeom prst="rect">
            <a:avLst/>
          </a:prstGeom>
        </p:spPr>
      </p:pic>
      <p:pic>
        <p:nvPicPr>
          <p:cNvPr id="8" name="mpeg4 96kbps.mp4">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9"/>
          <a:stretch>
            <a:fillRect/>
          </a:stretch>
        </p:blipFill>
        <p:spPr>
          <a:xfrm>
            <a:off x="4788024" y="1171102"/>
            <a:ext cx="4218199" cy="2355645"/>
          </a:xfrm>
          <a:prstGeom prst="rect">
            <a:avLst/>
          </a:prstGeom>
        </p:spPr>
      </p:pic>
      <p:pic>
        <p:nvPicPr>
          <p:cNvPr id="9" name="mpeg4 avc 96kbps.mp4">
            <a:hlinkClick r:id="" action="ppaction://media"/>
          </p:cNvPr>
          <p:cNvPicPr>
            <a:picLocks noChangeAspect="1"/>
          </p:cNvPicPr>
          <p:nvPr>
            <a:videoFile r:link="rId6"/>
            <p:extLst>
              <p:ext uri="{DAA4B4D4-6D71-4841-9C94-3DE7FCFB9230}">
                <p14:media xmlns:p14="http://schemas.microsoft.com/office/powerpoint/2010/main" r:embed="rId5"/>
              </p:ext>
            </p:extLst>
          </p:nvPr>
        </p:nvPicPr>
        <p:blipFill>
          <a:blip r:embed="rId9"/>
          <a:stretch>
            <a:fillRect/>
          </a:stretch>
        </p:blipFill>
        <p:spPr>
          <a:xfrm>
            <a:off x="484490" y="3734870"/>
            <a:ext cx="4186800" cy="2338109"/>
          </a:xfrm>
          <a:prstGeom prst="rect">
            <a:avLst/>
          </a:prstGeom>
        </p:spPr>
      </p:pic>
      <p:graphicFrame>
        <p:nvGraphicFramePr>
          <p:cNvPr id="12" name="Table 11"/>
          <p:cNvGraphicFramePr>
            <a:graphicFrameLocks noGrp="1"/>
          </p:cNvGraphicFramePr>
          <p:nvPr>
            <p:extLst>
              <p:ext uri="{D42A27DB-BD31-4B8C-83A1-F6EECF244321}">
                <p14:modId xmlns:p14="http://schemas.microsoft.com/office/powerpoint/2010/main" val="4091354350"/>
              </p:ext>
            </p:extLst>
          </p:nvPr>
        </p:nvGraphicFramePr>
        <p:xfrm>
          <a:off x="467542" y="1171098"/>
          <a:ext cx="8538680" cy="4910798"/>
        </p:xfrm>
        <a:graphic>
          <a:graphicData uri="http://schemas.openxmlformats.org/drawingml/2006/table">
            <a:tbl>
              <a:tblPr firstRow="1" bandRow="1">
                <a:tableStyleId>{5C22544A-7EE6-4342-B048-85BDC9FD1C3A}</a:tableStyleId>
              </a:tblPr>
              <a:tblGrid>
                <a:gridCol w="4269340"/>
                <a:gridCol w="4269340"/>
              </a:tblGrid>
              <a:tr h="2455399">
                <a:tc>
                  <a:txBody>
                    <a:bodyPr/>
                    <a:lstStyle/>
                    <a:p>
                      <a:pPr algn="ctr"/>
                      <a:r>
                        <a:rPr lang="nl-NL" dirty="0" smtClean="0">
                          <a:solidFill>
                            <a:schemeClr val="tx1"/>
                          </a:solidFill>
                        </a:rPr>
                        <a:t>MPEG1</a:t>
                      </a:r>
                    </a:p>
                    <a:p>
                      <a:pPr algn="ctr"/>
                      <a:r>
                        <a:rPr lang="nl-NL" dirty="0" smtClean="0">
                          <a:solidFill>
                            <a:schemeClr val="tx1"/>
                          </a:solidFill>
                        </a:rPr>
                        <a:t>5.976KB</a:t>
                      </a:r>
                      <a:endParaRPr lang="en-GB" dirty="0">
                        <a:solidFill>
                          <a:schemeClr val="tx1"/>
                        </a:solidFill>
                      </a:endParaRPr>
                    </a:p>
                  </a:txBody>
                  <a:tcPr anchor="ctr">
                    <a:noFill/>
                  </a:tcPr>
                </a:tc>
                <a:tc>
                  <a:txBody>
                    <a:bodyPr/>
                    <a:lstStyle/>
                    <a:p>
                      <a:pPr algn="ctr"/>
                      <a:r>
                        <a:rPr lang="nl-NL" dirty="0" smtClean="0">
                          <a:solidFill>
                            <a:schemeClr val="tx1"/>
                          </a:solidFill>
                        </a:rPr>
                        <a:t>MPEG4</a:t>
                      </a:r>
                    </a:p>
                    <a:p>
                      <a:pPr marL="0" marR="0" indent="0" algn="ctr" defTabSz="914400" rtl="0" eaLnBrk="1" fontAlgn="auto" latinLnBrk="0" hangingPunct="1">
                        <a:lnSpc>
                          <a:spcPct val="100000"/>
                        </a:lnSpc>
                        <a:spcBef>
                          <a:spcPts val="0"/>
                        </a:spcBef>
                        <a:spcAft>
                          <a:spcPts val="0"/>
                        </a:spcAft>
                        <a:buClrTx/>
                        <a:buSzTx/>
                        <a:buFontTx/>
                        <a:buNone/>
                        <a:tabLst/>
                        <a:defRPr/>
                      </a:pPr>
                      <a:r>
                        <a:rPr lang="en-GB" sz="1800" dirty="0" smtClean="0"/>
                        <a:t>4.799KB</a:t>
                      </a:r>
                    </a:p>
                    <a:p>
                      <a:pPr algn="ctr"/>
                      <a:endParaRPr lang="en-GB" dirty="0">
                        <a:solidFill>
                          <a:schemeClr val="tx1"/>
                        </a:solidFill>
                      </a:endParaRPr>
                    </a:p>
                  </a:txBody>
                  <a:tcPr anchor="ctr">
                    <a:noFill/>
                  </a:tcPr>
                </a:tc>
              </a:tr>
              <a:tr h="2455399">
                <a:tc>
                  <a:txBody>
                    <a:bodyPr/>
                    <a:lstStyle/>
                    <a:p>
                      <a:pPr algn="ctr"/>
                      <a:r>
                        <a:rPr lang="nl-NL" dirty="0" smtClean="0">
                          <a:solidFill>
                            <a:schemeClr val="tx1"/>
                          </a:solidFill>
                        </a:rPr>
                        <a:t>MPEG4 </a:t>
                      </a:r>
                      <a:r>
                        <a:rPr lang="nl-NL" dirty="0" smtClean="0">
                          <a:solidFill>
                            <a:schemeClr val="tx1"/>
                          </a:solidFill>
                        </a:rPr>
                        <a:t>–</a:t>
                      </a:r>
                      <a:r>
                        <a:rPr lang="nl-NL" baseline="0" dirty="0" smtClean="0">
                          <a:solidFill>
                            <a:schemeClr val="tx1"/>
                          </a:solidFill>
                        </a:rPr>
                        <a:t> AVC</a:t>
                      </a:r>
                    </a:p>
                    <a:p>
                      <a:pPr marL="0" marR="0" indent="0" algn="ctr" defTabSz="914400" rtl="0" eaLnBrk="1" fontAlgn="auto" latinLnBrk="0" hangingPunct="1">
                        <a:lnSpc>
                          <a:spcPct val="100000"/>
                        </a:lnSpc>
                        <a:spcBef>
                          <a:spcPts val="0"/>
                        </a:spcBef>
                        <a:spcAft>
                          <a:spcPts val="0"/>
                        </a:spcAft>
                        <a:buClrTx/>
                        <a:buSzTx/>
                        <a:buFontTx/>
                        <a:buNone/>
                        <a:tabLst/>
                        <a:defRPr/>
                      </a:pPr>
                      <a:r>
                        <a:rPr lang="nl-NL" sz="1800" dirty="0" smtClean="0">
                          <a:solidFill>
                            <a:schemeClr val="tx1"/>
                          </a:solidFill>
                        </a:rPr>
                        <a:t>623K</a:t>
                      </a:r>
                      <a:r>
                        <a:rPr lang="nl-NL" sz="1800" dirty="0" smtClean="0"/>
                        <a:t>B</a:t>
                      </a:r>
                      <a:endParaRPr lang="en-GB" sz="1800" dirty="0" smtClean="0"/>
                    </a:p>
                    <a:p>
                      <a:pPr algn="ctr"/>
                      <a:endParaRPr lang="en-GB" dirty="0">
                        <a:solidFill>
                          <a:schemeClr val="tx1"/>
                        </a:solidFill>
                      </a:endParaRPr>
                    </a:p>
                  </a:txBody>
                  <a:tcPr anchor="ctr">
                    <a:noFill/>
                  </a:tcPr>
                </a:tc>
                <a:tc>
                  <a:txBody>
                    <a:bodyPr/>
                    <a:lstStyle/>
                    <a:p>
                      <a:pPr algn="ctr"/>
                      <a:endParaRPr lang="en-GB" dirty="0">
                        <a:solidFill>
                          <a:schemeClr val="tx1"/>
                        </a:solidFill>
                      </a:endParaRPr>
                    </a:p>
                  </a:txBody>
                  <a:tcPr anchor="ctr">
                    <a:noFill/>
                  </a:tcPr>
                </a:tc>
              </a:tr>
            </a:tbl>
          </a:graphicData>
        </a:graphic>
      </p:graphicFrame>
    </p:spTree>
    <p:extLst>
      <p:ext uri="{BB962C8B-B14F-4D97-AF65-F5344CB8AC3E}">
        <p14:creationId xmlns:p14="http://schemas.microsoft.com/office/powerpoint/2010/main" val="602521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2"/>
                                        </p:tgtEl>
                                      </p:cBhvr>
                                    </p:animEffect>
                                    <p:set>
                                      <p:cBhvr>
                                        <p:cTn id="7" dur="1" fill="hold">
                                          <p:stCondLst>
                                            <p:cond delay="499"/>
                                          </p:stCondLst>
                                        </p:cTn>
                                        <p:tgtEl>
                                          <p:spTgt spid="12"/>
                                        </p:tgtEl>
                                        <p:attrNameLst>
                                          <p:attrName>style.visibility</p:attrName>
                                        </p:attrNameLst>
                                      </p:cBhvr>
                                      <p:to>
                                        <p:strVal val="hidden"/>
                                      </p:to>
                                    </p:set>
                                  </p:childTnLst>
                                </p:cTn>
                              </p:par>
                              <p:par>
                                <p:cTn id="8" presetID="1" presetClass="mediacall" presetSubtype="0" fill="hold" nodeType="withEffect">
                                  <p:stCondLst>
                                    <p:cond delay="0"/>
                                  </p:stCondLst>
                                  <p:childTnLst>
                                    <p:cmd type="call" cmd="playFrom(0.0)">
                                      <p:cBhvr>
                                        <p:cTn id="9" dur="52120" fill="hold"/>
                                        <p:tgtEl>
                                          <p:spTgt spid="6"/>
                                        </p:tgtEl>
                                      </p:cBhvr>
                                    </p:cmd>
                                  </p:childTnLst>
                                </p:cTn>
                              </p:par>
                              <p:par>
                                <p:cTn id="10" presetID="1" presetClass="mediacall" presetSubtype="0" fill="hold" nodeType="withEffect">
                                  <p:stCondLst>
                                    <p:cond delay="0"/>
                                  </p:stCondLst>
                                  <p:childTnLst>
                                    <p:cmd type="call" cmd="playFrom(0.0)">
                                      <p:cBhvr>
                                        <p:cTn id="11" dur="52208" fill="hold"/>
                                        <p:tgtEl>
                                          <p:spTgt spid="8"/>
                                        </p:tgtEl>
                                      </p:cBhvr>
                                    </p:cmd>
                                  </p:childTnLst>
                                </p:cTn>
                              </p:par>
                              <p:par>
                                <p:cTn id="12" presetID="1" presetClass="mediacall" presetSubtype="0" fill="hold" nodeType="withEffect">
                                  <p:stCondLst>
                                    <p:cond delay="0"/>
                                  </p:stCondLst>
                                  <p:childTnLst>
                                    <p:cmd type="call" cmd="playFrom(0.0)">
                                      <p:cBhvr>
                                        <p:cTn id="13" dur="52208"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4" fill="hold" display="0">
                  <p:stCondLst>
                    <p:cond delay="indefinite"/>
                  </p:stCondLst>
                </p:cTn>
                <p:tgtEl>
                  <p:spTgt spid="6"/>
                </p:tgtEl>
              </p:cMediaNode>
            </p:video>
            <p:video>
              <p:cMediaNode vol="80000">
                <p:cTn id="15" fill="hold" display="0">
                  <p:stCondLst>
                    <p:cond delay="indefinite"/>
                  </p:stCondLst>
                </p:cTn>
                <p:tgtEl>
                  <p:spTgt spid="8"/>
                </p:tgtEl>
              </p:cMediaNode>
            </p:video>
            <p:video>
              <p:cMediaNode vol="80000">
                <p:cTn id="16" fill="hold" display="0">
                  <p:stCondLst>
                    <p:cond delay="indefinite"/>
                  </p:stCondLst>
                </p:cTn>
                <p:tgtEl>
                  <p:spTgt spid="9"/>
                </p:tgtEl>
              </p:cMediaNode>
            </p:vide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672"/>
            <a:ext cx="8686800" cy="609600"/>
          </a:xfrm>
        </p:spPr>
        <p:txBody>
          <a:bodyPr/>
          <a:lstStyle/>
          <a:p>
            <a:r>
              <a:rPr lang="nl-NL" dirty="0" err="1" smtClean="0"/>
              <a:t>Compression</a:t>
            </a:r>
            <a:r>
              <a:rPr lang="nl-NL" dirty="0" smtClean="0"/>
              <a:t> </a:t>
            </a:r>
            <a:br>
              <a:rPr lang="nl-NL" dirty="0" smtClean="0"/>
            </a:br>
            <a:r>
              <a:rPr lang="nl-NL" dirty="0" err="1" smtClean="0"/>
              <a:t>results</a:t>
            </a:r>
            <a:r>
              <a:rPr lang="nl-NL" dirty="0" smtClean="0"/>
              <a:t> </a:t>
            </a:r>
            <a:endParaRPr lang="nl-NL" dirty="0"/>
          </a:p>
        </p:txBody>
      </p:sp>
      <p:sp>
        <p:nvSpPr>
          <p:cNvPr id="3" name="Content Placeholder 2"/>
          <p:cNvSpPr>
            <a:spLocks noGrp="1"/>
          </p:cNvSpPr>
          <p:nvPr>
            <p:ph idx="1"/>
          </p:nvPr>
        </p:nvSpPr>
        <p:spPr/>
        <p:txBody>
          <a:bodyPr/>
          <a:lstStyle/>
          <a:p>
            <a:pPr marL="0" indent="0">
              <a:buNone/>
            </a:pPr>
            <a:r>
              <a:rPr lang="nl-NL" sz="2000" dirty="0" smtClean="0"/>
              <a:t>MPEG1 – 6.044KB	</a:t>
            </a:r>
          </a:p>
          <a:p>
            <a:pPr marL="0" indent="0">
              <a:buNone/>
            </a:pPr>
            <a:r>
              <a:rPr lang="nl-NL" sz="1400" dirty="0"/>
              <a:t>512kbps</a:t>
            </a:r>
          </a:p>
          <a:p>
            <a:pPr marL="0" indent="0">
              <a:buNone/>
            </a:pPr>
            <a:endParaRPr lang="nl-NL" sz="2000" dirty="0" smtClean="0"/>
          </a:p>
          <a:p>
            <a:pPr marL="0" indent="0">
              <a:buNone/>
            </a:pPr>
            <a:endParaRPr lang="nl-NL" sz="2000" dirty="0"/>
          </a:p>
          <a:p>
            <a:pPr marL="0" indent="0">
              <a:buNone/>
            </a:pPr>
            <a:endParaRPr lang="nl-NL" sz="2000" dirty="0" smtClean="0"/>
          </a:p>
          <a:p>
            <a:pPr marL="0" indent="0">
              <a:buNone/>
            </a:pPr>
            <a:endParaRPr lang="nl-NL" sz="2000" dirty="0"/>
          </a:p>
          <a:p>
            <a:pPr marL="0" indent="0">
              <a:buNone/>
            </a:pPr>
            <a:r>
              <a:rPr lang="nl-NL" sz="2000" dirty="0" smtClean="0"/>
              <a:t>MPEG4 – 6.335KB</a:t>
            </a:r>
          </a:p>
          <a:p>
            <a:pPr marL="0" indent="0">
              <a:buNone/>
            </a:pPr>
            <a:r>
              <a:rPr lang="nl-NL" sz="1400" dirty="0" smtClean="0"/>
              <a:t>1000kbps</a:t>
            </a:r>
          </a:p>
          <a:p>
            <a:pPr marL="0" indent="0">
              <a:buNone/>
            </a:pPr>
            <a:endParaRPr lang="en-GB" dirty="0"/>
          </a:p>
        </p:txBody>
      </p:sp>
      <p:sp>
        <p:nvSpPr>
          <p:cNvPr id="4" name="Slide Number Placeholder 3"/>
          <p:cNvSpPr>
            <a:spLocks noGrp="1"/>
          </p:cNvSpPr>
          <p:nvPr>
            <p:ph type="sldNum" sz="quarter" idx="10"/>
          </p:nvPr>
        </p:nvSpPr>
        <p:spPr/>
        <p:txBody>
          <a:bodyPr/>
          <a:lstStyle/>
          <a:p>
            <a:pPr>
              <a:defRPr/>
            </a:pPr>
            <a:fld id="{D5BD93C6-D41A-4CCC-8638-95E21B63466B}" type="slidenum">
              <a:rPr lang="de-DE" smtClean="0"/>
              <a:pPr>
                <a:defRPr/>
              </a:pPr>
              <a:t>32</a:t>
            </a:fld>
            <a:endParaRPr lang="de-DE"/>
          </a:p>
        </p:txBody>
      </p:sp>
      <p:sp>
        <p:nvSpPr>
          <p:cNvPr id="5" name="Footer Placeholder 4"/>
          <p:cNvSpPr>
            <a:spLocks noGrp="1"/>
          </p:cNvSpPr>
          <p:nvPr>
            <p:ph type="ftr" sz="quarter" idx="11"/>
          </p:nvPr>
        </p:nvSpPr>
        <p:spPr/>
        <p:txBody>
          <a:bodyPr/>
          <a:lstStyle/>
          <a:p>
            <a:pPr>
              <a:defRPr/>
            </a:pPr>
            <a:endParaRPr lang="nl-NL"/>
          </a:p>
        </p:txBody>
      </p:sp>
      <p:pic>
        <p:nvPicPr>
          <p:cNvPr id="6" name="mpeg1 512kbps.mp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3860015" y="260648"/>
            <a:ext cx="5081338" cy="2858252"/>
          </a:xfrm>
          <a:prstGeom prst="rect">
            <a:avLst/>
          </a:prstGeom>
        </p:spPr>
      </p:pic>
      <p:pic>
        <p:nvPicPr>
          <p:cNvPr id="7" name="mpeg4 1000kbps.mp4">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3851920" y="3356992"/>
            <a:ext cx="5097528" cy="2846704"/>
          </a:xfrm>
          <a:prstGeom prst="rect">
            <a:avLst/>
          </a:prstGeom>
        </p:spPr>
      </p:pic>
    </p:spTree>
    <p:extLst>
      <p:ext uri="{BB962C8B-B14F-4D97-AF65-F5344CB8AC3E}">
        <p14:creationId xmlns:p14="http://schemas.microsoft.com/office/powerpoint/2010/main" val="218065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2120" fill="hold"/>
                                        <p:tgtEl>
                                          <p:spTgt spid="6"/>
                                        </p:tgtEl>
                                      </p:cBhvr>
                                    </p:cmd>
                                  </p:childTnLst>
                                </p:cTn>
                              </p:par>
                              <p:par>
                                <p:cTn id="7" presetID="1" presetClass="mediacall" presetSubtype="0" fill="hold" nodeType="withEffect">
                                  <p:stCondLst>
                                    <p:cond delay="0"/>
                                  </p:stCondLst>
                                  <p:childTnLst>
                                    <p:cmd type="call" cmd="playFrom(0.0)">
                                      <p:cBhvr>
                                        <p:cTn id="8" dur="52208"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6"/>
                </p:tgtEl>
              </p:cMediaNode>
            </p:video>
            <p:video>
              <p:cMediaNode vol="80000">
                <p:cTn id="10" fill="hold" display="0">
                  <p:stCondLst>
                    <p:cond delay="indefinite"/>
                  </p:stCondLst>
                </p:cTn>
                <p:tgtEl>
                  <p:spTgt spid="7"/>
                </p:tgtEl>
              </p:cMediaNode>
            </p:vide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672"/>
            <a:ext cx="8686800" cy="609600"/>
          </a:xfrm>
        </p:spPr>
        <p:txBody>
          <a:bodyPr/>
          <a:lstStyle/>
          <a:p>
            <a:r>
              <a:rPr lang="nl-NL" dirty="0" err="1" smtClean="0"/>
              <a:t>Compression</a:t>
            </a:r>
            <a:r>
              <a:rPr lang="nl-NL" dirty="0" smtClean="0"/>
              <a:t> </a:t>
            </a:r>
            <a:br>
              <a:rPr lang="nl-NL" dirty="0" smtClean="0"/>
            </a:br>
            <a:r>
              <a:rPr lang="nl-NL" dirty="0" err="1" smtClean="0"/>
              <a:t>results</a:t>
            </a:r>
            <a:r>
              <a:rPr lang="nl-NL" dirty="0" smtClean="0"/>
              <a:t> </a:t>
            </a:r>
            <a:endParaRPr lang="nl-NL" dirty="0"/>
          </a:p>
        </p:txBody>
      </p:sp>
      <p:sp>
        <p:nvSpPr>
          <p:cNvPr id="3" name="Content Placeholder 2"/>
          <p:cNvSpPr>
            <a:spLocks noGrp="1"/>
          </p:cNvSpPr>
          <p:nvPr>
            <p:ph idx="1"/>
          </p:nvPr>
        </p:nvSpPr>
        <p:spPr/>
        <p:txBody>
          <a:bodyPr/>
          <a:lstStyle/>
          <a:p>
            <a:pPr marL="0" indent="0">
              <a:buNone/>
            </a:pPr>
            <a:r>
              <a:rPr lang="nl-NL" sz="2000" dirty="0" smtClean="0"/>
              <a:t>MPEG4 – 6.335KB	</a:t>
            </a:r>
          </a:p>
          <a:p>
            <a:pPr marL="0" indent="0">
              <a:buNone/>
            </a:pPr>
            <a:r>
              <a:rPr lang="nl-NL" sz="1400" dirty="0" smtClean="0"/>
              <a:t>1000kbps</a:t>
            </a:r>
          </a:p>
          <a:p>
            <a:pPr marL="0" indent="0">
              <a:buNone/>
            </a:pPr>
            <a:endParaRPr lang="nl-NL" sz="2000" dirty="0" smtClean="0"/>
          </a:p>
          <a:p>
            <a:pPr marL="0" indent="0">
              <a:buNone/>
            </a:pPr>
            <a:endParaRPr lang="nl-NL" sz="2000" dirty="0" smtClean="0"/>
          </a:p>
          <a:p>
            <a:pPr marL="0" indent="0">
              <a:buNone/>
            </a:pPr>
            <a:endParaRPr lang="nl-NL" sz="2000" dirty="0" smtClean="0"/>
          </a:p>
          <a:p>
            <a:pPr marL="0" indent="0">
              <a:buNone/>
            </a:pPr>
            <a:endParaRPr lang="nl-NL" sz="2000" dirty="0" smtClean="0"/>
          </a:p>
          <a:p>
            <a:pPr marL="0" indent="0">
              <a:buNone/>
            </a:pPr>
            <a:r>
              <a:rPr lang="nl-NL" sz="2000" dirty="0" smtClean="0"/>
              <a:t>MPEG4 AVC – 5.383KB</a:t>
            </a:r>
          </a:p>
          <a:p>
            <a:pPr marL="0" indent="0">
              <a:buNone/>
            </a:pPr>
            <a:r>
              <a:rPr lang="nl-NL" sz="1400" dirty="0" smtClean="0"/>
              <a:t>1000kbps</a:t>
            </a:r>
          </a:p>
          <a:p>
            <a:pPr marL="0" indent="0">
              <a:buNone/>
            </a:pPr>
            <a:endParaRPr lang="en-GB" dirty="0"/>
          </a:p>
        </p:txBody>
      </p:sp>
      <p:sp>
        <p:nvSpPr>
          <p:cNvPr id="4" name="Slide Number Placeholder 3"/>
          <p:cNvSpPr>
            <a:spLocks noGrp="1"/>
          </p:cNvSpPr>
          <p:nvPr>
            <p:ph type="sldNum" sz="quarter" idx="10"/>
          </p:nvPr>
        </p:nvSpPr>
        <p:spPr/>
        <p:txBody>
          <a:bodyPr/>
          <a:lstStyle/>
          <a:p>
            <a:pPr>
              <a:defRPr/>
            </a:pPr>
            <a:fld id="{D5BD93C6-D41A-4CCC-8638-95E21B63466B}" type="slidenum">
              <a:rPr lang="de-DE" smtClean="0"/>
              <a:pPr>
                <a:defRPr/>
              </a:pPr>
              <a:t>33</a:t>
            </a:fld>
            <a:endParaRPr lang="de-DE"/>
          </a:p>
        </p:txBody>
      </p:sp>
      <p:sp>
        <p:nvSpPr>
          <p:cNvPr id="5" name="Footer Placeholder 4"/>
          <p:cNvSpPr>
            <a:spLocks noGrp="1"/>
          </p:cNvSpPr>
          <p:nvPr>
            <p:ph type="ftr" sz="quarter" idx="11"/>
          </p:nvPr>
        </p:nvSpPr>
        <p:spPr/>
        <p:txBody>
          <a:bodyPr/>
          <a:lstStyle/>
          <a:p>
            <a:pPr>
              <a:defRPr/>
            </a:pPr>
            <a:endParaRPr lang="nl-NL"/>
          </a:p>
        </p:txBody>
      </p:sp>
      <p:pic>
        <p:nvPicPr>
          <p:cNvPr id="7" name="mpeg4 1000kbps.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3851920" y="260648"/>
            <a:ext cx="5097528" cy="2846704"/>
          </a:xfrm>
          <a:prstGeom prst="rect">
            <a:avLst/>
          </a:prstGeom>
        </p:spPr>
      </p:pic>
      <p:pic>
        <p:nvPicPr>
          <p:cNvPr id="8" name="mpeg4 avc 1000kbps.mp4">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3843512" y="3356992"/>
            <a:ext cx="5097528" cy="2846704"/>
          </a:xfrm>
          <a:prstGeom prst="rect">
            <a:avLst/>
          </a:prstGeom>
        </p:spPr>
      </p:pic>
    </p:spTree>
    <p:extLst>
      <p:ext uri="{BB962C8B-B14F-4D97-AF65-F5344CB8AC3E}">
        <p14:creationId xmlns:p14="http://schemas.microsoft.com/office/powerpoint/2010/main" val="3875223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2208" fill="hold"/>
                                        <p:tgtEl>
                                          <p:spTgt spid="7"/>
                                        </p:tgtEl>
                                      </p:cBhvr>
                                    </p:cmd>
                                  </p:childTnLst>
                                </p:cTn>
                              </p:par>
                              <p:par>
                                <p:cTn id="7" presetID="1" presetClass="mediacall" presetSubtype="0" fill="hold" nodeType="withEffect">
                                  <p:stCondLst>
                                    <p:cond delay="0"/>
                                  </p:stCondLst>
                                  <p:childTnLst>
                                    <p:cmd type="call" cmd="playFrom(0.0)">
                                      <p:cBhvr>
                                        <p:cTn id="8" dur="52208"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7"/>
                </p:tgtEl>
              </p:cMediaNode>
            </p:video>
            <p:video>
              <p:cMediaNode vol="80000">
                <p:cTn id="10" fill="hold" display="0">
                  <p:stCondLst>
                    <p:cond delay="indefinite"/>
                  </p:stCondLst>
                </p:cTn>
                <p:tgtEl>
                  <p:spTgt spid="8"/>
                </p:tgtEl>
              </p:cMediaNode>
            </p:vide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8" name="mpeg4 avc 1000kbps.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3851920" y="260648"/>
            <a:ext cx="5097528" cy="2846704"/>
          </a:xfrm>
          <a:prstGeom prst="rect">
            <a:avLst/>
          </a:prstGeom>
        </p:spPr>
      </p:pic>
      <p:sp>
        <p:nvSpPr>
          <p:cNvPr id="2" name="Title 1"/>
          <p:cNvSpPr>
            <a:spLocks noGrp="1"/>
          </p:cNvSpPr>
          <p:nvPr>
            <p:ph type="title"/>
          </p:nvPr>
        </p:nvSpPr>
        <p:spPr>
          <a:xfrm>
            <a:off x="457200" y="476672"/>
            <a:ext cx="8686800" cy="609600"/>
          </a:xfrm>
        </p:spPr>
        <p:txBody>
          <a:bodyPr/>
          <a:lstStyle/>
          <a:p>
            <a:r>
              <a:rPr lang="nl-NL" dirty="0" err="1" smtClean="0"/>
              <a:t>Compression</a:t>
            </a:r>
            <a:r>
              <a:rPr lang="nl-NL" dirty="0" smtClean="0"/>
              <a:t> </a:t>
            </a:r>
            <a:br>
              <a:rPr lang="nl-NL" dirty="0" smtClean="0"/>
            </a:br>
            <a:r>
              <a:rPr lang="nl-NL" dirty="0" err="1" smtClean="0"/>
              <a:t>results</a:t>
            </a:r>
            <a:r>
              <a:rPr lang="nl-NL" dirty="0" smtClean="0"/>
              <a:t> </a:t>
            </a:r>
            <a:endParaRPr lang="nl-NL" dirty="0"/>
          </a:p>
        </p:txBody>
      </p:sp>
      <p:sp>
        <p:nvSpPr>
          <p:cNvPr id="3" name="Content Placeholder 2"/>
          <p:cNvSpPr>
            <a:spLocks noGrp="1"/>
          </p:cNvSpPr>
          <p:nvPr>
            <p:ph idx="1"/>
          </p:nvPr>
        </p:nvSpPr>
        <p:spPr/>
        <p:txBody>
          <a:bodyPr/>
          <a:lstStyle/>
          <a:p>
            <a:pPr marL="0" indent="0">
              <a:buNone/>
            </a:pPr>
            <a:r>
              <a:rPr lang="nl-NL" sz="2000" dirty="0" smtClean="0"/>
              <a:t>MPEG4 AVC – 5.383KB	</a:t>
            </a:r>
          </a:p>
          <a:p>
            <a:pPr marL="0" indent="0">
              <a:buNone/>
            </a:pPr>
            <a:r>
              <a:rPr lang="nl-NL" sz="1400" dirty="0" smtClean="0"/>
              <a:t>1000kbps</a:t>
            </a:r>
          </a:p>
          <a:p>
            <a:pPr marL="0" indent="0">
              <a:buNone/>
            </a:pPr>
            <a:endParaRPr lang="nl-NL" sz="2000" dirty="0" smtClean="0"/>
          </a:p>
          <a:p>
            <a:pPr marL="0" indent="0">
              <a:buNone/>
            </a:pPr>
            <a:endParaRPr lang="nl-NL" sz="2000" dirty="0" smtClean="0"/>
          </a:p>
          <a:p>
            <a:pPr marL="0" indent="0">
              <a:buNone/>
            </a:pPr>
            <a:endParaRPr lang="nl-NL" sz="2000" dirty="0" smtClean="0"/>
          </a:p>
          <a:p>
            <a:pPr marL="0" indent="0">
              <a:buNone/>
            </a:pPr>
            <a:endParaRPr lang="nl-NL" sz="2000" dirty="0" smtClean="0"/>
          </a:p>
          <a:p>
            <a:pPr marL="0" indent="0">
              <a:buNone/>
            </a:pPr>
            <a:r>
              <a:rPr lang="nl-NL" sz="2000" dirty="0" err="1" smtClean="0"/>
              <a:t>WebM</a:t>
            </a:r>
            <a:r>
              <a:rPr lang="nl-NL" sz="2000" dirty="0" smtClean="0"/>
              <a:t> – 5.681KB</a:t>
            </a:r>
          </a:p>
          <a:p>
            <a:pPr marL="0" indent="0">
              <a:buNone/>
            </a:pPr>
            <a:r>
              <a:rPr lang="nl-NL" sz="1400" dirty="0" smtClean="0"/>
              <a:t>1000kbps</a:t>
            </a:r>
          </a:p>
          <a:p>
            <a:pPr marL="0" indent="0">
              <a:buNone/>
            </a:pPr>
            <a:endParaRPr lang="en-GB" dirty="0"/>
          </a:p>
        </p:txBody>
      </p:sp>
      <p:sp>
        <p:nvSpPr>
          <p:cNvPr id="4" name="Slide Number Placeholder 3"/>
          <p:cNvSpPr>
            <a:spLocks noGrp="1"/>
          </p:cNvSpPr>
          <p:nvPr>
            <p:ph type="sldNum" sz="quarter" idx="10"/>
          </p:nvPr>
        </p:nvSpPr>
        <p:spPr/>
        <p:txBody>
          <a:bodyPr/>
          <a:lstStyle/>
          <a:p>
            <a:pPr>
              <a:defRPr/>
            </a:pPr>
            <a:fld id="{D5BD93C6-D41A-4CCC-8638-95E21B63466B}" type="slidenum">
              <a:rPr lang="de-DE" smtClean="0"/>
              <a:pPr>
                <a:defRPr/>
              </a:pPr>
              <a:t>34</a:t>
            </a:fld>
            <a:endParaRPr lang="de-DE"/>
          </a:p>
        </p:txBody>
      </p:sp>
      <p:sp>
        <p:nvSpPr>
          <p:cNvPr id="5" name="Footer Placeholder 4"/>
          <p:cNvSpPr>
            <a:spLocks noGrp="1"/>
          </p:cNvSpPr>
          <p:nvPr>
            <p:ph type="ftr" sz="quarter" idx="11"/>
          </p:nvPr>
        </p:nvSpPr>
        <p:spPr/>
        <p:txBody>
          <a:bodyPr/>
          <a:lstStyle/>
          <a:p>
            <a:pPr>
              <a:defRPr/>
            </a:pPr>
            <a:endParaRPr lang="nl-NL"/>
          </a:p>
        </p:txBody>
      </p:sp>
      <p:pic>
        <p:nvPicPr>
          <p:cNvPr id="6" name="webm 1000kbps.webm">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3851920" y="3356992"/>
            <a:ext cx="5097528" cy="2867360"/>
          </a:xfrm>
          <a:prstGeom prst="rect">
            <a:avLst/>
          </a:prstGeom>
        </p:spPr>
      </p:pic>
    </p:spTree>
    <p:extLst>
      <p:ext uri="{BB962C8B-B14F-4D97-AF65-F5344CB8AC3E}">
        <p14:creationId xmlns:p14="http://schemas.microsoft.com/office/powerpoint/2010/main" val="11953306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2208" fill="hold"/>
                                        <p:tgtEl>
                                          <p:spTgt spid="8"/>
                                        </p:tgtEl>
                                      </p:cBhvr>
                                    </p:cmd>
                                  </p:childTnLst>
                                </p:cTn>
                              </p:par>
                              <p:par>
                                <p:cTn id="7" presetID="1" presetClass="mediacall" presetSubtype="0" fill="hold" nodeType="withEffect">
                                  <p:stCondLst>
                                    <p:cond delay="0"/>
                                  </p:stCondLst>
                                  <p:childTnLst>
                                    <p:cmd type="call" cmd="playFrom(0.0)">
                                      <p:cBhvr>
                                        <p:cTn id="8" dur="5220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8"/>
                </p:tgtEl>
              </p:cMediaNode>
            </p:video>
            <p:video>
              <p:cMediaNode vol="80000">
                <p:cTn id="10" fill="hold" display="0">
                  <p:stCondLst>
                    <p:cond delay="indefinite"/>
                  </p:stCondLst>
                </p:cTn>
                <p:tgtEl>
                  <p:spTgt spid="6"/>
                </p:tgtEl>
              </p:cMediaNode>
            </p:vide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err="1" smtClean="0"/>
              <a:t>Compression</a:t>
            </a:r>
            <a:r>
              <a:rPr lang="nl-NL" dirty="0" smtClean="0"/>
              <a:t> </a:t>
            </a:r>
            <a:r>
              <a:rPr lang="nl-NL" dirty="0" err="1" smtClean="0"/>
              <a:t>results</a:t>
            </a:r>
            <a:r>
              <a:rPr lang="nl-NL" dirty="0" smtClean="0"/>
              <a:t> </a:t>
            </a:r>
            <a:endParaRPr lang="nl-NL" dirty="0"/>
          </a:p>
        </p:txBody>
      </p:sp>
      <p:sp>
        <p:nvSpPr>
          <p:cNvPr id="4" name="Slide Number Placeholder 3"/>
          <p:cNvSpPr>
            <a:spLocks noGrp="1"/>
          </p:cNvSpPr>
          <p:nvPr>
            <p:ph type="sldNum" sz="quarter" idx="10"/>
          </p:nvPr>
        </p:nvSpPr>
        <p:spPr/>
        <p:txBody>
          <a:bodyPr/>
          <a:lstStyle/>
          <a:p>
            <a:pPr>
              <a:defRPr/>
            </a:pPr>
            <a:fld id="{D5BD93C6-D41A-4CCC-8638-95E21B63466B}" type="slidenum">
              <a:rPr lang="de-DE" smtClean="0"/>
              <a:pPr>
                <a:defRPr/>
              </a:pPr>
              <a:t>35</a:t>
            </a:fld>
            <a:endParaRPr lang="de-DE"/>
          </a:p>
        </p:txBody>
      </p:sp>
      <p:sp>
        <p:nvSpPr>
          <p:cNvPr id="5" name="Footer Placeholder 4"/>
          <p:cNvSpPr>
            <a:spLocks noGrp="1"/>
          </p:cNvSpPr>
          <p:nvPr>
            <p:ph type="ftr" sz="quarter" idx="11"/>
          </p:nvPr>
        </p:nvSpPr>
        <p:spPr/>
        <p:txBody>
          <a:bodyPr/>
          <a:lstStyle/>
          <a:p>
            <a:pPr>
              <a:defRPr/>
            </a:pPr>
            <a:endParaRPr lang="nl-NL"/>
          </a:p>
        </p:txBody>
      </p:sp>
      <p:pic>
        <p:nvPicPr>
          <p:cNvPr id="2050" name="Picture 2"/>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17777"/>
          <a:stretch/>
        </p:blipFill>
        <p:spPr bwMode="auto">
          <a:xfrm>
            <a:off x="467544" y="980728"/>
            <a:ext cx="8482815" cy="5690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700606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Patenting</a:t>
            </a:r>
            <a:r>
              <a:rPr lang="nl-NL" dirty="0" smtClean="0"/>
              <a:t> in MPEG4-AVC</a:t>
            </a:r>
            <a:endParaRPr lang="nl-NL" dirty="0"/>
          </a:p>
        </p:txBody>
      </p:sp>
      <p:sp>
        <p:nvSpPr>
          <p:cNvPr id="3" name="Content Placeholder 2"/>
          <p:cNvSpPr>
            <a:spLocks noGrp="1"/>
          </p:cNvSpPr>
          <p:nvPr>
            <p:ph idx="1"/>
          </p:nvPr>
        </p:nvSpPr>
        <p:spPr/>
        <p:txBody>
          <a:bodyPr/>
          <a:lstStyle/>
          <a:p>
            <a:r>
              <a:rPr lang="en-GB" dirty="0" smtClean="0"/>
              <a:t>MPEG4-AVC is covered with patented technology! (1700)</a:t>
            </a:r>
          </a:p>
          <a:p>
            <a:endParaRPr lang="en-GB" dirty="0" smtClean="0"/>
          </a:p>
          <a:p>
            <a:r>
              <a:rPr lang="en-GB" dirty="0" smtClean="0"/>
              <a:t>MPEG LA sells licenses. (No guarantees) </a:t>
            </a:r>
          </a:p>
          <a:p>
            <a:pPr lvl="1"/>
            <a:r>
              <a:rPr lang="en-GB" dirty="0" smtClean="0"/>
              <a:t>First 100000 en/decoders are free, then 0.20$ / unit</a:t>
            </a:r>
          </a:p>
          <a:p>
            <a:pPr lvl="1"/>
            <a:r>
              <a:rPr lang="en-GB" dirty="0" smtClean="0"/>
              <a:t>Videos shorter than 12 minutes free, then 0.02$ / copy</a:t>
            </a:r>
          </a:p>
          <a:p>
            <a:pPr lvl="1"/>
            <a:r>
              <a:rPr lang="en-GB" dirty="0" smtClean="0"/>
              <a:t>Free for internet videos. </a:t>
            </a:r>
          </a:p>
          <a:p>
            <a:pPr lvl="1"/>
            <a:endParaRPr lang="en-GB" dirty="0" smtClean="0"/>
          </a:p>
          <a:p>
            <a:r>
              <a:rPr lang="en-GB" dirty="0" smtClean="0"/>
              <a:t>Developers of HTML5 are split into two sections.</a:t>
            </a:r>
            <a:endParaRPr lang="en-GB" dirty="0"/>
          </a:p>
          <a:p>
            <a:pPr lvl="1"/>
            <a:r>
              <a:rPr lang="en-GB" dirty="0" smtClean="0"/>
              <a:t>Chrome, Safari and IE support H.264 in HTML5</a:t>
            </a:r>
          </a:p>
          <a:p>
            <a:pPr lvl="1"/>
            <a:r>
              <a:rPr lang="en-GB" dirty="0" smtClean="0"/>
              <a:t>Firefox and Opera does not. </a:t>
            </a:r>
            <a:endParaRPr lang="en-GB" dirty="0"/>
          </a:p>
          <a:p>
            <a:endParaRPr lang="en-GB" dirty="0" smtClean="0"/>
          </a:p>
          <a:p>
            <a:r>
              <a:rPr lang="en-GB" dirty="0" smtClean="0"/>
              <a:t>Then come the audio licenses… </a:t>
            </a:r>
            <a:endParaRPr lang="en-GB" dirty="0"/>
          </a:p>
        </p:txBody>
      </p:sp>
      <p:sp>
        <p:nvSpPr>
          <p:cNvPr id="4" name="Slide Number Placeholder 3"/>
          <p:cNvSpPr>
            <a:spLocks noGrp="1"/>
          </p:cNvSpPr>
          <p:nvPr>
            <p:ph type="sldNum" sz="quarter" idx="10"/>
          </p:nvPr>
        </p:nvSpPr>
        <p:spPr/>
        <p:txBody>
          <a:bodyPr/>
          <a:lstStyle/>
          <a:p>
            <a:pPr>
              <a:defRPr/>
            </a:pPr>
            <a:fld id="{D5BD93C6-D41A-4CCC-8638-95E21B63466B}" type="slidenum">
              <a:rPr lang="de-DE" smtClean="0"/>
              <a:pPr>
                <a:defRPr/>
              </a:pPr>
              <a:t>36</a:t>
            </a:fld>
            <a:endParaRPr lang="de-DE"/>
          </a:p>
        </p:txBody>
      </p:sp>
      <p:sp>
        <p:nvSpPr>
          <p:cNvPr id="5" name="Footer Placeholder 4"/>
          <p:cNvSpPr>
            <a:spLocks noGrp="1"/>
          </p:cNvSpPr>
          <p:nvPr>
            <p:ph type="ftr" sz="quarter" idx="11"/>
          </p:nvPr>
        </p:nvSpPr>
        <p:spPr/>
        <p:txBody>
          <a:bodyPr/>
          <a:lstStyle/>
          <a:p>
            <a:pPr>
              <a:defRPr/>
            </a:pPr>
            <a:endParaRPr lang="nl-NL" dirty="0"/>
          </a:p>
        </p:txBody>
      </p:sp>
    </p:spTree>
    <p:extLst>
      <p:ext uri="{BB962C8B-B14F-4D97-AF65-F5344CB8AC3E}">
        <p14:creationId xmlns:p14="http://schemas.microsoft.com/office/powerpoint/2010/main" val="92820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500"/>
                                        <p:tgtEl>
                                          <p:spTgt spid="3">
                                            <p:txEl>
                                              <p:pRg st="4" end="4"/>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fade">
                                      <p:cBhvr>
                                        <p:cTn id="18" dur="500"/>
                                        <p:tgtEl>
                                          <p:spTgt spid="3">
                                            <p:txEl>
                                              <p:pRg st="5" end="5"/>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animEffect transition="in" filter="fade">
                                      <p:cBhvr>
                                        <p:cTn id="23" dur="500"/>
                                        <p:tgtEl>
                                          <p:spTgt spid="3">
                                            <p:txEl>
                                              <p:pRg st="7" end="7"/>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8" end="8"/>
                                            </p:txEl>
                                          </p:spTgt>
                                        </p:tgtEl>
                                        <p:attrNameLst>
                                          <p:attrName>style.visibility</p:attrName>
                                        </p:attrNameLst>
                                      </p:cBhvr>
                                      <p:to>
                                        <p:strVal val="visible"/>
                                      </p:to>
                                    </p:set>
                                    <p:animEffect transition="in" filter="fade">
                                      <p:cBhvr>
                                        <p:cTn id="26" dur="500"/>
                                        <p:tgtEl>
                                          <p:spTgt spid="3">
                                            <p:txEl>
                                              <p:pRg st="8" end="8"/>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animEffect transition="in" filter="fade">
                                      <p:cBhvr>
                                        <p:cTn id="29" dur="500"/>
                                        <p:tgtEl>
                                          <p:spTgt spid="3">
                                            <p:txEl>
                                              <p:pRg st="9" end="9"/>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
                                            <p:txEl>
                                              <p:pRg st="11" end="11"/>
                                            </p:txEl>
                                          </p:spTgt>
                                        </p:tgtEl>
                                        <p:attrNameLst>
                                          <p:attrName>style.visibility</p:attrName>
                                        </p:attrNameLst>
                                      </p:cBhvr>
                                      <p:to>
                                        <p:strVal val="visible"/>
                                      </p:to>
                                    </p:set>
                                    <p:animEffect transition="in" filter="fade">
                                      <p:cBhvr>
                                        <p:cTn id="34"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686800" cy="4730080"/>
          </a:xfrm>
        </p:spPr>
        <p:txBody>
          <a:bodyPr>
            <a:normAutofit lnSpcReduction="10000"/>
          </a:bodyPr>
          <a:lstStyle/>
          <a:p>
            <a:r>
              <a:rPr lang="en-GB" dirty="0" smtClean="0"/>
              <a:t>The MPEG4-AVC standard specifies decoder and stream.</a:t>
            </a:r>
          </a:p>
          <a:p>
            <a:endParaRPr lang="en-GB" sz="1900" dirty="0" smtClean="0"/>
          </a:p>
          <a:p>
            <a:r>
              <a:rPr lang="en-GB" dirty="0" smtClean="0"/>
              <a:t>Improvement of compression by:</a:t>
            </a:r>
          </a:p>
          <a:p>
            <a:pPr lvl="1"/>
            <a:r>
              <a:rPr lang="en-GB" dirty="0" smtClean="0"/>
              <a:t>Better predictions</a:t>
            </a:r>
          </a:p>
          <a:p>
            <a:pPr lvl="1"/>
            <a:r>
              <a:rPr lang="en-GB" dirty="0" smtClean="0"/>
              <a:t>Better encoding of the data</a:t>
            </a:r>
          </a:p>
          <a:p>
            <a:pPr lvl="1"/>
            <a:endParaRPr lang="en-GB" sz="1700" dirty="0" smtClean="0"/>
          </a:p>
          <a:p>
            <a:r>
              <a:rPr lang="en-GB" dirty="0" smtClean="0"/>
              <a:t>Higher compression at cost of complexity.</a:t>
            </a:r>
          </a:p>
          <a:p>
            <a:endParaRPr lang="en-GB" sz="1900" dirty="0"/>
          </a:p>
          <a:p>
            <a:r>
              <a:rPr lang="en-GB" dirty="0" smtClean="0"/>
              <a:t>Fine tune with profiles and levels. </a:t>
            </a:r>
          </a:p>
          <a:p>
            <a:endParaRPr lang="en-GB" sz="1900" dirty="0" smtClean="0"/>
          </a:p>
          <a:p>
            <a:r>
              <a:rPr lang="en-GB" dirty="0" smtClean="0"/>
              <a:t>You have to buy a license to use it on large scale.</a:t>
            </a:r>
          </a:p>
          <a:p>
            <a:endParaRPr lang="en-GB" sz="1900" dirty="0" smtClean="0"/>
          </a:p>
          <a:p>
            <a:r>
              <a:rPr lang="en-GB" dirty="0" smtClean="0"/>
              <a:t>Will be succeeded by MPEG-H Part 2 / H.265</a:t>
            </a:r>
          </a:p>
        </p:txBody>
      </p:sp>
      <p:sp>
        <p:nvSpPr>
          <p:cNvPr id="2" name="Title 1"/>
          <p:cNvSpPr>
            <a:spLocks noGrp="1"/>
          </p:cNvSpPr>
          <p:nvPr>
            <p:ph type="title"/>
          </p:nvPr>
        </p:nvSpPr>
        <p:spPr/>
        <p:txBody>
          <a:bodyPr/>
          <a:lstStyle/>
          <a:p>
            <a:r>
              <a:rPr lang="nl-NL" dirty="0" smtClean="0"/>
              <a:t>Summary</a:t>
            </a:r>
            <a:endParaRPr lang="nl-NL" dirty="0"/>
          </a:p>
        </p:txBody>
      </p:sp>
      <p:sp>
        <p:nvSpPr>
          <p:cNvPr id="4" name="Slide Number Placeholder 3"/>
          <p:cNvSpPr>
            <a:spLocks noGrp="1"/>
          </p:cNvSpPr>
          <p:nvPr>
            <p:ph type="sldNum" sz="quarter" idx="10"/>
          </p:nvPr>
        </p:nvSpPr>
        <p:spPr/>
        <p:txBody>
          <a:bodyPr/>
          <a:lstStyle/>
          <a:p>
            <a:pPr>
              <a:defRPr/>
            </a:pPr>
            <a:fld id="{D5BD93C6-D41A-4CCC-8638-95E21B63466B}" type="slidenum">
              <a:rPr lang="de-DE" smtClean="0"/>
              <a:pPr>
                <a:defRPr/>
              </a:pPr>
              <a:t>37</a:t>
            </a:fld>
            <a:endParaRPr lang="de-DE" dirty="0"/>
          </a:p>
        </p:txBody>
      </p:sp>
      <p:sp>
        <p:nvSpPr>
          <p:cNvPr id="5" name="Footer Placeholder 4"/>
          <p:cNvSpPr>
            <a:spLocks noGrp="1"/>
          </p:cNvSpPr>
          <p:nvPr>
            <p:ph type="ftr" sz="quarter" idx="11"/>
          </p:nvPr>
        </p:nvSpPr>
        <p:spPr/>
        <p:txBody>
          <a:bodyPr/>
          <a:lstStyle/>
          <a:p>
            <a:pPr>
              <a:defRPr/>
            </a:pPr>
            <a:endParaRPr lang="nl-NL"/>
          </a:p>
        </p:txBody>
      </p:sp>
    </p:spTree>
    <p:extLst>
      <p:ext uri="{BB962C8B-B14F-4D97-AF65-F5344CB8AC3E}">
        <p14:creationId xmlns:p14="http://schemas.microsoft.com/office/powerpoint/2010/main" val="272318563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endParaRPr lang="en-US" sz="4000" b="0" dirty="0"/>
          </a:p>
          <a:p>
            <a:pPr marL="0" indent="0" algn="ctr">
              <a:buNone/>
            </a:pPr>
            <a:r>
              <a:rPr lang="en-US" sz="4000" b="0" dirty="0"/>
              <a:t>Thank you for your </a:t>
            </a:r>
          </a:p>
          <a:p>
            <a:pPr marL="0" indent="0" algn="ctr">
              <a:buNone/>
            </a:pPr>
            <a:r>
              <a:rPr lang="en-US" sz="4000" b="0" dirty="0"/>
              <a:t>attention!</a:t>
            </a:r>
          </a:p>
          <a:p>
            <a:pPr marL="0" indent="0" algn="ctr">
              <a:buNone/>
            </a:pPr>
            <a:endParaRPr lang="en-US" sz="4000" b="0" dirty="0"/>
          </a:p>
          <a:p>
            <a:pPr marL="0" indent="0" algn="ctr">
              <a:buNone/>
            </a:pPr>
            <a:r>
              <a:rPr lang="en-US" sz="4000" b="0" dirty="0"/>
              <a:t>Questions?</a:t>
            </a:r>
            <a:endParaRPr lang="nl-NL" sz="4000" b="0" dirty="0"/>
          </a:p>
          <a:p>
            <a:pPr marL="0" indent="0">
              <a:buNone/>
            </a:pPr>
            <a:endParaRPr lang="nl-NL" sz="4000" b="0" dirty="0"/>
          </a:p>
        </p:txBody>
      </p:sp>
      <p:sp>
        <p:nvSpPr>
          <p:cNvPr id="4" name="Slide Number Placeholder 3"/>
          <p:cNvSpPr>
            <a:spLocks noGrp="1"/>
          </p:cNvSpPr>
          <p:nvPr>
            <p:ph type="sldNum" sz="quarter" idx="10"/>
          </p:nvPr>
        </p:nvSpPr>
        <p:spPr/>
        <p:txBody>
          <a:bodyPr/>
          <a:lstStyle/>
          <a:p>
            <a:pPr>
              <a:defRPr/>
            </a:pPr>
            <a:fld id="{D5BD93C6-D41A-4CCC-8638-95E21B63466B}" type="slidenum">
              <a:rPr lang="de-DE" smtClean="0"/>
              <a:pPr>
                <a:defRPr/>
              </a:pPr>
              <a:t>38</a:t>
            </a:fld>
            <a:endParaRPr lang="de-DE"/>
          </a:p>
        </p:txBody>
      </p:sp>
      <p:sp>
        <p:nvSpPr>
          <p:cNvPr id="5" name="Footer Placeholder 4"/>
          <p:cNvSpPr>
            <a:spLocks noGrp="1"/>
          </p:cNvSpPr>
          <p:nvPr>
            <p:ph type="ftr" sz="quarter" idx="11"/>
          </p:nvPr>
        </p:nvSpPr>
        <p:spPr/>
        <p:txBody>
          <a:bodyPr/>
          <a:lstStyle/>
          <a:p>
            <a:pPr>
              <a:defRPr/>
            </a:pPr>
            <a:endParaRPr lang="nl-NL" dirty="0"/>
          </a:p>
        </p:txBody>
      </p:sp>
    </p:spTree>
    <p:extLst>
      <p:ext uri="{BB962C8B-B14F-4D97-AF65-F5344CB8AC3E}">
        <p14:creationId xmlns:p14="http://schemas.microsoft.com/office/powerpoint/2010/main" val="38124725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lstStyle/>
          <a:p>
            <a:r>
              <a:rPr lang="en-GB" dirty="0" smtClean="0"/>
              <a:t>MPEG4-AVC</a:t>
            </a:r>
            <a:r>
              <a:rPr lang="en-GB" dirty="0"/>
              <a:t> </a:t>
            </a:r>
            <a:r>
              <a:rPr lang="en-GB" dirty="0" smtClean="0"/>
              <a:t>standard:</a:t>
            </a:r>
          </a:p>
          <a:p>
            <a:pPr lvl="1"/>
            <a:r>
              <a:rPr lang="en-GB" dirty="0" smtClean="0"/>
              <a:t>Set of compression tools</a:t>
            </a:r>
          </a:p>
          <a:p>
            <a:pPr lvl="1"/>
            <a:r>
              <a:rPr lang="en-GB" dirty="0"/>
              <a:t>Profiles and </a:t>
            </a:r>
            <a:r>
              <a:rPr lang="en-GB" dirty="0" smtClean="0"/>
              <a:t>levels</a:t>
            </a:r>
          </a:p>
          <a:p>
            <a:pPr lvl="1"/>
            <a:r>
              <a:rPr lang="en-GB" dirty="0" smtClean="0"/>
              <a:t>Stream/File definition</a:t>
            </a:r>
          </a:p>
          <a:p>
            <a:pPr lvl="1"/>
            <a:r>
              <a:rPr lang="en-GB" dirty="0" smtClean="0"/>
              <a:t>Decoder definition</a:t>
            </a:r>
          </a:p>
          <a:p>
            <a:pPr lvl="1"/>
            <a:endParaRPr lang="en-GB" dirty="0"/>
          </a:p>
          <a:p>
            <a:r>
              <a:rPr lang="en-GB" dirty="0" smtClean="0"/>
              <a:t>Applications</a:t>
            </a:r>
          </a:p>
          <a:p>
            <a:pPr lvl="1"/>
            <a:r>
              <a:rPr lang="en-GB" dirty="0" smtClean="0"/>
              <a:t>From low bitrate streaming</a:t>
            </a:r>
          </a:p>
          <a:p>
            <a:pPr lvl="1"/>
            <a:r>
              <a:rPr lang="en-GB" dirty="0" smtClean="0"/>
              <a:t>…</a:t>
            </a:r>
          </a:p>
          <a:p>
            <a:pPr lvl="1"/>
            <a:r>
              <a:rPr lang="en-GB" dirty="0" smtClean="0"/>
              <a:t>To storage on Blu-Ray Discs </a:t>
            </a:r>
          </a:p>
          <a:p>
            <a:pPr marL="457200" lvl="1" indent="0">
              <a:buNone/>
            </a:pPr>
            <a:r>
              <a:rPr lang="en-GB" dirty="0" smtClean="0">
                <a:sym typeface="Wingdings 3"/>
              </a:rPr>
              <a:t>	 Depends on the profile. </a:t>
            </a:r>
            <a:endParaRPr lang="en-GB" dirty="0"/>
          </a:p>
          <a:p>
            <a:endParaRPr lang="en-GB" dirty="0"/>
          </a:p>
        </p:txBody>
      </p:sp>
      <p:sp>
        <p:nvSpPr>
          <p:cNvPr id="4" name="Slide Number Placeholder 3"/>
          <p:cNvSpPr>
            <a:spLocks noGrp="1"/>
          </p:cNvSpPr>
          <p:nvPr>
            <p:ph type="sldNum" sz="quarter" idx="10"/>
          </p:nvPr>
        </p:nvSpPr>
        <p:spPr/>
        <p:txBody>
          <a:bodyPr/>
          <a:lstStyle/>
          <a:p>
            <a:pPr>
              <a:defRPr/>
            </a:pPr>
            <a:fld id="{D5BD93C6-D41A-4CCC-8638-95E21B63466B}" type="slidenum">
              <a:rPr lang="de-DE" smtClean="0"/>
              <a:pPr>
                <a:defRPr/>
              </a:pPr>
              <a:t>4</a:t>
            </a:fld>
            <a:endParaRPr lang="de-DE"/>
          </a:p>
        </p:txBody>
      </p:sp>
      <p:sp>
        <p:nvSpPr>
          <p:cNvPr id="5" name="Footer Placeholder 4"/>
          <p:cNvSpPr>
            <a:spLocks noGrp="1"/>
          </p:cNvSpPr>
          <p:nvPr>
            <p:ph type="ftr" sz="quarter" idx="11"/>
          </p:nvPr>
        </p:nvSpPr>
        <p:spPr/>
        <p:txBody>
          <a:bodyPr/>
          <a:lstStyle/>
          <a:p>
            <a:pPr>
              <a:defRPr/>
            </a:pPr>
            <a:endParaRPr lang="nl-NL"/>
          </a:p>
        </p:txBody>
      </p:sp>
      <p:sp>
        <p:nvSpPr>
          <p:cNvPr id="6" name="Rounded Rectangle 5"/>
          <p:cNvSpPr/>
          <p:nvPr/>
        </p:nvSpPr>
        <p:spPr bwMode="auto">
          <a:xfrm>
            <a:off x="5724128" y="1280004"/>
            <a:ext cx="1080120" cy="348796"/>
          </a:xfrm>
          <a:prstGeom prst="roundRect">
            <a:avLst/>
          </a:prstGeom>
          <a:ln>
            <a:headEnd type="none" w="sm" len="sm"/>
            <a:tailEnd type="none" w="sm" len="sm"/>
          </a:ln>
        </p:spPr>
        <p:style>
          <a:lnRef idx="1">
            <a:schemeClr val="accent2"/>
          </a:lnRef>
          <a:fillRef idx="3">
            <a:schemeClr val="accent2"/>
          </a:fillRef>
          <a:effectRef idx="2">
            <a:schemeClr val="accent2"/>
          </a:effectRef>
          <a:fontRef idx="minor">
            <a:schemeClr val="lt1"/>
          </a:fontRef>
        </p:style>
        <p:txBody>
          <a:bodyPr vert="horz" wrap="none" lIns="90000" tIns="46800" rIns="90000" bIns="4680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Trebuchet MS" pitchFamily="34" charset="0"/>
              </a:rPr>
              <a:t>Tools</a:t>
            </a:r>
          </a:p>
        </p:txBody>
      </p:sp>
      <p:sp>
        <p:nvSpPr>
          <p:cNvPr id="7" name="Rounded Rectangle 6"/>
          <p:cNvSpPr/>
          <p:nvPr/>
        </p:nvSpPr>
        <p:spPr bwMode="auto">
          <a:xfrm>
            <a:off x="7092280" y="1280004"/>
            <a:ext cx="1800200" cy="348796"/>
          </a:xfrm>
          <a:prstGeom prst="roundRect">
            <a:avLst/>
          </a:prstGeom>
          <a:ln>
            <a:headEnd type="none" w="sm" len="sm"/>
            <a:tailEnd type="none" w="sm" len="sm"/>
          </a:ln>
        </p:spPr>
        <p:style>
          <a:lnRef idx="1">
            <a:schemeClr val="accent2"/>
          </a:lnRef>
          <a:fillRef idx="3">
            <a:schemeClr val="accent2"/>
          </a:fillRef>
          <a:effectRef idx="2">
            <a:schemeClr val="accent2"/>
          </a:effectRef>
          <a:fontRef idx="minor">
            <a:schemeClr val="lt1"/>
          </a:fontRef>
        </p:style>
        <p:txBody>
          <a:bodyPr vert="horz" wrap="none" lIns="90000" tIns="46800" rIns="90000" bIns="4680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Trebuchet MS" pitchFamily="34" charset="0"/>
              </a:rPr>
              <a:t>Profile + level</a:t>
            </a:r>
          </a:p>
        </p:txBody>
      </p:sp>
      <p:sp>
        <p:nvSpPr>
          <p:cNvPr id="8" name="Oval 7"/>
          <p:cNvSpPr/>
          <p:nvPr/>
        </p:nvSpPr>
        <p:spPr bwMode="auto">
          <a:xfrm>
            <a:off x="6048164" y="1988840"/>
            <a:ext cx="432048" cy="432048"/>
          </a:xfrm>
          <a:prstGeom prst="ellipse">
            <a:avLst/>
          </a:prstGeom>
          <a:ln>
            <a:headEnd type="none" w="sm" len="sm"/>
            <a:tailEnd type="none" w="sm" len="sm"/>
          </a:ln>
        </p:spPr>
        <p:style>
          <a:lnRef idx="1">
            <a:schemeClr val="accent4"/>
          </a:lnRef>
          <a:fillRef idx="3">
            <a:schemeClr val="accent4"/>
          </a:fillRef>
          <a:effectRef idx="2">
            <a:schemeClr val="accent4"/>
          </a:effectRef>
          <a:fontRef idx="minor">
            <a:schemeClr val="lt1"/>
          </a:fontRef>
        </p:style>
        <p:txBody>
          <a:bodyPr vert="horz" wrap="none" lIns="90000" tIns="46800" rIns="90000" bIns="4680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3200" b="0" i="0" u="none" strike="noStrike" cap="none" normalizeH="0" baseline="0" dirty="0" smtClean="0">
                <a:ln>
                  <a:noFill/>
                </a:ln>
                <a:solidFill>
                  <a:schemeClr val="bg2"/>
                </a:solidFill>
                <a:effectLst/>
                <a:latin typeface="Trebuchet MS" pitchFamily="34" charset="0"/>
              </a:rPr>
              <a:t>+</a:t>
            </a:r>
          </a:p>
        </p:txBody>
      </p:sp>
      <p:cxnSp>
        <p:nvCxnSpPr>
          <p:cNvPr id="10" name="Straight Arrow Connector 9"/>
          <p:cNvCxnSpPr>
            <a:stCxn id="6" idx="2"/>
            <a:endCxn id="8" idx="0"/>
          </p:cNvCxnSpPr>
          <p:nvPr/>
        </p:nvCxnSpPr>
        <p:spPr bwMode="auto">
          <a:xfrm>
            <a:off x="6264188" y="1628800"/>
            <a:ext cx="0" cy="360040"/>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cxnSp>
        <p:nvCxnSpPr>
          <p:cNvPr id="12" name="Straight Arrow Connector 11"/>
          <p:cNvCxnSpPr>
            <a:stCxn id="7" idx="2"/>
            <a:endCxn id="8" idx="6"/>
          </p:cNvCxnSpPr>
          <p:nvPr/>
        </p:nvCxnSpPr>
        <p:spPr bwMode="auto">
          <a:xfrm rot="5400000">
            <a:off x="6948264" y="1160748"/>
            <a:ext cx="576064" cy="1512168"/>
          </a:xfrm>
          <a:prstGeom prst="bentConnector2">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sp>
        <p:nvSpPr>
          <p:cNvPr id="15" name="Rounded Rectangle 14"/>
          <p:cNvSpPr/>
          <p:nvPr/>
        </p:nvSpPr>
        <p:spPr bwMode="auto">
          <a:xfrm>
            <a:off x="5724128" y="2903258"/>
            <a:ext cx="1080120" cy="348796"/>
          </a:xfrm>
          <a:prstGeom prst="roundRect">
            <a:avLst/>
          </a:prstGeom>
          <a:ln>
            <a:headEnd type="none" w="sm" len="sm"/>
            <a:tailEnd type="none" w="sm" len="sm"/>
          </a:ln>
        </p:spPr>
        <p:style>
          <a:lnRef idx="1">
            <a:schemeClr val="accent2"/>
          </a:lnRef>
          <a:fillRef idx="3">
            <a:schemeClr val="accent2"/>
          </a:fillRef>
          <a:effectRef idx="2">
            <a:schemeClr val="accent2"/>
          </a:effectRef>
          <a:fontRef idx="minor">
            <a:schemeClr val="lt1"/>
          </a:fontRef>
        </p:style>
        <p:txBody>
          <a:bodyPr vert="horz" wrap="none" lIns="90000" tIns="46800" rIns="90000" bIns="4680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600" dirty="0" smtClean="0">
                <a:solidFill>
                  <a:schemeClr val="tx1"/>
                </a:solidFill>
                <a:latin typeface="Trebuchet MS" pitchFamily="34" charset="0"/>
              </a:rPr>
              <a:t>Stream</a:t>
            </a:r>
            <a:endParaRPr kumimoji="0" lang="en-GB" sz="1600" b="0" i="0" u="none" strike="noStrike" cap="none" normalizeH="0" baseline="0" dirty="0" smtClean="0">
              <a:ln>
                <a:noFill/>
              </a:ln>
              <a:solidFill>
                <a:schemeClr val="tx1"/>
              </a:solidFill>
              <a:effectLst/>
              <a:latin typeface="Trebuchet MS" pitchFamily="34" charset="0"/>
            </a:endParaRPr>
          </a:p>
        </p:txBody>
      </p:sp>
      <p:cxnSp>
        <p:nvCxnSpPr>
          <p:cNvPr id="16" name="Straight Arrow Connector 15"/>
          <p:cNvCxnSpPr>
            <a:stCxn id="8" idx="4"/>
            <a:endCxn id="15" idx="0"/>
          </p:cNvCxnSpPr>
          <p:nvPr/>
        </p:nvCxnSpPr>
        <p:spPr bwMode="auto">
          <a:xfrm>
            <a:off x="6264188" y="2420888"/>
            <a:ext cx="0" cy="482370"/>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cxnSp>
        <p:nvCxnSpPr>
          <p:cNvPr id="21" name="Straight Arrow Connector 20"/>
          <p:cNvCxnSpPr>
            <a:stCxn id="15" idx="3"/>
            <a:endCxn id="23" idx="1"/>
          </p:cNvCxnSpPr>
          <p:nvPr/>
        </p:nvCxnSpPr>
        <p:spPr bwMode="auto">
          <a:xfrm>
            <a:off x="6804248" y="3077656"/>
            <a:ext cx="648072" cy="0"/>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sp>
        <p:nvSpPr>
          <p:cNvPr id="23" name="Rounded Rectangle 22"/>
          <p:cNvSpPr/>
          <p:nvPr/>
        </p:nvSpPr>
        <p:spPr bwMode="auto">
          <a:xfrm>
            <a:off x="7452320" y="2903258"/>
            <a:ext cx="1265612" cy="348796"/>
          </a:xfrm>
          <a:prstGeom prst="roundRect">
            <a:avLst/>
          </a:prstGeom>
          <a:ln>
            <a:headEnd type="none" w="sm" len="sm"/>
            <a:tailEnd type="none" w="sm" len="sm"/>
          </a:ln>
        </p:spPr>
        <p:style>
          <a:lnRef idx="1">
            <a:schemeClr val="accent2"/>
          </a:lnRef>
          <a:fillRef idx="3">
            <a:schemeClr val="accent2"/>
          </a:fillRef>
          <a:effectRef idx="2">
            <a:schemeClr val="accent2"/>
          </a:effectRef>
          <a:fontRef idx="minor">
            <a:schemeClr val="lt1"/>
          </a:fontRef>
        </p:style>
        <p:txBody>
          <a:bodyPr vert="horz" wrap="none" lIns="90000" tIns="46800" rIns="90000" bIns="4680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Trebuchet MS" pitchFamily="34" charset="0"/>
              </a:rPr>
              <a:t>Decoder</a:t>
            </a:r>
          </a:p>
        </p:txBody>
      </p:sp>
      <p:pic>
        <p:nvPicPr>
          <p:cNvPr id="26" name="Picture 2" descr="File:Blu-ray Disc.svg"/>
          <p:cNvPicPr>
            <a:picLocks noChangeAspect="1" noChangeArrowheads="1"/>
          </p:cNvPicPr>
          <p:nvPr/>
        </p:nvPicPr>
        <p:blipFill>
          <a:blip r:embed="rId3">
            <a:clrChange>
              <a:clrFrom>
                <a:srgbClr val="000000">
                  <a:alpha val="0"/>
                </a:srgbClr>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5344678" y="4066727"/>
            <a:ext cx="1800200" cy="965393"/>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2052" name="Picture 4" descr="File:Android robot.sv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75629" y="4433510"/>
            <a:ext cx="1026762" cy="1197221"/>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2050" name="Picture 2" descr="File:Sky Logo 2004 Transparent.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89010" y="5009662"/>
            <a:ext cx="1642060" cy="1011626"/>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20321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5996" y="116632"/>
            <a:ext cx="8686800" cy="609600"/>
          </a:xfrm>
        </p:spPr>
        <p:txBody>
          <a:bodyPr/>
          <a:lstStyle/>
          <a:p>
            <a:r>
              <a:rPr lang="nl-NL" dirty="0" smtClean="0"/>
              <a:t>Encoder / Decoder pair</a:t>
            </a:r>
            <a:endParaRPr lang="nl-NL" dirty="0"/>
          </a:p>
        </p:txBody>
      </p:sp>
      <p:sp>
        <p:nvSpPr>
          <p:cNvPr id="4" name="Slide Number Placeholder 3"/>
          <p:cNvSpPr>
            <a:spLocks noGrp="1"/>
          </p:cNvSpPr>
          <p:nvPr>
            <p:ph type="sldNum" sz="quarter" idx="10"/>
          </p:nvPr>
        </p:nvSpPr>
        <p:spPr/>
        <p:txBody>
          <a:bodyPr/>
          <a:lstStyle/>
          <a:p>
            <a:pPr>
              <a:defRPr/>
            </a:pPr>
            <a:fld id="{D5BD93C6-D41A-4CCC-8638-95E21B63466B}" type="slidenum">
              <a:rPr lang="de-DE" smtClean="0"/>
              <a:pPr>
                <a:defRPr/>
              </a:pPr>
              <a:t>5</a:t>
            </a:fld>
            <a:endParaRPr lang="de-DE"/>
          </a:p>
        </p:txBody>
      </p:sp>
      <p:pic>
        <p:nvPicPr>
          <p:cNvPr id="1026" name="Picture 2" descr="Sunset mountain (simple) by mystica - I hope someone like it... ;-) Well hmmmm..... i or somebody else have to work on that... but i upload it anyway.. :-) .....wait!.....when i think about it i think this one is really bad work.... but i like my idea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1032600"/>
            <a:ext cx="1656184" cy="1199077"/>
          </a:xfrm>
          <a:prstGeom prst="rect">
            <a:avLst/>
          </a:prstGeom>
          <a:noFill/>
          <a:scene3d>
            <a:camera prst="isometricOffAxis1Right"/>
            <a:lightRig rig="threePt" dir="t"/>
          </a:scene3d>
          <a:extLst>
            <a:ext uri="{909E8E84-426E-40DD-AFC4-6F175D3DCCD1}">
              <a14:hiddenFill xmlns:a14="http://schemas.microsoft.com/office/drawing/2010/main">
                <a:solidFill>
                  <a:srgbClr val="FFFFFF"/>
                </a:solidFill>
              </a14:hiddenFill>
            </a:ext>
          </a:extLst>
        </p:spPr>
      </p:pic>
      <p:pic>
        <p:nvPicPr>
          <p:cNvPr id="1027" name="Picture 3" descr="C:\Users\Alex\Desktop\mystica_Sunset_mountain_(simple)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9293" y="1030943"/>
            <a:ext cx="1656184" cy="1200734"/>
          </a:xfrm>
          <a:prstGeom prst="rect">
            <a:avLst/>
          </a:prstGeom>
          <a:noFill/>
          <a:scene3d>
            <a:camera prst="isometricOffAxis1Right"/>
            <a:lightRig rig="threePt" dir="t"/>
          </a:scene3d>
          <a:extLst>
            <a:ext uri="{909E8E84-426E-40DD-AFC4-6F175D3DCCD1}">
              <a14:hiddenFill xmlns:a14="http://schemas.microsoft.com/office/drawing/2010/main">
                <a:solidFill>
                  <a:srgbClr val="FFFFFF"/>
                </a:solidFill>
              </a14:hiddenFill>
            </a:ext>
          </a:extLst>
        </p:spPr>
      </p:pic>
      <p:cxnSp>
        <p:nvCxnSpPr>
          <p:cNvPr id="8" name="Straight Arrow Connector 7"/>
          <p:cNvCxnSpPr/>
          <p:nvPr/>
        </p:nvCxnSpPr>
        <p:spPr bwMode="auto">
          <a:xfrm>
            <a:off x="2483768" y="1632138"/>
            <a:ext cx="360040" cy="0"/>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sp>
        <p:nvSpPr>
          <p:cNvPr id="10" name="Flowchart: Decision 9"/>
          <p:cNvSpPr/>
          <p:nvPr/>
        </p:nvSpPr>
        <p:spPr bwMode="auto">
          <a:xfrm>
            <a:off x="2915816" y="1332368"/>
            <a:ext cx="1368152" cy="599539"/>
          </a:xfrm>
          <a:prstGeom prst="flowChartDecision">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none" lIns="90000" tIns="46800" rIns="90000" bIns="4680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nl-NL" sz="1600" dirty="0" smtClean="0">
                <a:solidFill>
                  <a:schemeClr val="bg2"/>
                </a:solidFill>
                <a:latin typeface="Trebuchet MS" pitchFamily="34" charset="0"/>
              </a:rPr>
              <a:t>I-frame?</a:t>
            </a:r>
            <a:endParaRPr kumimoji="0" lang="en-GB" sz="1600" b="0" i="0" u="none" strike="noStrike" cap="none" normalizeH="0" baseline="0" dirty="0" smtClean="0">
              <a:ln>
                <a:noFill/>
              </a:ln>
              <a:solidFill>
                <a:schemeClr val="bg2"/>
              </a:solidFill>
              <a:effectLst/>
              <a:latin typeface="Trebuchet MS" pitchFamily="34" charset="0"/>
            </a:endParaRPr>
          </a:p>
        </p:txBody>
      </p:sp>
      <p:pic>
        <p:nvPicPr>
          <p:cNvPr id="13" name="Picture 3" descr="C:\Users\Alex\Desktop\mystica_Sunset_mountain_(simple)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51437" y="1223478"/>
            <a:ext cx="576064" cy="417647"/>
          </a:xfrm>
          <a:prstGeom prst="rect">
            <a:avLst/>
          </a:prstGeom>
          <a:noFill/>
          <a:scene3d>
            <a:camera prst="isometricOffAxis1Right"/>
            <a:lightRig rig="threePt" dir="t"/>
          </a:scene3d>
          <a:extLst>
            <a:ext uri="{909E8E84-426E-40DD-AFC4-6F175D3DCCD1}">
              <a14:hiddenFill xmlns:a14="http://schemas.microsoft.com/office/drawing/2010/main">
                <a:solidFill>
                  <a:srgbClr val="FFFFFF"/>
                </a:solidFill>
              </a14:hiddenFill>
            </a:ext>
          </a:extLst>
        </p:spPr>
      </p:pic>
      <p:pic>
        <p:nvPicPr>
          <p:cNvPr id="14" name="Picture 3" descr="C:\Users\Alex\Desktop\mystica_Sunset_mountain_(simple)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223445" y="1281085"/>
            <a:ext cx="576064" cy="417647"/>
          </a:xfrm>
          <a:prstGeom prst="rect">
            <a:avLst/>
          </a:prstGeom>
          <a:noFill/>
          <a:scene3d>
            <a:camera prst="isometricOffAxis1Right"/>
            <a:lightRig rig="threePt" dir="t"/>
          </a:scene3d>
          <a:extLst>
            <a:ext uri="{909E8E84-426E-40DD-AFC4-6F175D3DCCD1}">
              <a14:hiddenFill xmlns:a14="http://schemas.microsoft.com/office/drawing/2010/main">
                <a:solidFill>
                  <a:srgbClr val="FFFFFF"/>
                </a:solidFill>
              </a14:hiddenFill>
            </a:ext>
          </a:extLst>
        </p:spPr>
      </p:pic>
      <p:pic>
        <p:nvPicPr>
          <p:cNvPr id="15" name="Picture 3" descr="C:\Users\Alex\Desktop\mystica_Sunset_mountain_(simple)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295453" y="1353093"/>
            <a:ext cx="576064" cy="417647"/>
          </a:xfrm>
          <a:prstGeom prst="rect">
            <a:avLst/>
          </a:prstGeom>
          <a:noFill/>
          <a:scene3d>
            <a:camera prst="isometricOffAxis1Right"/>
            <a:lightRig rig="threePt" dir="t"/>
          </a:scene3d>
          <a:extLst>
            <a:ext uri="{909E8E84-426E-40DD-AFC4-6F175D3DCCD1}">
              <a14:hiddenFill xmlns:a14="http://schemas.microsoft.com/office/drawing/2010/main">
                <a:solidFill>
                  <a:srgbClr val="FFFFFF"/>
                </a:solidFill>
              </a14:hiddenFill>
            </a:ext>
          </a:extLst>
        </p:spPr>
      </p:pic>
      <p:pic>
        <p:nvPicPr>
          <p:cNvPr id="16" name="Picture 3" descr="C:\Users\Alex\Desktop\mystica_Sunset_mountain_(simple)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375845" y="1433485"/>
            <a:ext cx="576064" cy="417647"/>
          </a:xfrm>
          <a:prstGeom prst="rect">
            <a:avLst/>
          </a:prstGeom>
          <a:noFill/>
          <a:scene3d>
            <a:camera prst="isometricOffAxis1Right"/>
            <a:lightRig rig="threePt" dir="t"/>
          </a:scene3d>
          <a:extLst>
            <a:ext uri="{909E8E84-426E-40DD-AFC4-6F175D3DCCD1}">
              <a14:hiddenFill xmlns:a14="http://schemas.microsoft.com/office/drawing/2010/main">
                <a:solidFill>
                  <a:srgbClr val="FFFFFF"/>
                </a:solidFill>
              </a14:hiddenFill>
            </a:ext>
          </a:extLst>
        </p:spPr>
      </p:pic>
      <p:pic>
        <p:nvPicPr>
          <p:cNvPr id="17" name="Picture 3" descr="C:\Users\Alex\Desktop\mystica_Sunset_mountain_(simple)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47853" y="1505493"/>
            <a:ext cx="576064" cy="417647"/>
          </a:xfrm>
          <a:prstGeom prst="rect">
            <a:avLst/>
          </a:prstGeom>
          <a:noFill/>
          <a:scene3d>
            <a:camera prst="isometricOffAxis1Right"/>
            <a:lightRig rig="threePt" dir="t"/>
          </a:scene3d>
          <a:extLst>
            <a:ext uri="{909E8E84-426E-40DD-AFC4-6F175D3DCCD1}">
              <a14:hiddenFill xmlns:a14="http://schemas.microsoft.com/office/drawing/2010/main">
                <a:solidFill>
                  <a:srgbClr val="FFFFFF"/>
                </a:solidFill>
              </a14:hiddenFill>
            </a:ext>
          </a:extLst>
        </p:spPr>
      </p:pic>
      <p:cxnSp>
        <p:nvCxnSpPr>
          <p:cNvPr id="18" name="Straight Arrow Connector 17"/>
          <p:cNvCxnSpPr/>
          <p:nvPr/>
        </p:nvCxnSpPr>
        <p:spPr bwMode="auto">
          <a:xfrm>
            <a:off x="4355976" y="1632137"/>
            <a:ext cx="648072" cy="0"/>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sp>
        <p:nvSpPr>
          <p:cNvPr id="19" name="TextBox 18"/>
          <p:cNvSpPr txBox="1"/>
          <p:nvPr/>
        </p:nvSpPr>
        <p:spPr>
          <a:xfrm>
            <a:off x="4473064" y="1320632"/>
            <a:ext cx="445956" cy="338554"/>
          </a:xfrm>
          <a:prstGeom prst="rect">
            <a:avLst/>
          </a:prstGeom>
          <a:noFill/>
        </p:spPr>
        <p:txBody>
          <a:bodyPr wrap="none" rtlCol="0">
            <a:spAutoFit/>
          </a:bodyPr>
          <a:lstStyle/>
          <a:p>
            <a:r>
              <a:rPr lang="nl-NL" sz="1600" dirty="0" smtClean="0">
                <a:solidFill>
                  <a:schemeClr val="bg2"/>
                </a:solidFill>
              </a:rPr>
              <a:t>No</a:t>
            </a:r>
            <a:endParaRPr lang="en-GB" sz="1600" dirty="0" err="1" smtClean="0">
              <a:solidFill>
                <a:schemeClr val="bg2"/>
              </a:solidFill>
            </a:endParaRPr>
          </a:p>
        </p:txBody>
      </p:sp>
      <p:cxnSp>
        <p:nvCxnSpPr>
          <p:cNvPr id="23" name="Straight Arrow Connector 22"/>
          <p:cNvCxnSpPr/>
          <p:nvPr/>
        </p:nvCxnSpPr>
        <p:spPr bwMode="auto">
          <a:xfrm>
            <a:off x="7668344" y="1647670"/>
            <a:ext cx="360040" cy="0"/>
          </a:xfrm>
          <a:prstGeom prst="straightConnector1">
            <a:avLst/>
          </a:prstGeom>
          <a:ln>
            <a:headEnd type="triangle" w="med" len="med"/>
            <a:tailEnd type="none" w="med" len="med"/>
          </a:ln>
        </p:spPr>
        <p:style>
          <a:lnRef idx="2">
            <a:schemeClr val="dk1"/>
          </a:lnRef>
          <a:fillRef idx="0">
            <a:schemeClr val="dk1"/>
          </a:fillRef>
          <a:effectRef idx="1">
            <a:schemeClr val="dk1"/>
          </a:effectRef>
          <a:fontRef idx="minor">
            <a:schemeClr val="tx1"/>
          </a:fontRef>
        </p:style>
      </p:cxnSp>
      <p:cxnSp>
        <p:nvCxnSpPr>
          <p:cNvPr id="28" name="Straight Arrow Connector 27"/>
          <p:cNvCxnSpPr/>
          <p:nvPr/>
        </p:nvCxnSpPr>
        <p:spPr bwMode="auto">
          <a:xfrm>
            <a:off x="3599892" y="2040712"/>
            <a:ext cx="0" cy="432048"/>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sp>
        <p:nvSpPr>
          <p:cNvPr id="32" name="TextBox 31"/>
          <p:cNvSpPr txBox="1"/>
          <p:nvPr/>
        </p:nvSpPr>
        <p:spPr>
          <a:xfrm>
            <a:off x="3117421" y="2087459"/>
            <a:ext cx="518475" cy="338554"/>
          </a:xfrm>
          <a:prstGeom prst="rect">
            <a:avLst/>
          </a:prstGeom>
          <a:noFill/>
        </p:spPr>
        <p:txBody>
          <a:bodyPr wrap="none" rtlCol="0">
            <a:spAutoFit/>
          </a:bodyPr>
          <a:lstStyle/>
          <a:p>
            <a:r>
              <a:rPr lang="nl-NL" sz="1600" dirty="0" smtClean="0">
                <a:solidFill>
                  <a:schemeClr val="bg2"/>
                </a:solidFill>
              </a:rPr>
              <a:t>Yes</a:t>
            </a:r>
            <a:endParaRPr lang="en-GB" sz="1600" dirty="0" err="1" smtClean="0">
              <a:solidFill>
                <a:schemeClr val="bg2"/>
              </a:solidFill>
            </a:endParaRPr>
          </a:p>
        </p:txBody>
      </p:sp>
      <p:sp>
        <p:nvSpPr>
          <p:cNvPr id="34" name="Title 1"/>
          <p:cNvSpPr txBox="1">
            <a:spLocks/>
          </p:cNvSpPr>
          <p:nvPr/>
        </p:nvSpPr>
        <p:spPr bwMode="auto">
          <a:xfrm>
            <a:off x="356400" y="116632"/>
            <a:ext cx="86868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kumimoji="1" sz="3200" b="1">
                <a:solidFill>
                  <a:schemeClr val="bg1"/>
                </a:solidFill>
                <a:latin typeface="+mj-lt"/>
                <a:ea typeface="+mj-ea"/>
                <a:cs typeface="+mj-cs"/>
              </a:defRPr>
            </a:lvl1pPr>
            <a:lvl2pPr algn="l" rtl="0" eaLnBrk="0" fontAlgn="base" hangingPunct="0">
              <a:spcBef>
                <a:spcPct val="0"/>
              </a:spcBef>
              <a:spcAft>
                <a:spcPct val="0"/>
              </a:spcAft>
              <a:defRPr kumimoji="1" sz="3200" b="1">
                <a:solidFill>
                  <a:schemeClr val="bg1"/>
                </a:solidFill>
                <a:latin typeface="Trebuchet MS" pitchFamily="34" charset="0"/>
              </a:defRPr>
            </a:lvl2pPr>
            <a:lvl3pPr algn="l" rtl="0" eaLnBrk="0" fontAlgn="base" hangingPunct="0">
              <a:spcBef>
                <a:spcPct val="0"/>
              </a:spcBef>
              <a:spcAft>
                <a:spcPct val="0"/>
              </a:spcAft>
              <a:defRPr kumimoji="1" sz="3200" b="1">
                <a:solidFill>
                  <a:schemeClr val="bg1"/>
                </a:solidFill>
                <a:latin typeface="Trebuchet MS" pitchFamily="34" charset="0"/>
              </a:defRPr>
            </a:lvl3pPr>
            <a:lvl4pPr algn="l" rtl="0" eaLnBrk="0" fontAlgn="base" hangingPunct="0">
              <a:spcBef>
                <a:spcPct val="0"/>
              </a:spcBef>
              <a:spcAft>
                <a:spcPct val="0"/>
              </a:spcAft>
              <a:defRPr kumimoji="1" sz="3200" b="1">
                <a:solidFill>
                  <a:schemeClr val="bg1"/>
                </a:solidFill>
                <a:latin typeface="Trebuchet MS" pitchFamily="34" charset="0"/>
              </a:defRPr>
            </a:lvl4pPr>
            <a:lvl5pPr algn="l" rtl="0" eaLnBrk="0" fontAlgn="base" hangingPunct="0">
              <a:spcBef>
                <a:spcPct val="0"/>
              </a:spcBef>
              <a:spcAft>
                <a:spcPct val="0"/>
              </a:spcAft>
              <a:defRPr kumimoji="1" sz="3200" b="1">
                <a:solidFill>
                  <a:schemeClr val="bg1"/>
                </a:solidFill>
                <a:latin typeface="Trebuchet MS" pitchFamily="34" charset="0"/>
              </a:defRPr>
            </a:lvl5pPr>
            <a:lvl6pPr marL="457200" algn="l" rtl="0" eaLnBrk="0" fontAlgn="base" hangingPunct="0">
              <a:spcBef>
                <a:spcPct val="0"/>
              </a:spcBef>
              <a:spcAft>
                <a:spcPct val="0"/>
              </a:spcAft>
              <a:defRPr kumimoji="1" sz="3600" b="1">
                <a:solidFill>
                  <a:schemeClr val="bg1"/>
                </a:solidFill>
                <a:latin typeface="Trebuchet MS" pitchFamily="34" charset="0"/>
              </a:defRPr>
            </a:lvl6pPr>
            <a:lvl7pPr marL="914400" algn="l" rtl="0" eaLnBrk="0" fontAlgn="base" hangingPunct="0">
              <a:spcBef>
                <a:spcPct val="0"/>
              </a:spcBef>
              <a:spcAft>
                <a:spcPct val="0"/>
              </a:spcAft>
              <a:defRPr kumimoji="1" sz="3600" b="1">
                <a:solidFill>
                  <a:schemeClr val="bg1"/>
                </a:solidFill>
                <a:latin typeface="Trebuchet MS" pitchFamily="34" charset="0"/>
              </a:defRPr>
            </a:lvl7pPr>
            <a:lvl8pPr marL="1371600" algn="l" rtl="0" eaLnBrk="0" fontAlgn="base" hangingPunct="0">
              <a:spcBef>
                <a:spcPct val="0"/>
              </a:spcBef>
              <a:spcAft>
                <a:spcPct val="0"/>
              </a:spcAft>
              <a:defRPr kumimoji="1" sz="3600" b="1">
                <a:solidFill>
                  <a:schemeClr val="bg1"/>
                </a:solidFill>
                <a:latin typeface="Trebuchet MS" pitchFamily="34" charset="0"/>
              </a:defRPr>
            </a:lvl8pPr>
            <a:lvl9pPr marL="1828800" algn="l" rtl="0" eaLnBrk="0" fontAlgn="base" hangingPunct="0">
              <a:spcBef>
                <a:spcPct val="0"/>
              </a:spcBef>
              <a:spcAft>
                <a:spcPct val="0"/>
              </a:spcAft>
              <a:defRPr kumimoji="1" sz="3600" b="1">
                <a:solidFill>
                  <a:schemeClr val="bg1"/>
                </a:solidFill>
                <a:latin typeface="Trebuchet MS" pitchFamily="34" charset="0"/>
              </a:defRPr>
            </a:lvl9pPr>
          </a:lstStyle>
          <a:p>
            <a:r>
              <a:rPr lang="nl-NL" dirty="0" smtClean="0"/>
              <a:t>Encoder</a:t>
            </a:r>
            <a:endParaRPr lang="nl-NL" dirty="0"/>
          </a:p>
        </p:txBody>
      </p:sp>
      <p:pic>
        <p:nvPicPr>
          <p:cNvPr id="37" name="Picture 2" descr="Sunset mountain (simple) by mystica - I hope someone like it... ;-) Well hmmmm..... i or somebody else have to work on that... but i upload it anyway.. :-) .....wait!.....when i think about it i think this one is really bad work.... but i like my idea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1104608"/>
            <a:ext cx="1656184" cy="1199077"/>
          </a:xfrm>
          <a:prstGeom prst="rect">
            <a:avLst/>
          </a:prstGeom>
          <a:noFill/>
          <a:scene3d>
            <a:camera prst="isometricOffAxis1Right"/>
            <a:lightRig rig="threePt" dir="t"/>
          </a:scene3d>
          <a:extLst>
            <a:ext uri="{909E8E84-426E-40DD-AFC4-6F175D3DCCD1}">
              <a14:hiddenFill xmlns:a14="http://schemas.microsoft.com/office/drawing/2010/main">
                <a:solidFill>
                  <a:srgbClr val="FFFFFF"/>
                </a:solidFill>
              </a14:hiddenFill>
            </a:ext>
          </a:extLst>
        </p:spPr>
      </p:pic>
      <p:pic>
        <p:nvPicPr>
          <p:cNvPr id="35" name="Picture 2" descr="Sunset mountain (simple) by mystica - I hope someone like it... ;-) Well hmmmm..... i or somebody else have to work on that... but i upload it anyway.. :-) .....wait!.....when i think about it i think this one is really bad work.... but i like my idea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592" y="1176616"/>
            <a:ext cx="1656184" cy="1199077"/>
          </a:xfrm>
          <a:prstGeom prst="rect">
            <a:avLst/>
          </a:prstGeom>
          <a:noFill/>
          <a:scene3d>
            <a:camera prst="isometricOffAxis1Right"/>
            <a:lightRig rig="threePt" dir="t"/>
          </a:scene3d>
          <a:extLst>
            <a:ext uri="{909E8E84-426E-40DD-AFC4-6F175D3DCCD1}">
              <a14:hiddenFill xmlns:a14="http://schemas.microsoft.com/office/drawing/2010/main">
                <a:solidFill>
                  <a:srgbClr val="FFFFFF"/>
                </a:solidFill>
              </a14:hiddenFill>
            </a:ext>
          </a:extLst>
        </p:spPr>
      </p:pic>
      <p:pic>
        <p:nvPicPr>
          <p:cNvPr id="36" name="Picture 2" descr="Sunset mountain (simple) by mystica - I hope someone like it... ;-) Well hmmmm..... i or somebody else have to work on that... but i upload it anyway.. :-) .....wait!.....when i think about it i think this one is really bad work.... but i like my idea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600" y="1248624"/>
            <a:ext cx="1656184" cy="1199077"/>
          </a:xfrm>
          <a:prstGeom prst="rect">
            <a:avLst/>
          </a:prstGeom>
          <a:noFill/>
          <a:scene3d>
            <a:camera prst="isometricOffAxis1Right"/>
            <a:lightRig rig="threePt" dir="t"/>
          </a:scene3d>
          <a:extLst>
            <a:ext uri="{909E8E84-426E-40DD-AFC4-6F175D3DCCD1}">
              <a14:hiddenFill xmlns:a14="http://schemas.microsoft.com/office/drawing/2010/main">
                <a:solidFill>
                  <a:srgbClr val="FFFFFF"/>
                </a:solidFill>
              </a14:hiddenFill>
            </a:ext>
          </a:extLst>
        </p:spPr>
      </p:pic>
      <p:sp>
        <p:nvSpPr>
          <p:cNvPr id="24" name="Flowchart: Decision 23"/>
          <p:cNvSpPr/>
          <p:nvPr/>
        </p:nvSpPr>
        <p:spPr bwMode="auto">
          <a:xfrm>
            <a:off x="5760132" y="2528980"/>
            <a:ext cx="1368152" cy="599539"/>
          </a:xfrm>
          <a:prstGeom prst="flowChartDecision">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none" lIns="90000" tIns="46800" rIns="90000" bIns="4680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nl-NL" sz="1600" dirty="0" smtClean="0">
                <a:solidFill>
                  <a:schemeClr val="bg2"/>
                </a:solidFill>
                <a:latin typeface="Trebuchet MS" pitchFamily="34" charset="0"/>
              </a:rPr>
              <a:t>Succes?</a:t>
            </a:r>
            <a:endParaRPr kumimoji="0" lang="en-GB" sz="1600" b="0" i="0" u="none" strike="noStrike" cap="none" normalizeH="0" baseline="0" dirty="0" smtClean="0">
              <a:ln>
                <a:noFill/>
              </a:ln>
              <a:solidFill>
                <a:schemeClr val="bg2"/>
              </a:solidFill>
              <a:effectLst/>
              <a:latin typeface="Trebuchet MS" pitchFamily="34" charset="0"/>
            </a:endParaRPr>
          </a:p>
        </p:txBody>
      </p:sp>
      <p:sp>
        <p:nvSpPr>
          <p:cNvPr id="38" name="Flowchart: Process 37"/>
          <p:cNvSpPr/>
          <p:nvPr/>
        </p:nvSpPr>
        <p:spPr bwMode="auto">
          <a:xfrm>
            <a:off x="2529825" y="3559264"/>
            <a:ext cx="2140133" cy="445800"/>
          </a:xfrm>
          <a:prstGeom prst="flowChartProcess">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none" lIns="90000" tIns="46800" rIns="90000" bIns="4680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600" dirty="0" smtClean="0">
                <a:solidFill>
                  <a:schemeClr val="bg2"/>
                </a:solidFill>
                <a:latin typeface="Trebuchet MS" pitchFamily="34" charset="0"/>
              </a:rPr>
              <a:t>Int</a:t>
            </a:r>
            <a:r>
              <a:rPr lang="en-GB" sz="1600" b="1" u="sng" dirty="0" smtClean="0">
                <a:solidFill>
                  <a:schemeClr val="bg2"/>
                </a:solidFill>
                <a:latin typeface="Trebuchet MS" pitchFamily="34" charset="0"/>
              </a:rPr>
              <a:t>ra</a:t>
            </a:r>
            <a:r>
              <a:rPr lang="en-GB" sz="1600" dirty="0" smtClean="0">
                <a:solidFill>
                  <a:schemeClr val="bg2"/>
                </a:solidFill>
                <a:latin typeface="Trebuchet MS" pitchFamily="34" charset="0"/>
              </a:rPr>
              <a:t> frame prediction</a:t>
            </a:r>
            <a:endParaRPr kumimoji="0" lang="en-GB" sz="1600" b="0" i="0" u="none" strike="noStrike" cap="none" normalizeH="0" baseline="0" dirty="0" smtClean="0">
              <a:ln>
                <a:noFill/>
              </a:ln>
              <a:solidFill>
                <a:schemeClr val="bg2"/>
              </a:solidFill>
              <a:effectLst/>
              <a:latin typeface="Trebuchet MS" pitchFamily="34" charset="0"/>
            </a:endParaRPr>
          </a:p>
        </p:txBody>
      </p:sp>
      <p:cxnSp>
        <p:nvCxnSpPr>
          <p:cNvPr id="43" name="Straight Arrow Connector 42"/>
          <p:cNvCxnSpPr/>
          <p:nvPr/>
        </p:nvCxnSpPr>
        <p:spPr bwMode="auto">
          <a:xfrm flipH="1">
            <a:off x="4680012" y="2828749"/>
            <a:ext cx="972108" cy="0"/>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sp>
        <p:nvSpPr>
          <p:cNvPr id="46" name="TextBox 45"/>
          <p:cNvSpPr txBox="1"/>
          <p:nvPr/>
        </p:nvSpPr>
        <p:spPr>
          <a:xfrm>
            <a:off x="5242266" y="2426013"/>
            <a:ext cx="445956" cy="338554"/>
          </a:xfrm>
          <a:prstGeom prst="rect">
            <a:avLst/>
          </a:prstGeom>
          <a:noFill/>
        </p:spPr>
        <p:txBody>
          <a:bodyPr wrap="none" rtlCol="0">
            <a:spAutoFit/>
          </a:bodyPr>
          <a:lstStyle/>
          <a:p>
            <a:r>
              <a:rPr lang="nl-NL" sz="1600" dirty="0" smtClean="0">
                <a:solidFill>
                  <a:schemeClr val="bg2"/>
                </a:solidFill>
              </a:rPr>
              <a:t>No</a:t>
            </a:r>
            <a:endParaRPr lang="en-GB" sz="1600" dirty="0" err="1" smtClean="0">
              <a:solidFill>
                <a:schemeClr val="bg2"/>
              </a:solidFill>
            </a:endParaRPr>
          </a:p>
        </p:txBody>
      </p:sp>
      <p:grpSp>
        <p:nvGrpSpPr>
          <p:cNvPr id="48" name="Group 47"/>
          <p:cNvGrpSpPr/>
          <p:nvPr/>
        </p:nvGrpSpPr>
        <p:grpSpPr>
          <a:xfrm>
            <a:off x="5364087" y="1361538"/>
            <a:ext cx="2160240" cy="1335692"/>
            <a:chOff x="9826269" y="418282"/>
            <a:chExt cx="2160240" cy="1335692"/>
          </a:xfrm>
        </p:grpSpPr>
        <p:sp>
          <p:nvSpPr>
            <p:cNvPr id="20" name="Flowchart: Process 19"/>
            <p:cNvSpPr/>
            <p:nvPr/>
          </p:nvSpPr>
          <p:spPr bwMode="auto">
            <a:xfrm>
              <a:off x="9826269" y="418282"/>
              <a:ext cx="2160240" cy="1335692"/>
            </a:xfrm>
            <a:prstGeom prst="flowChartProcess">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none" lIns="90000" tIns="46800" rIns="90000" bIns="4680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600" dirty="0" smtClean="0">
                  <a:solidFill>
                    <a:schemeClr val="bg2"/>
                  </a:solidFill>
                  <a:latin typeface="Trebuchet MS" pitchFamily="34" charset="0"/>
                </a:rPr>
                <a:t>Int</a:t>
              </a:r>
              <a:r>
                <a:rPr lang="en-GB" sz="1600" b="1" u="sng" dirty="0" smtClean="0">
                  <a:solidFill>
                    <a:schemeClr val="bg2"/>
                  </a:solidFill>
                  <a:latin typeface="Trebuchet MS" pitchFamily="34" charset="0"/>
                </a:rPr>
                <a:t>er</a:t>
              </a:r>
              <a:r>
                <a:rPr lang="en-GB" sz="1600" dirty="0" smtClean="0">
                  <a:solidFill>
                    <a:schemeClr val="bg2"/>
                  </a:solidFill>
                  <a:latin typeface="Trebuchet MS" pitchFamily="34" charset="0"/>
                </a:rPr>
                <a:t> frame prediction</a:t>
              </a:r>
              <a:endParaRPr kumimoji="0" lang="en-GB" sz="1600" b="0" i="0" u="none" strike="noStrike" cap="none" normalizeH="0" baseline="0" dirty="0" smtClean="0">
                <a:ln>
                  <a:noFill/>
                </a:ln>
                <a:solidFill>
                  <a:schemeClr val="bg2"/>
                </a:solidFill>
                <a:effectLst/>
                <a:latin typeface="Trebuchet MS" pitchFamily="34" charset="0"/>
              </a:endParaRPr>
            </a:p>
          </p:txBody>
        </p:sp>
        <p:pic>
          <p:nvPicPr>
            <p:cNvPr id="1032" name="Picture 8"/>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03361" y="850929"/>
              <a:ext cx="1806055" cy="7042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47" name="Flowchart: Process 46"/>
          <p:cNvSpPr/>
          <p:nvPr/>
        </p:nvSpPr>
        <p:spPr bwMode="auto">
          <a:xfrm>
            <a:off x="5364087" y="1361538"/>
            <a:ext cx="2160240" cy="463149"/>
          </a:xfrm>
          <a:prstGeom prst="flowChartProcess">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none" lIns="90000" tIns="46800" rIns="90000" bIns="4680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600" dirty="0" smtClean="0">
                <a:solidFill>
                  <a:schemeClr val="bg2"/>
                </a:solidFill>
                <a:latin typeface="Trebuchet MS" pitchFamily="34" charset="0"/>
              </a:rPr>
              <a:t>Int</a:t>
            </a:r>
            <a:r>
              <a:rPr lang="en-GB" sz="1600" b="1" u="sng" dirty="0" smtClean="0">
                <a:solidFill>
                  <a:schemeClr val="bg2"/>
                </a:solidFill>
                <a:latin typeface="Trebuchet MS" pitchFamily="34" charset="0"/>
              </a:rPr>
              <a:t>er</a:t>
            </a:r>
            <a:r>
              <a:rPr lang="en-GB" sz="1600" dirty="0" smtClean="0">
                <a:solidFill>
                  <a:schemeClr val="bg2"/>
                </a:solidFill>
                <a:latin typeface="Trebuchet MS" pitchFamily="34" charset="0"/>
              </a:rPr>
              <a:t> frame prediction</a:t>
            </a:r>
            <a:endParaRPr kumimoji="0" lang="en-GB" sz="1600" b="0" i="0" u="none" strike="noStrike" cap="none" normalizeH="0" baseline="0" dirty="0" smtClean="0">
              <a:ln>
                <a:noFill/>
              </a:ln>
              <a:solidFill>
                <a:schemeClr val="bg2"/>
              </a:solidFill>
              <a:effectLst/>
              <a:latin typeface="Trebuchet MS" pitchFamily="34" charset="0"/>
            </a:endParaRPr>
          </a:p>
        </p:txBody>
      </p:sp>
      <p:cxnSp>
        <p:nvCxnSpPr>
          <p:cNvPr id="25" name="Straight Arrow Connector 24"/>
          <p:cNvCxnSpPr/>
          <p:nvPr/>
        </p:nvCxnSpPr>
        <p:spPr bwMode="auto">
          <a:xfrm flipV="1">
            <a:off x="6444208" y="1996814"/>
            <a:ext cx="0" cy="360040"/>
          </a:xfrm>
          <a:prstGeom prst="straightConnector1">
            <a:avLst/>
          </a:prstGeom>
          <a:ln>
            <a:headEnd type="triangle" w="med" len="med"/>
            <a:tailEnd type="none" w="med" len="med"/>
          </a:ln>
        </p:spPr>
        <p:style>
          <a:lnRef idx="2">
            <a:schemeClr val="dk1"/>
          </a:lnRef>
          <a:fillRef idx="0">
            <a:schemeClr val="dk1"/>
          </a:fillRef>
          <a:effectRef idx="1">
            <a:schemeClr val="dk1"/>
          </a:effectRef>
          <a:fontRef idx="minor">
            <a:schemeClr val="tx1"/>
          </a:fontRef>
        </p:style>
      </p:cxnSp>
      <p:sp>
        <p:nvSpPr>
          <p:cNvPr id="51" name="Flowchart: Process 50"/>
          <p:cNvSpPr/>
          <p:nvPr/>
        </p:nvSpPr>
        <p:spPr bwMode="auto">
          <a:xfrm>
            <a:off x="6141978" y="3827160"/>
            <a:ext cx="2140133" cy="445800"/>
          </a:xfrm>
          <a:prstGeom prst="flowChartProcess">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none" lIns="90000" tIns="46800" rIns="90000" bIns="4680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600" dirty="0" smtClean="0">
                <a:solidFill>
                  <a:schemeClr val="bg2"/>
                </a:solidFill>
                <a:latin typeface="Trebuchet MS" pitchFamily="34" charset="0"/>
              </a:rPr>
              <a:t>Subtract prediction</a:t>
            </a:r>
            <a:endParaRPr kumimoji="0" lang="en-GB" sz="1600" b="0" i="0" u="none" strike="noStrike" cap="none" normalizeH="0" baseline="0" dirty="0" smtClean="0">
              <a:ln>
                <a:noFill/>
              </a:ln>
              <a:solidFill>
                <a:schemeClr val="bg2"/>
              </a:solidFill>
              <a:effectLst/>
              <a:latin typeface="Trebuchet MS" pitchFamily="34" charset="0"/>
            </a:endParaRPr>
          </a:p>
        </p:txBody>
      </p:sp>
      <p:cxnSp>
        <p:nvCxnSpPr>
          <p:cNvPr id="52" name="Straight Arrow Connector 51"/>
          <p:cNvCxnSpPr/>
          <p:nvPr/>
        </p:nvCxnSpPr>
        <p:spPr bwMode="auto">
          <a:xfrm>
            <a:off x="6461898" y="3192840"/>
            <a:ext cx="0" cy="557840"/>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grpSp>
        <p:nvGrpSpPr>
          <p:cNvPr id="45" name="Group 44"/>
          <p:cNvGrpSpPr/>
          <p:nvPr/>
        </p:nvGrpSpPr>
        <p:grpSpPr>
          <a:xfrm>
            <a:off x="2735796" y="2561801"/>
            <a:ext cx="3132348" cy="2088232"/>
            <a:chOff x="9468544" y="2384884"/>
            <a:chExt cx="3132348" cy="2088232"/>
          </a:xfrm>
        </p:grpSpPr>
        <p:sp>
          <p:nvSpPr>
            <p:cNvPr id="75" name="Flowchart: Process 74"/>
            <p:cNvSpPr/>
            <p:nvPr/>
          </p:nvSpPr>
          <p:spPr bwMode="auto">
            <a:xfrm>
              <a:off x="9468544" y="2384884"/>
              <a:ext cx="3132348" cy="2088232"/>
            </a:xfrm>
            <a:prstGeom prst="flowChartProcess">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none" lIns="90000" tIns="46800" rIns="90000" bIns="4680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600" dirty="0" smtClean="0">
                  <a:solidFill>
                    <a:schemeClr val="bg2"/>
                  </a:solidFill>
                  <a:latin typeface="Trebuchet MS" pitchFamily="34" charset="0"/>
                </a:rPr>
                <a:t>Encode</a:t>
              </a:r>
              <a:r>
                <a:rPr lang="en-GB" sz="1600" dirty="0" smtClean="0">
                  <a:solidFill>
                    <a:schemeClr val="bg2"/>
                  </a:solidFill>
                  <a:latin typeface="Trebuchet MS" pitchFamily="34" charset="0"/>
                </a:rPr>
                <a:t/>
              </a:r>
              <a:br>
                <a:rPr lang="en-GB" sz="1600" dirty="0" smtClean="0">
                  <a:solidFill>
                    <a:schemeClr val="bg2"/>
                  </a:solidFill>
                  <a:latin typeface="Trebuchet MS" pitchFamily="34" charset="0"/>
                </a:rPr>
              </a:br>
              <a:r>
                <a:rPr lang="en-GB" sz="1600" dirty="0" smtClean="0">
                  <a:solidFill>
                    <a:schemeClr val="bg2"/>
                  </a:solidFill>
                  <a:latin typeface="Trebuchet MS" pitchFamily="34" charset="0"/>
                </a:rPr>
                <a:t/>
              </a:r>
              <a:br>
                <a:rPr lang="en-GB" sz="1600" dirty="0" smtClean="0">
                  <a:solidFill>
                    <a:schemeClr val="bg2"/>
                  </a:solidFill>
                  <a:latin typeface="Trebuchet MS" pitchFamily="34" charset="0"/>
                </a:rPr>
              </a:br>
              <a:endParaRPr kumimoji="0" lang="en-GB" sz="1600" b="0" i="0" u="none" strike="noStrike" cap="none" normalizeH="0" baseline="0" dirty="0" smtClean="0">
                <a:ln>
                  <a:noFill/>
                </a:ln>
                <a:solidFill>
                  <a:schemeClr val="bg2"/>
                </a:solidFill>
                <a:effectLst/>
                <a:latin typeface="Trebuchet MS" pitchFamily="34" charset="0"/>
              </a:endParaRPr>
            </a:p>
          </p:txBody>
        </p:sp>
        <p:pic>
          <p:nvPicPr>
            <p:cNvPr id="1035" name="Picture 11" descr="http://www.tmoser.ch/typo3/uploads/pics/dct_2d_block_basis.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839207" y="2809258"/>
              <a:ext cx="1471846" cy="1478756"/>
            </a:xfrm>
            <a:prstGeom prst="rect">
              <a:avLst/>
            </a:prstGeom>
            <a:noFill/>
            <a:extLst>
              <a:ext uri="{909E8E84-426E-40DD-AFC4-6F175D3DCCD1}">
                <a14:hiddenFill xmlns:a14="http://schemas.microsoft.com/office/drawing/2010/main">
                  <a:solidFill>
                    <a:srgbClr val="FFFFFF"/>
                  </a:solidFill>
                </a14:hiddenFill>
              </a:ext>
            </a:extLst>
          </p:spPr>
        </p:pic>
        <p:sp>
          <p:nvSpPr>
            <p:cNvPr id="64" name="TextBox 63"/>
            <p:cNvSpPr txBox="1"/>
            <p:nvPr/>
          </p:nvSpPr>
          <p:spPr>
            <a:xfrm>
              <a:off x="9654523" y="3241066"/>
              <a:ext cx="992579" cy="338554"/>
            </a:xfrm>
            <a:prstGeom prst="rect">
              <a:avLst/>
            </a:prstGeom>
            <a:noFill/>
          </p:spPr>
          <p:txBody>
            <a:bodyPr wrap="none" rtlCol="0">
              <a:spAutoFit/>
            </a:bodyPr>
            <a:lstStyle/>
            <a:p>
              <a:r>
                <a:rPr lang="en-GB" sz="1600" dirty="0" smtClean="0">
                  <a:solidFill>
                    <a:schemeClr val="bg2"/>
                  </a:solidFill>
                </a:rPr>
                <a:t>8x8 DCT</a:t>
              </a:r>
            </a:p>
          </p:txBody>
        </p:sp>
      </p:grpSp>
      <p:cxnSp>
        <p:nvCxnSpPr>
          <p:cNvPr id="81" name="Straight Arrow Connector 80"/>
          <p:cNvCxnSpPr/>
          <p:nvPr/>
        </p:nvCxnSpPr>
        <p:spPr bwMode="auto">
          <a:xfrm flipH="1">
            <a:off x="5166066" y="4073037"/>
            <a:ext cx="774086" cy="0"/>
          </a:xfrm>
          <a:prstGeom prst="straightConnector1">
            <a:avLst/>
          </a:prstGeom>
          <a:ln>
            <a:headEnd type="none" w="med" len="med"/>
            <a:tailEnd type="none" w="med" len="med"/>
          </a:ln>
        </p:spPr>
        <p:style>
          <a:lnRef idx="2">
            <a:schemeClr val="dk1"/>
          </a:lnRef>
          <a:fillRef idx="0">
            <a:schemeClr val="dk1"/>
          </a:fillRef>
          <a:effectRef idx="1">
            <a:schemeClr val="dk1"/>
          </a:effectRef>
          <a:fontRef idx="minor">
            <a:schemeClr val="tx1"/>
          </a:fontRef>
        </p:style>
      </p:cxnSp>
      <p:sp>
        <p:nvSpPr>
          <p:cNvPr id="86" name="Flowchart: Process 85"/>
          <p:cNvSpPr/>
          <p:nvPr/>
        </p:nvSpPr>
        <p:spPr bwMode="auto">
          <a:xfrm>
            <a:off x="2735796" y="2564904"/>
            <a:ext cx="1728192" cy="480477"/>
          </a:xfrm>
          <a:prstGeom prst="flowChartProcess">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none" lIns="90000" tIns="46800" rIns="90000" bIns="4680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600" dirty="0" smtClean="0">
                <a:solidFill>
                  <a:schemeClr val="bg2"/>
                </a:solidFill>
                <a:latin typeface="Trebuchet MS" pitchFamily="34" charset="0"/>
              </a:rPr>
              <a:t>Encode</a:t>
            </a:r>
            <a:endParaRPr kumimoji="0" lang="en-GB" sz="1600" b="0" i="0" u="none" strike="noStrike" cap="none" normalizeH="0" baseline="0" dirty="0" smtClean="0">
              <a:ln>
                <a:noFill/>
              </a:ln>
              <a:solidFill>
                <a:schemeClr val="bg2"/>
              </a:solidFill>
              <a:effectLst/>
              <a:latin typeface="Trebuchet MS" pitchFamily="34" charset="0"/>
            </a:endParaRPr>
          </a:p>
        </p:txBody>
      </p:sp>
      <p:sp>
        <p:nvSpPr>
          <p:cNvPr id="87" name="Flowchart: Process 86"/>
          <p:cNvSpPr/>
          <p:nvPr/>
        </p:nvSpPr>
        <p:spPr bwMode="auto">
          <a:xfrm>
            <a:off x="2735795" y="4725144"/>
            <a:ext cx="1728192" cy="480477"/>
          </a:xfrm>
          <a:prstGeom prst="flowChartProcess">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none" lIns="90000" tIns="46800" rIns="90000" bIns="4680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600" dirty="0" smtClean="0">
                <a:solidFill>
                  <a:schemeClr val="bg2"/>
                </a:solidFill>
                <a:latin typeface="Trebuchet MS" pitchFamily="34" charset="0"/>
              </a:rPr>
              <a:t>Quantize</a:t>
            </a:r>
            <a:endParaRPr kumimoji="0" lang="en-GB" sz="1600" b="0" i="0" u="none" strike="noStrike" cap="none" normalizeH="0" baseline="0" dirty="0" smtClean="0">
              <a:ln>
                <a:noFill/>
              </a:ln>
              <a:solidFill>
                <a:schemeClr val="bg2"/>
              </a:solidFill>
              <a:effectLst/>
              <a:latin typeface="Trebuchet MS" pitchFamily="34" charset="0"/>
            </a:endParaRPr>
          </a:p>
        </p:txBody>
      </p:sp>
      <p:cxnSp>
        <p:nvCxnSpPr>
          <p:cNvPr id="88" name="Straight Arrow Connector 87"/>
          <p:cNvCxnSpPr/>
          <p:nvPr/>
        </p:nvCxnSpPr>
        <p:spPr bwMode="auto">
          <a:xfrm flipH="1">
            <a:off x="3599892" y="4073037"/>
            <a:ext cx="1" cy="530457"/>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sp>
        <p:nvSpPr>
          <p:cNvPr id="90" name="Flowchart: Process 89"/>
          <p:cNvSpPr/>
          <p:nvPr/>
        </p:nvSpPr>
        <p:spPr bwMode="auto">
          <a:xfrm>
            <a:off x="2735795" y="5668842"/>
            <a:ext cx="1728192" cy="480477"/>
          </a:xfrm>
          <a:prstGeom prst="flowChartProcess">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none" lIns="90000" tIns="46800" rIns="90000" bIns="4680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600" dirty="0" smtClean="0">
                <a:solidFill>
                  <a:schemeClr val="bg2"/>
                </a:solidFill>
                <a:latin typeface="Trebuchet MS" pitchFamily="34" charset="0"/>
              </a:rPr>
              <a:t>Lossless encoding</a:t>
            </a:r>
            <a:endParaRPr kumimoji="0" lang="en-GB" sz="1600" b="0" i="0" u="none" strike="noStrike" cap="none" normalizeH="0" baseline="0" dirty="0" smtClean="0">
              <a:ln>
                <a:noFill/>
              </a:ln>
              <a:solidFill>
                <a:schemeClr val="bg2"/>
              </a:solidFill>
              <a:effectLst/>
              <a:latin typeface="Trebuchet MS" pitchFamily="34" charset="0"/>
            </a:endParaRPr>
          </a:p>
        </p:txBody>
      </p:sp>
      <p:cxnSp>
        <p:nvCxnSpPr>
          <p:cNvPr id="91" name="Straight Arrow Connector 90"/>
          <p:cNvCxnSpPr/>
          <p:nvPr/>
        </p:nvCxnSpPr>
        <p:spPr bwMode="auto">
          <a:xfrm>
            <a:off x="3599891" y="5292732"/>
            <a:ext cx="0" cy="311610"/>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sp>
        <p:nvSpPr>
          <p:cNvPr id="96" name="Flowchart: Process 95"/>
          <p:cNvSpPr/>
          <p:nvPr/>
        </p:nvSpPr>
        <p:spPr bwMode="auto">
          <a:xfrm>
            <a:off x="5200289" y="5668841"/>
            <a:ext cx="1728192" cy="480477"/>
          </a:xfrm>
          <a:prstGeom prst="flowChartProcess">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none" lIns="90000" tIns="46800" rIns="90000" bIns="4680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600" dirty="0" smtClean="0">
                <a:solidFill>
                  <a:schemeClr val="bg2"/>
                </a:solidFill>
                <a:latin typeface="Trebuchet MS" pitchFamily="34" charset="0"/>
              </a:rPr>
              <a:t>Store / Stream</a:t>
            </a:r>
            <a:endParaRPr kumimoji="0" lang="en-GB" sz="1600" b="0" i="0" u="none" strike="noStrike" cap="none" normalizeH="0" baseline="0" dirty="0" smtClean="0">
              <a:ln>
                <a:noFill/>
              </a:ln>
              <a:solidFill>
                <a:schemeClr val="bg2"/>
              </a:solidFill>
              <a:effectLst/>
              <a:latin typeface="Trebuchet MS" pitchFamily="34" charset="0"/>
            </a:endParaRPr>
          </a:p>
        </p:txBody>
      </p:sp>
      <p:cxnSp>
        <p:nvCxnSpPr>
          <p:cNvPr id="97" name="Straight Arrow Connector 96"/>
          <p:cNvCxnSpPr/>
          <p:nvPr/>
        </p:nvCxnSpPr>
        <p:spPr bwMode="auto">
          <a:xfrm flipH="1">
            <a:off x="4567286" y="5909079"/>
            <a:ext cx="560210" cy="0"/>
          </a:xfrm>
          <a:prstGeom prst="straightConnector1">
            <a:avLst/>
          </a:prstGeom>
          <a:ln>
            <a:headEnd type="triangle" w="med" len="med"/>
            <a:tailEnd type="none" w="med" len="med"/>
          </a:ln>
        </p:spPr>
        <p:style>
          <a:lnRef idx="2">
            <a:schemeClr val="dk1"/>
          </a:lnRef>
          <a:fillRef idx="0">
            <a:schemeClr val="dk1"/>
          </a:fillRef>
          <a:effectRef idx="1">
            <a:schemeClr val="dk1"/>
          </a:effectRef>
          <a:fontRef idx="minor">
            <a:schemeClr val="tx1"/>
          </a:fontRef>
        </p:style>
      </p:cxnSp>
      <p:sp>
        <p:nvSpPr>
          <p:cNvPr id="110" name="TextBox 109"/>
          <p:cNvSpPr txBox="1"/>
          <p:nvPr/>
        </p:nvSpPr>
        <p:spPr>
          <a:xfrm>
            <a:off x="6564354" y="3250330"/>
            <a:ext cx="518475" cy="338554"/>
          </a:xfrm>
          <a:prstGeom prst="rect">
            <a:avLst/>
          </a:prstGeom>
          <a:noFill/>
        </p:spPr>
        <p:txBody>
          <a:bodyPr wrap="none" rtlCol="0">
            <a:spAutoFit/>
          </a:bodyPr>
          <a:lstStyle/>
          <a:p>
            <a:r>
              <a:rPr lang="nl-NL" sz="1600" dirty="0" smtClean="0">
                <a:solidFill>
                  <a:schemeClr val="bg2"/>
                </a:solidFill>
              </a:rPr>
              <a:t>Yes</a:t>
            </a:r>
            <a:endParaRPr lang="en-GB" sz="1600" dirty="0" err="1" smtClean="0">
              <a:solidFill>
                <a:schemeClr val="bg2"/>
              </a:solidFill>
            </a:endParaRPr>
          </a:p>
        </p:txBody>
      </p:sp>
      <p:sp>
        <p:nvSpPr>
          <p:cNvPr id="95" name="Oval 94"/>
          <p:cNvSpPr/>
          <p:nvPr/>
        </p:nvSpPr>
        <p:spPr bwMode="auto">
          <a:xfrm>
            <a:off x="530397" y="3356992"/>
            <a:ext cx="1875115" cy="1080401"/>
          </a:xfrm>
          <a:prstGeom prst="ellipse">
            <a:avLst/>
          </a:prstGeom>
          <a:ln>
            <a:headEnd type="none" w="sm" len="sm"/>
            <a:tailEnd type="none" w="sm" len="sm"/>
          </a:ln>
        </p:spPr>
        <p:style>
          <a:lnRef idx="2">
            <a:schemeClr val="accent5">
              <a:shade val="50000"/>
            </a:schemeClr>
          </a:lnRef>
          <a:fillRef idx="1">
            <a:schemeClr val="accent5"/>
          </a:fillRef>
          <a:effectRef idx="0">
            <a:schemeClr val="accent5"/>
          </a:effectRef>
          <a:fontRef idx="minor">
            <a:schemeClr val="lt1"/>
          </a:fontRef>
        </p:style>
        <p:txBody>
          <a:bodyPr vert="horz" wrap="none" lIns="90000" tIns="46800" rIns="90000" bIns="46800" numCol="1" rtlCol="0" anchor="t" anchorCtr="0" compatLnSpc="1">
            <a:prstTxWarp prst="textNoShape">
              <a:avLst/>
            </a:prstTxWarp>
            <a:noAutofit/>
          </a:bodyPr>
          <a:lstStyle/>
          <a:p>
            <a:pPr eaLnBrk="0" hangingPunct="0"/>
            <a:r>
              <a:rPr kumimoji="0" lang="en-GB" sz="1200" b="0" i="0" u="none" strike="noStrike" cap="none" normalizeH="0" baseline="0" dirty="0" smtClean="0">
                <a:ln>
                  <a:noFill/>
                </a:ln>
                <a:solidFill>
                  <a:schemeClr val="bg2"/>
                </a:solidFill>
                <a:effectLst/>
                <a:latin typeface="Trebuchet MS" pitchFamily="34" charset="0"/>
              </a:rPr>
              <a:t>Motion vector,</a:t>
            </a:r>
            <a:r>
              <a:rPr kumimoji="0" lang="en-GB" sz="1200" b="0" i="0" u="none" strike="noStrike" cap="none" normalizeH="0" dirty="0" smtClean="0">
                <a:ln>
                  <a:noFill/>
                </a:ln>
                <a:solidFill>
                  <a:schemeClr val="bg2"/>
                </a:solidFill>
                <a:effectLst/>
                <a:latin typeface="Trebuchet MS" pitchFamily="34" charset="0"/>
              </a:rPr>
              <a:t/>
            </a:r>
            <a:br>
              <a:rPr kumimoji="0" lang="en-GB" sz="1200" b="0" i="0" u="none" strike="noStrike" cap="none" normalizeH="0" dirty="0" smtClean="0">
                <a:ln>
                  <a:noFill/>
                </a:ln>
                <a:solidFill>
                  <a:schemeClr val="bg2"/>
                </a:solidFill>
                <a:effectLst/>
                <a:latin typeface="Trebuchet MS" pitchFamily="34" charset="0"/>
              </a:rPr>
            </a:br>
            <a:r>
              <a:rPr kumimoji="0" lang="en-GB" sz="1200" b="0" i="0" u="none" strike="noStrike" cap="none" normalizeH="0" dirty="0" smtClean="0">
                <a:ln>
                  <a:noFill/>
                </a:ln>
                <a:solidFill>
                  <a:schemeClr val="bg2"/>
                </a:solidFill>
                <a:effectLst/>
                <a:latin typeface="Trebuchet MS" pitchFamily="34" charset="0"/>
              </a:rPr>
              <a:t>encoding parameters,</a:t>
            </a:r>
          </a:p>
          <a:p>
            <a:pPr eaLnBrk="0" hangingPunct="0"/>
            <a:r>
              <a:rPr lang="en-GB" sz="1200" dirty="0" smtClean="0">
                <a:solidFill>
                  <a:schemeClr val="bg2"/>
                </a:solidFill>
                <a:latin typeface="Trebuchet MS" pitchFamily="34" charset="0"/>
              </a:rPr>
              <a:t>reference frame…</a:t>
            </a:r>
            <a:endParaRPr kumimoji="0" lang="en-GB" sz="1200" b="0" i="0" u="none" strike="noStrike" cap="none" normalizeH="0" baseline="0" dirty="0" smtClean="0">
              <a:ln>
                <a:noFill/>
              </a:ln>
              <a:solidFill>
                <a:schemeClr val="bg2"/>
              </a:solidFill>
              <a:effectLst/>
              <a:latin typeface="Trebuchet MS" pitchFamily="34" charset="0"/>
            </a:endParaRPr>
          </a:p>
        </p:txBody>
      </p:sp>
      <p:cxnSp>
        <p:nvCxnSpPr>
          <p:cNvPr id="112" name="Straight Arrow Connector 111"/>
          <p:cNvCxnSpPr/>
          <p:nvPr/>
        </p:nvCxnSpPr>
        <p:spPr bwMode="auto">
          <a:xfrm flipV="1">
            <a:off x="1316730" y="5915952"/>
            <a:ext cx="1239046" cy="2"/>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cxnSp>
        <p:nvCxnSpPr>
          <p:cNvPr id="128" name="Straight Arrow Connector 127"/>
          <p:cNvCxnSpPr/>
          <p:nvPr/>
        </p:nvCxnSpPr>
        <p:spPr bwMode="auto">
          <a:xfrm>
            <a:off x="1316730" y="4581112"/>
            <a:ext cx="0" cy="1334841"/>
          </a:xfrm>
          <a:prstGeom prst="straightConnector1">
            <a:avLst/>
          </a:prstGeom>
          <a:ln>
            <a:headEnd type="none" w="med" len="med"/>
            <a:tailEnd type="none" w="med" len="med"/>
          </a:ln>
        </p:spPr>
        <p:style>
          <a:lnRef idx="2">
            <a:schemeClr val="dk1"/>
          </a:lnRef>
          <a:fillRef idx="0">
            <a:schemeClr val="dk1"/>
          </a:fillRef>
          <a:effectRef idx="1">
            <a:schemeClr val="dk1"/>
          </a:effectRef>
          <a:fontRef idx="minor">
            <a:schemeClr val="tx1"/>
          </a:fontRef>
        </p:style>
      </p:cxnSp>
      <p:grpSp>
        <p:nvGrpSpPr>
          <p:cNvPr id="49" name="Group 48"/>
          <p:cNvGrpSpPr/>
          <p:nvPr/>
        </p:nvGrpSpPr>
        <p:grpSpPr>
          <a:xfrm>
            <a:off x="1461592" y="1495376"/>
            <a:ext cx="4901186" cy="2033498"/>
            <a:chOff x="-982639" y="2528980"/>
            <a:chExt cx="4901186" cy="2033498"/>
          </a:xfrm>
        </p:grpSpPr>
        <p:sp>
          <p:nvSpPr>
            <p:cNvPr id="120" name="Rounded Rectangle 119"/>
            <p:cNvSpPr/>
            <p:nvPr/>
          </p:nvSpPr>
          <p:spPr bwMode="auto">
            <a:xfrm>
              <a:off x="-982639" y="2528980"/>
              <a:ext cx="4901186" cy="2033498"/>
            </a:xfrm>
            <a:prstGeom prst="roundRect">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none" lIns="90000" tIns="46800" rIns="90000" bIns="46800" numCol="1" rtlCol="0" anchor="t" anchorCtr="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000" b="0" i="0" u="none" strike="noStrike" cap="none" normalizeH="0" baseline="0" smtClean="0">
                <a:ln>
                  <a:noFill/>
                </a:ln>
                <a:solidFill>
                  <a:schemeClr val="tx1"/>
                </a:solidFill>
                <a:effectLst/>
                <a:latin typeface="Trebuchet MS" pitchFamily="34" charset="0"/>
              </a:endParaRPr>
            </a:p>
          </p:txBody>
        </p:sp>
        <p:pic>
          <p:nvPicPr>
            <p:cNvPr id="1036" name="Picture 12"/>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57943" y="2762530"/>
              <a:ext cx="4451794" cy="1510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58" name="Flowchart: Process 57"/>
          <p:cNvSpPr/>
          <p:nvPr/>
        </p:nvSpPr>
        <p:spPr bwMode="auto">
          <a:xfrm>
            <a:off x="6823592" y="4703950"/>
            <a:ext cx="2098368" cy="787511"/>
          </a:xfrm>
          <a:prstGeom prst="flowChartProcess">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none" lIns="90000" tIns="46800" rIns="90000" bIns="4680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600" dirty="0" err="1" smtClean="0">
                <a:solidFill>
                  <a:schemeClr val="bg2"/>
                </a:solidFill>
                <a:latin typeface="Trebuchet MS" pitchFamily="34" charset="0"/>
              </a:rPr>
              <a:t>Dequantize</a:t>
            </a:r>
            <a:r>
              <a:rPr lang="en-GB" sz="1600" dirty="0">
                <a:solidFill>
                  <a:schemeClr val="bg2"/>
                </a:solidFill>
                <a:latin typeface="Trebuchet MS" pitchFamily="34" charset="0"/>
              </a:rPr>
              <a:t>,</a:t>
            </a:r>
            <a:r>
              <a:rPr lang="en-GB" sz="1600" dirty="0" smtClean="0">
                <a:solidFill>
                  <a:schemeClr val="bg2"/>
                </a:solidFill>
                <a:latin typeface="Trebuchet MS" pitchFamily="34" charset="0"/>
              </a:rPr>
              <a:t> decode,</a:t>
            </a:r>
          </a:p>
          <a:p>
            <a:pPr marL="0" marR="0" indent="0" algn="ctr" defTabSz="914400" rtl="0" eaLnBrk="0" fontAlgn="base" latinLnBrk="0" hangingPunct="0">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bg2"/>
                </a:solidFill>
                <a:effectLst/>
                <a:latin typeface="Trebuchet MS" pitchFamily="34" charset="0"/>
              </a:rPr>
              <a:t>Add prediction</a:t>
            </a:r>
          </a:p>
        </p:txBody>
      </p:sp>
      <p:cxnSp>
        <p:nvCxnSpPr>
          <p:cNvPr id="59" name="Straight Arrow Connector 58"/>
          <p:cNvCxnSpPr/>
          <p:nvPr/>
        </p:nvCxnSpPr>
        <p:spPr bwMode="auto">
          <a:xfrm>
            <a:off x="3599893" y="5376722"/>
            <a:ext cx="3060339" cy="0"/>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cxnSp>
        <p:nvCxnSpPr>
          <p:cNvPr id="60" name="Straight Arrow Connector 59"/>
          <p:cNvCxnSpPr/>
          <p:nvPr/>
        </p:nvCxnSpPr>
        <p:spPr bwMode="auto">
          <a:xfrm flipV="1">
            <a:off x="8610918" y="2087461"/>
            <a:ext cx="0" cy="2516033"/>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cxnSp>
        <p:nvCxnSpPr>
          <p:cNvPr id="67" name="Straight Arrow Connector 66"/>
          <p:cNvCxnSpPr/>
          <p:nvPr/>
        </p:nvCxnSpPr>
        <p:spPr bwMode="auto">
          <a:xfrm flipH="1">
            <a:off x="5166066" y="2924944"/>
            <a:ext cx="1" cy="1148093"/>
          </a:xfrm>
          <a:prstGeom prst="straightConnector1">
            <a:avLst/>
          </a:prstGeom>
          <a:ln>
            <a:headEnd type="none" w="med" len="med"/>
            <a:tailEnd type="none" w="med" len="med"/>
          </a:ln>
        </p:spPr>
        <p:style>
          <a:lnRef idx="2">
            <a:schemeClr val="dk1"/>
          </a:lnRef>
          <a:fillRef idx="0">
            <a:schemeClr val="dk1"/>
          </a:fillRef>
          <a:effectRef idx="1">
            <a:schemeClr val="dk1"/>
          </a:effectRef>
          <a:fontRef idx="minor">
            <a:schemeClr val="tx1"/>
          </a:fontRef>
        </p:style>
      </p:cxnSp>
      <p:cxnSp>
        <p:nvCxnSpPr>
          <p:cNvPr id="70" name="Straight Arrow Connector 69"/>
          <p:cNvCxnSpPr/>
          <p:nvPr/>
        </p:nvCxnSpPr>
        <p:spPr bwMode="auto">
          <a:xfrm>
            <a:off x="3599891" y="3081632"/>
            <a:ext cx="0" cy="347368"/>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grpSp>
        <p:nvGrpSpPr>
          <p:cNvPr id="53" name="Group 52"/>
          <p:cNvGrpSpPr/>
          <p:nvPr/>
        </p:nvGrpSpPr>
        <p:grpSpPr>
          <a:xfrm>
            <a:off x="2530364" y="3559264"/>
            <a:ext cx="4406158" cy="2181538"/>
            <a:chOff x="-3204864" y="4173343"/>
            <a:chExt cx="4406158" cy="2181538"/>
          </a:xfrm>
        </p:grpSpPr>
        <p:sp>
          <p:nvSpPr>
            <p:cNvPr id="33" name="Flowchart: Process 32"/>
            <p:cNvSpPr/>
            <p:nvPr/>
          </p:nvSpPr>
          <p:spPr bwMode="auto">
            <a:xfrm>
              <a:off x="-3204864" y="4173343"/>
              <a:ext cx="4406158" cy="2181538"/>
            </a:xfrm>
            <a:prstGeom prst="flowChartProcess">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none" lIns="90000" tIns="46800" rIns="90000" bIns="4680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600" dirty="0" smtClean="0">
                  <a:solidFill>
                    <a:schemeClr val="bg2"/>
                  </a:solidFill>
                  <a:latin typeface="Trebuchet MS" pitchFamily="34" charset="0"/>
                </a:rPr>
                <a:t>Int</a:t>
              </a:r>
              <a:r>
                <a:rPr lang="en-GB" sz="1600" b="1" u="sng" dirty="0" smtClean="0">
                  <a:solidFill>
                    <a:schemeClr val="bg2"/>
                  </a:solidFill>
                  <a:latin typeface="Trebuchet MS" pitchFamily="34" charset="0"/>
                </a:rPr>
                <a:t>ra</a:t>
              </a:r>
              <a:r>
                <a:rPr lang="en-GB" sz="1600" dirty="0" smtClean="0">
                  <a:solidFill>
                    <a:schemeClr val="bg2"/>
                  </a:solidFill>
                  <a:latin typeface="Trebuchet MS" pitchFamily="34" charset="0"/>
                </a:rPr>
                <a:t> frame prediction</a:t>
              </a:r>
              <a:endParaRPr kumimoji="0" lang="en-GB" sz="1600" b="0" i="0" u="none" strike="noStrike" cap="none" normalizeH="0" baseline="0" dirty="0" smtClean="0">
                <a:ln>
                  <a:noFill/>
                </a:ln>
                <a:solidFill>
                  <a:schemeClr val="bg2"/>
                </a:solidFill>
                <a:effectLst/>
                <a:latin typeface="Trebuchet MS" pitchFamily="34" charset="0"/>
              </a:endParaRPr>
            </a:p>
          </p:txBody>
        </p:sp>
        <p:pic>
          <p:nvPicPr>
            <p:cNvPr id="84" name="Picture 4"/>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45320"/>
            <a:stretch/>
          </p:blipFill>
          <p:spPr bwMode="auto">
            <a:xfrm>
              <a:off x="-2939167" y="4618213"/>
              <a:ext cx="2232248" cy="1491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5" name="Picture 5"/>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08121" y="4589593"/>
              <a:ext cx="1772862" cy="163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cxnSp>
        <p:nvCxnSpPr>
          <p:cNvPr id="92" name="Straight Arrow Connector 91"/>
          <p:cNvCxnSpPr/>
          <p:nvPr/>
        </p:nvCxnSpPr>
        <p:spPr bwMode="auto">
          <a:xfrm flipH="1">
            <a:off x="4680012" y="2924944"/>
            <a:ext cx="486055" cy="0"/>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881816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34"/>
                                        </p:tgtEl>
                                        <p:attrNameLst>
                                          <p:attrName>style.visibility</p:attrName>
                                        </p:attrNameLst>
                                      </p:cBhvr>
                                      <p:to>
                                        <p:strVal val="visible"/>
                                      </p:to>
                                    </p:set>
                                    <p:animEffect transition="in" filter="fade">
                                      <p:cBhvr>
                                        <p:cTn id="10" dur="500"/>
                                        <p:tgtEl>
                                          <p:spTgt spid="34"/>
                                        </p:tgtEl>
                                      </p:cBhvr>
                                    </p:animEffect>
                                  </p:childTnLst>
                                </p:cTn>
                              </p:par>
                              <p:par>
                                <p:cTn id="11" presetID="10" presetClass="entr" presetSubtype="0" fill="hold" nodeType="withEffect">
                                  <p:stCondLst>
                                    <p:cond delay="0"/>
                                  </p:stCondLst>
                                  <p:childTnLst>
                                    <p:set>
                                      <p:cBhvr>
                                        <p:cTn id="12" dur="1" fill="hold">
                                          <p:stCondLst>
                                            <p:cond delay="0"/>
                                          </p:stCondLst>
                                        </p:cTn>
                                        <p:tgtEl>
                                          <p:spTgt spid="1026"/>
                                        </p:tgtEl>
                                        <p:attrNameLst>
                                          <p:attrName>style.visibility</p:attrName>
                                        </p:attrNameLst>
                                      </p:cBhvr>
                                      <p:to>
                                        <p:strVal val="visible"/>
                                      </p:to>
                                    </p:set>
                                    <p:animEffect transition="in" filter="fade">
                                      <p:cBhvr>
                                        <p:cTn id="13" dur="500"/>
                                        <p:tgtEl>
                                          <p:spTgt spid="1026"/>
                                        </p:tgtEl>
                                      </p:cBhvr>
                                    </p:animEffect>
                                  </p:childTnLst>
                                </p:cTn>
                              </p:par>
                              <p:par>
                                <p:cTn id="14" presetID="10" presetClass="entr" presetSubtype="0" fill="hold" nodeType="withEffect">
                                  <p:stCondLst>
                                    <p:cond delay="0"/>
                                  </p:stCondLst>
                                  <p:childTnLst>
                                    <p:set>
                                      <p:cBhvr>
                                        <p:cTn id="15" dur="1" fill="hold">
                                          <p:stCondLst>
                                            <p:cond delay="0"/>
                                          </p:stCondLst>
                                        </p:cTn>
                                        <p:tgtEl>
                                          <p:spTgt spid="36"/>
                                        </p:tgtEl>
                                        <p:attrNameLst>
                                          <p:attrName>style.visibility</p:attrName>
                                        </p:attrNameLst>
                                      </p:cBhvr>
                                      <p:to>
                                        <p:strVal val="visible"/>
                                      </p:to>
                                    </p:set>
                                    <p:animEffect transition="in" filter="fade">
                                      <p:cBhvr>
                                        <p:cTn id="16" dur="500"/>
                                        <p:tgtEl>
                                          <p:spTgt spid="36"/>
                                        </p:tgtEl>
                                      </p:cBhvr>
                                    </p:animEffect>
                                  </p:childTnLst>
                                </p:cTn>
                              </p:par>
                              <p:par>
                                <p:cTn id="17" presetID="10" presetClass="entr" presetSubtype="0" fill="hold" nodeType="withEffect">
                                  <p:stCondLst>
                                    <p:cond delay="0"/>
                                  </p:stCondLst>
                                  <p:childTnLst>
                                    <p:set>
                                      <p:cBhvr>
                                        <p:cTn id="18" dur="1" fill="hold">
                                          <p:stCondLst>
                                            <p:cond delay="0"/>
                                          </p:stCondLst>
                                        </p:cTn>
                                        <p:tgtEl>
                                          <p:spTgt spid="37"/>
                                        </p:tgtEl>
                                        <p:attrNameLst>
                                          <p:attrName>style.visibility</p:attrName>
                                        </p:attrNameLst>
                                      </p:cBhvr>
                                      <p:to>
                                        <p:strVal val="visible"/>
                                      </p:to>
                                    </p:set>
                                    <p:animEffect transition="in" filter="fade">
                                      <p:cBhvr>
                                        <p:cTn id="19" dur="500"/>
                                        <p:tgtEl>
                                          <p:spTgt spid="37"/>
                                        </p:tgtEl>
                                      </p:cBhvr>
                                    </p:animEffect>
                                  </p:childTnLst>
                                </p:cTn>
                              </p:par>
                              <p:par>
                                <p:cTn id="20" presetID="10" presetClass="entr" presetSubtype="0" fill="hold" nodeType="with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fade">
                                      <p:cBhvr>
                                        <p:cTn id="22" dur="500"/>
                                        <p:tgtEl>
                                          <p:spTgt spid="3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nodeType="clickEffect">
                                  <p:stCondLst>
                                    <p:cond delay="0"/>
                                  </p:stCondLst>
                                  <p:childTnLst>
                                    <p:animEffect transition="out" filter="fade">
                                      <p:cBhvr>
                                        <p:cTn id="26" dur="500"/>
                                        <p:tgtEl>
                                          <p:spTgt spid="36"/>
                                        </p:tgtEl>
                                      </p:cBhvr>
                                    </p:animEffect>
                                    <p:set>
                                      <p:cBhvr>
                                        <p:cTn id="27" dur="1" fill="hold">
                                          <p:stCondLst>
                                            <p:cond delay="499"/>
                                          </p:stCondLst>
                                        </p:cTn>
                                        <p:tgtEl>
                                          <p:spTgt spid="36"/>
                                        </p:tgtEl>
                                        <p:attrNameLst>
                                          <p:attrName>style.visibility</p:attrName>
                                        </p:attrNameLst>
                                      </p:cBhvr>
                                      <p:to>
                                        <p:strVal val="hidden"/>
                                      </p:to>
                                    </p:set>
                                  </p:childTnLst>
                                </p:cTn>
                              </p:par>
                              <p:par>
                                <p:cTn id="28" presetID="10" presetClass="exit" presetSubtype="0" fill="hold" nodeType="withEffect">
                                  <p:stCondLst>
                                    <p:cond delay="0"/>
                                  </p:stCondLst>
                                  <p:childTnLst>
                                    <p:animEffect transition="out" filter="fade">
                                      <p:cBhvr>
                                        <p:cTn id="29" dur="500"/>
                                        <p:tgtEl>
                                          <p:spTgt spid="37"/>
                                        </p:tgtEl>
                                      </p:cBhvr>
                                    </p:animEffect>
                                    <p:set>
                                      <p:cBhvr>
                                        <p:cTn id="30" dur="1" fill="hold">
                                          <p:stCondLst>
                                            <p:cond delay="499"/>
                                          </p:stCondLst>
                                        </p:cTn>
                                        <p:tgtEl>
                                          <p:spTgt spid="37"/>
                                        </p:tgtEl>
                                        <p:attrNameLst>
                                          <p:attrName>style.visibility</p:attrName>
                                        </p:attrNameLst>
                                      </p:cBhvr>
                                      <p:to>
                                        <p:strVal val="hidden"/>
                                      </p:to>
                                    </p:set>
                                  </p:childTnLst>
                                </p:cTn>
                              </p:par>
                              <p:par>
                                <p:cTn id="31" presetID="10" presetClass="exit" presetSubtype="0" fill="hold" nodeType="withEffect">
                                  <p:stCondLst>
                                    <p:cond delay="0"/>
                                  </p:stCondLst>
                                  <p:childTnLst>
                                    <p:animEffect transition="out" filter="fade">
                                      <p:cBhvr>
                                        <p:cTn id="32" dur="500"/>
                                        <p:tgtEl>
                                          <p:spTgt spid="35"/>
                                        </p:tgtEl>
                                      </p:cBhvr>
                                    </p:animEffect>
                                    <p:set>
                                      <p:cBhvr>
                                        <p:cTn id="33" dur="1" fill="hold">
                                          <p:stCondLst>
                                            <p:cond delay="499"/>
                                          </p:stCondLst>
                                        </p:cTn>
                                        <p:tgtEl>
                                          <p:spTgt spid="35"/>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027"/>
                                        </p:tgtEl>
                                        <p:attrNameLst>
                                          <p:attrName>style.visibility</p:attrName>
                                        </p:attrNameLst>
                                      </p:cBhvr>
                                      <p:to>
                                        <p:strVal val="visible"/>
                                      </p:to>
                                    </p:set>
                                    <p:animEffect transition="in" filter="fade">
                                      <p:cBhvr>
                                        <p:cTn id="38" dur="500"/>
                                        <p:tgtEl>
                                          <p:spTgt spid="1027"/>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49"/>
                                        </p:tgtEl>
                                        <p:attrNameLst>
                                          <p:attrName>style.visibility</p:attrName>
                                        </p:attrNameLst>
                                      </p:cBhvr>
                                      <p:to>
                                        <p:strVal val="visible"/>
                                      </p:to>
                                    </p:set>
                                    <p:animEffect transition="in" filter="fade">
                                      <p:cBhvr>
                                        <p:cTn id="43" dur="500"/>
                                        <p:tgtEl>
                                          <p:spTgt spid="49"/>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xit" presetSubtype="0" fill="hold" nodeType="clickEffect">
                                  <p:stCondLst>
                                    <p:cond delay="0"/>
                                  </p:stCondLst>
                                  <p:childTnLst>
                                    <p:animEffect transition="out" filter="fade">
                                      <p:cBhvr>
                                        <p:cTn id="47" dur="500"/>
                                        <p:tgtEl>
                                          <p:spTgt spid="49"/>
                                        </p:tgtEl>
                                      </p:cBhvr>
                                    </p:animEffect>
                                    <p:set>
                                      <p:cBhvr>
                                        <p:cTn id="48" dur="1" fill="hold">
                                          <p:stCondLst>
                                            <p:cond delay="499"/>
                                          </p:stCondLst>
                                        </p:cTn>
                                        <p:tgtEl>
                                          <p:spTgt spid="49"/>
                                        </p:tgtEl>
                                        <p:attrNameLst>
                                          <p:attrName>style.visibility</p:attrName>
                                        </p:attrNameLst>
                                      </p:cBhvr>
                                      <p:to>
                                        <p:strVal val="hidden"/>
                                      </p:to>
                                    </p:set>
                                  </p:childTnLst>
                                </p:cTn>
                              </p:par>
                              <p:par>
                                <p:cTn id="49" presetID="10" presetClass="entr" presetSubtype="0" fill="hold" nodeType="withEffect">
                                  <p:stCondLst>
                                    <p:cond delay="0"/>
                                  </p:stCondLst>
                                  <p:childTnLst>
                                    <p:set>
                                      <p:cBhvr>
                                        <p:cTn id="50" dur="1" fill="hold">
                                          <p:stCondLst>
                                            <p:cond delay="0"/>
                                          </p:stCondLst>
                                        </p:cTn>
                                        <p:tgtEl>
                                          <p:spTgt spid="8"/>
                                        </p:tgtEl>
                                        <p:attrNameLst>
                                          <p:attrName>style.visibility</p:attrName>
                                        </p:attrNameLst>
                                      </p:cBhvr>
                                      <p:to>
                                        <p:strVal val="visible"/>
                                      </p:to>
                                    </p:set>
                                    <p:animEffect transition="in" filter="fade">
                                      <p:cBhvr>
                                        <p:cTn id="51" dur="500"/>
                                        <p:tgtEl>
                                          <p:spTgt spid="8"/>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10"/>
                                        </p:tgtEl>
                                        <p:attrNameLst>
                                          <p:attrName>style.visibility</p:attrName>
                                        </p:attrNameLst>
                                      </p:cBhvr>
                                      <p:to>
                                        <p:strVal val="visible"/>
                                      </p:to>
                                    </p:set>
                                    <p:animEffect transition="in" filter="fade">
                                      <p:cBhvr>
                                        <p:cTn id="54" dur="500"/>
                                        <p:tgtEl>
                                          <p:spTgt spid="10"/>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28"/>
                                        </p:tgtEl>
                                        <p:attrNameLst>
                                          <p:attrName>style.visibility</p:attrName>
                                        </p:attrNameLst>
                                      </p:cBhvr>
                                      <p:to>
                                        <p:strVal val="visible"/>
                                      </p:to>
                                    </p:set>
                                    <p:animEffect transition="in" filter="fade">
                                      <p:cBhvr>
                                        <p:cTn id="59" dur="500"/>
                                        <p:tgtEl>
                                          <p:spTgt spid="28"/>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32"/>
                                        </p:tgtEl>
                                        <p:attrNameLst>
                                          <p:attrName>style.visibility</p:attrName>
                                        </p:attrNameLst>
                                      </p:cBhvr>
                                      <p:to>
                                        <p:strVal val="visible"/>
                                      </p:to>
                                    </p:set>
                                    <p:animEffect transition="in" filter="fade">
                                      <p:cBhvr>
                                        <p:cTn id="62" dur="500"/>
                                        <p:tgtEl>
                                          <p:spTgt spid="32"/>
                                        </p:tgtEl>
                                      </p:cBhvr>
                                    </p:animEffect>
                                  </p:childTnLst>
                                </p:cTn>
                              </p:par>
                              <p:par>
                                <p:cTn id="63" presetID="10" presetClass="entr" presetSubtype="0" fill="hold" nodeType="withEffect">
                                  <p:stCondLst>
                                    <p:cond delay="0"/>
                                  </p:stCondLst>
                                  <p:childTnLst>
                                    <p:set>
                                      <p:cBhvr>
                                        <p:cTn id="64" dur="1" fill="hold">
                                          <p:stCondLst>
                                            <p:cond delay="0"/>
                                          </p:stCondLst>
                                        </p:cTn>
                                        <p:tgtEl>
                                          <p:spTgt spid="45"/>
                                        </p:tgtEl>
                                        <p:attrNameLst>
                                          <p:attrName>style.visibility</p:attrName>
                                        </p:attrNameLst>
                                      </p:cBhvr>
                                      <p:to>
                                        <p:strVal val="visible"/>
                                      </p:to>
                                    </p:set>
                                    <p:animEffect transition="in" filter="fade">
                                      <p:cBhvr>
                                        <p:cTn id="65" dur="500"/>
                                        <p:tgtEl>
                                          <p:spTgt spid="45"/>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xit" presetSubtype="0" fill="hold" nodeType="clickEffect">
                                  <p:stCondLst>
                                    <p:cond delay="0"/>
                                  </p:stCondLst>
                                  <p:childTnLst>
                                    <p:animEffect transition="out" filter="fade">
                                      <p:cBhvr>
                                        <p:cTn id="69" dur="500"/>
                                        <p:tgtEl>
                                          <p:spTgt spid="45"/>
                                        </p:tgtEl>
                                      </p:cBhvr>
                                    </p:animEffect>
                                    <p:set>
                                      <p:cBhvr>
                                        <p:cTn id="70" dur="1" fill="hold">
                                          <p:stCondLst>
                                            <p:cond delay="499"/>
                                          </p:stCondLst>
                                        </p:cTn>
                                        <p:tgtEl>
                                          <p:spTgt spid="45"/>
                                        </p:tgtEl>
                                        <p:attrNameLst>
                                          <p:attrName>style.visibility</p:attrName>
                                        </p:attrNameLst>
                                      </p:cBhvr>
                                      <p:to>
                                        <p:strVal val="hidden"/>
                                      </p:to>
                                    </p:set>
                                  </p:childTnLst>
                                </p:cTn>
                              </p:par>
                              <p:par>
                                <p:cTn id="71" presetID="10" presetClass="entr" presetSubtype="0" fill="hold" grpId="0" nodeType="withEffect">
                                  <p:stCondLst>
                                    <p:cond delay="0"/>
                                  </p:stCondLst>
                                  <p:childTnLst>
                                    <p:set>
                                      <p:cBhvr>
                                        <p:cTn id="72" dur="1" fill="hold">
                                          <p:stCondLst>
                                            <p:cond delay="0"/>
                                          </p:stCondLst>
                                        </p:cTn>
                                        <p:tgtEl>
                                          <p:spTgt spid="86"/>
                                        </p:tgtEl>
                                        <p:attrNameLst>
                                          <p:attrName>style.visibility</p:attrName>
                                        </p:attrNameLst>
                                      </p:cBhvr>
                                      <p:to>
                                        <p:strVal val="visible"/>
                                      </p:to>
                                    </p:set>
                                    <p:animEffect transition="in" filter="fade">
                                      <p:cBhvr>
                                        <p:cTn id="73" dur="500"/>
                                        <p:tgtEl>
                                          <p:spTgt spid="86"/>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19"/>
                                        </p:tgtEl>
                                        <p:attrNameLst>
                                          <p:attrName>style.visibility</p:attrName>
                                        </p:attrNameLst>
                                      </p:cBhvr>
                                      <p:to>
                                        <p:strVal val="visible"/>
                                      </p:to>
                                    </p:set>
                                    <p:animEffect transition="in" filter="fade">
                                      <p:cBhvr>
                                        <p:cTn id="76" dur="500"/>
                                        <p:tgtEl>
                                          <p:spTgt spid="19"/>
                                        </p:tgtEl>
                                      </p:cBhvr>
                                    </p:animEffect>
                                  </p:childTnLst>
                                </p:cTn>
                              </p:par>
                              <p:par>
                                <p:cTn id="77" presetID="10" presetClass="entr" presetSubtype="0" fill="hold" nodeType="withEffect">
                                  <p:stCondLst>
                                    <p:cond delay="0"/>
                                  </p:stCondLst>
                                  <p:childTnLst>
                                    <p:set>
                                      <p:cBhvr>
                                        <p:cTn id="78" dur="1" fill="hold">
                                          <p:stCondLst>
                                            <p:cond delay="0"/>
                                          </p:stCondLst>
                                        </p:cTn>
                                        <p:tgtEl>
                                          <p:spTgt spid="18"/>
                                        </p:tgtEl>
                                        <p:attrNameLst>
                                          <p:attrName>style.visibility</p:attrName>
                                        </p:attrNameLst>
                                      </p:cBhvr>
                                      <p:to>
                                        <p:strVal val="visible"/>
                                      </p:to>
                                    </p:set>
                                    <p:animEffect transition="in" filter="fade">
                                      <p:cBhvr>
                                        <p:cTn id="79" dur="500"/>
                                        <p:tgtEl>
                                          <p:spTgt spid="18"/>
                                        </p:tgtEl>
                                      </p:cBhvr>
                                    </p:animEffect>
                                  </p:childTnLst>
                                </p:cTn>
                              </p:par>
                              <p:par>
                                <p:cTn id="80" presetID="10" presetClass="entr" presetSubtype="0" fill="hold" nodeType="withEffect">
                                  <p:stCondLst>
                                    <p:cond delay="0"/>
                                  </p:stCondLst>
                                  <p:childTnLst>
                                    <p:set>
                                      <p:cBhvr>
                                        <p:cTn id="81" dur="1" fill="hold">
                                          <p:stCondLst>
                                            <p:cond delay="0"/>
                                          </p:stCondLst>
                                        </p:cTn>
                                        <p:tgtEl>
                                          <p:spTgt spid="48"/>
                                        </p:tgtEl>
                                        <p:attrNameLst>
                                          <p:attrName>style.visibility</p:attrName>
                                        </p:attrNameLst>
                                      </p:cBhvr>
                                      <p:to>
                                        <p:strVal val="visible"/>
                                      </p:to>
                                    </p:set>
                                    <p:animEffect transition="in" filter="fade">
                                      <p:cBhvr>
                                        <p:cTn id="82" dur="500"/>
                                        <p:tgtEl>
                                          <p:spTgt spid="48"/>
                                        </p:tgtEl>
                                      </p:cBhvr>
                                    </p:animEffect>
                                  </p:childTnLst>
                                </p:cTn>
                              </p:par>
                              <p:par>
                                <p:cTn id="83" presetID="10" presetClass="entr" presetSubtype="0" fill="hold" nodeType="withEffect">
                                  <p:stCondLst>
                                    <p:cond delay="0"/>
                                  </p:stCondLst>
                                  <p:childTnLst>
                                    <p:set>
                                      <p:cBhvr>
                                        <p:cTn id="84" dur="1" fill="hold">
                                          <p:stCondLst>
                                            <p:cond delay="0"/>
                                          </p:stCondLst>
                                        </p:cTn>
                                        <p:tgtEl>
                                          <p:spTgt spid="13"/>
                                        </p:tgtEl>
                                        <p:attrNameLst>
                                          <p:attrName>style.visibility</p:attrName>
                                        </p:attrNameLst>
                                      </p:cBhvr>
                                      <p:to>
                                        <p:strVal val="visible"/>
                                      </p:to>
                                    </p:set>
                                    <p:animEffect transition="in" filter="fade">
                                      <p:cBhvr>
                                        <p:cTn id="85" dur="500"/>
                                        <p:tgtEl>
                                          <p:spTgt spid="13"/>
                                        </p:tgtEl>
                                      </p:cBhvr>
                                    </p:animEffect>
                                  </p:childTnLst>
                                </p:cTn>
                              </p:par>
                              <p:par>
                                <p:cTn id="86" presetID="10" presetClass="entr" presetSubtype="0" fill="hold" nodeType="withEffect">
                                  <p:stCondLst>
                                    <p:cond delay="0"/>
                                  </p:stCondLst>
                                  <p:childTnLst>
                                    <p:set>
                                      <p:cBhvr>
                                        <p:cTn id="87" dur="1" fill="hold">
                                          <p:stCondLst>
                                            <p:cond delay="0"/>
                                          </p:stCondLst>
                                        </p:cTn>
                                        <p:tgtEl>
                                          <p:spTgt spid="14"/>
                                        </p:tgtEl>
                                        <p:attrNameLst>
                                          <p:attrName>style.visibility</p:attrName>
                                        </p:attrNameLst>
                                      </p:cBhvr>
                                      <p:to>
                                        <p:strVal val="visible"/>
                                      </p:to>
                                    </p:set>
                                    <p:animEffect transition="in" filter="fade">
                                      <p:cBhvr>
                                        <p:cTn id="88" dur="500"/>
                                        <p:tgtEl>
                                          <p:spTgt spid="14"/>
                                        </p:tgtEl>
                                      </p:cBhvr>
                                    </p:animEffect>
                                  </p:childTnLst>
                                </p:cTn>
                              </p:par>
                              <p:par>
                                <p:cTn id="89" presetID="10" presetClass="entr" presetSubtype="0" fill="hold" nodeType="withEffect">
                                  <p:stCondLst>
                                    <p:cond delay="0"/>
                                  </p:stCondLst>
                                  <p:childTnLst>
                                    <p:set>
                                      <p:cBhvr>
                                        <p:cTn id="90" dur="1" fill="hold">
                                          <p:stCondLst>
                                            <p:cond delay="0"/>
                                          </p:stCondLst>
                                        </p:cTn>
                                        <p:tgtEl>
                                          <p:spTgt spid="15"/>
                                        </p:tgtEl>
                                        <p:attrNameLst>
                                          <p:attrName>style.visibility</p:attrName>
                                        </p:attrNameLst>
                                      </p:cBhvr>
                                      <p:to>
                                        <p:strVal val="visible"/>
                                      </p:to>
                                    </p:set>
                                    <p:animEffect transition="in" filter="fade">
                                      <p:cBhvr>
                                        <p:cTn id="91" dur="500"/>
                                        <p:tgtEl>
                                          <p:spTgt spid="15"/>
                                        </p:tgtEl>
                                      </p:cBhvr>
                                    </p:animEffect>
                                  </p:childTnLst>
                                </p:cTn>
                              </p:par>
                              <p:par>
                                <p:cTn id="92" presetID="10" presetClass="entr" presetSubtype="0" fill="hold" nodeType="withEffect">
                                  <p:stCondLst>
                                    <p:cond delay="0"/>
                                  </p:stCondLst>
                                  <p:childTnLst>
                                    <p:set>
                                      <p:cBhvr>
                                        <p:cTn id="93" dur="1" fill="hold">
                                          <p:stCondLst>
                                            <p:cond delay="0"/>
                                          </p:stCondLst>
                                        </p:cTn>
                                        <p:tgtEl>
                                          <p:spTgt spid="16"/>
                                        </p:tgtEl>
                                        <p:attrNameLst>
                                          <p:attrName>style.visibility</p:attrName>
                                        </p:attrNameLst>
                                      </p:cBhvr>
                                      <p:to>
                                        <p:strVal val="visible"/>
                                      </p:to>
                                    </p:set>
                                    <p:animEffect transition="in" filter="fade">
                                      <p:cBhvr>
                                        <p:cTn id="94" dur="500"/>
                                        <p:tgtEl>
                                          <p:spTgt spid="16"/>
                                        </p:tgtEl>
                                      </p:cBhvr>
                                    </p:animEffect>
                                  </p:childTnLst>
                                </p:cTn>
                              </p:par>
                              <p:par>
                                <p:cTn id="95" presetID="10" presetClass="entr" presetSubtype="0" fill="hold" nodeType="withEffect">
                                  <p:stCondLst>
                                    <p:cond delay="0"/>
                                  </p:stCondLst>
                                  <p:childTnLst>
                                    <p:set>
                                      <p:cBhvr>
                                        <p:cTn id="96" dur="1" fill="hold">
                                          <p:stCondLst>
                                            <p:cond delay="0"/>
                                          </p:stCondLst>
                                        </p:cTn>
                                        <p:tgtEl>
                                          <p:spTgt spid="17"/>
                                        </p:tgtEl>
                                        <p:attrNameLst>
                                          <p:attrName>style.visibility</p:attrName>
                                        </p:attrNameLst>
                                      </p:cBhvr>
                                      <p:to>
                                        <p:strVal val="visible"/>
                                      </p:to>
                                    </p:set>
                                    <p:animEffect transition="in" filter="fade">
                                      <p:cBhvr>
                                        <p:cTn id="97" dur="500"/>
                                        <p:tgtEl>
                                          <p:spTgt spid="17"/>
                                        </p:tgtEl>
                                      </p:cBhvr>
                                    </p:animEffect>
                                  </p:childTnLst>
                                </p:cTn>
                              </p:par>
                              <p:par>
                                <p:cTn id="98" presetID="10" presetClass="entr" presetSubtype="0" fill="hold" nodeType="withEffect">
                                  <p:stCondLst>
                                    <p:cond delay="0"/>
                                  </p:stCondLst>
                                  <p:childTnLst>
                                    <p:set>
                                      <p:cBhvr>
                                        <p:cTn id="99" dur="1" fill="hold">
                                          <p:stCondLst>
                                            <p:cond delay="0"/>
                                          </p:stCondLst>
                                        </p:cTn>
                                        <p:tgtEl>
                                          <p:spTgt spid="23"/>
                                        </p:tgtEl>
                                        <p:attrNameLst>
                                          <p:attrName>style.visibility</p:attrName>
                                        </p:attrNameLst>
                                      </p:cBhvr>
                                      <p:to>
                                        <p:strVal val="visible"/>
                                      </p:to>
                                    </p:set>
                                    <p:animEffect transition="in" filter="fade">
                                      <p:cBhvr>
                                        <p:cTn id="100" dur="500"/>
                                        <p:tgtEl>
                                          <p:spTgt spid="23"/>
                                        </p:tgtEl>
                                      </p:cBhvr>
                                    </p:animEffect>
                                  </p:childTnLst>
                                </p:cTn>
                              </p:par>
                            </p:childTnLst>
                          </p:cTn>
                        </p:par>
                      </p:childTnLst>
                    </p:cTn>
                  </p:par>
                  <p:par>
                    <p:cTn id="101" fill="hold">
                      <p:stCondLst>
                        <p:cond delay="indefinite"/>
                      </p:stCondLst>
                      <p:childTnLst>
                        <p:par>
                          <p:cTn id="102" fill="hold">
                            <p:stCondLst>
                              <p:cond delay="0"/>
                            </p:stCondLst>
                            <p:childTnLst>
                              <p:par>
                                <p:cTn id="103" presetID="10" presetClass="exit" presetSubtype="0" fill="hold" nodeType="clickEffect">
                                  <p:stCondLst>
                                    <p:cond delay="0"/>
                                  </p:stCondLst>
                                  <p:childTnLst>
                                    <p:animEffect transition="out" filter="fade">
                                      <p:cBhvr>
                                        <p:cTn id="104" dur="500"/>
                                        <p:tgtEl>
                                          <p:spTgt spid="48"/>
                                        </p:tgtEl>
                                      </p:cBhvr>
                                    </p:animEffect>
                                    <p:set>
                                      <p:cBhvr>
                                        <p:cTn id="105" dur="1" fill="hold">
                                          <p:stCondLst>
                                            <p:cond delay="499"/>
                                          </p:stCondLst>
                                        </p:cTn>
                                        <p:tgtEl>
                                          <p:spTgt spid="48"/>
                                        </p:tgtEl>
                                        <p:attrNameLst>
                                          <p:attrName>style.visibility</p:attrName>
                                        </p:attrNameLst>
                                      </p:cBhvr>
                                      <p:to>
                                        <p:strVal val="hidden"/>
                                      </p:to>
                                    </p:set>
                                  </p:childTnLst>
                                </p:cTn>
                              </p:par>
                              <p:par>
                                <p:cTn id="106" presetID="10" presetClass="entr" presetSubtype="0" fill="hold" grpId="0" nodeType="withEffect">
                                  <p:stCondLst>
                                    <p:cond delay="0"/>
                                  </p:stCondLst>
                                  <p:childTnLst>
                                    <p:set>
                                      <p:cBhvr>
                                        <p:cTn id="107" dur="1" fill="hold">
                                          <p:stCondLst>
                                            <p:cond delay="0"/>
                                          </p:stCondLst>
                                        </p:cTn>
                                        <p:tgtEl>
                                          <p:spTgt spid="47"/>
                                        </p:tgtEl>
                                        <p:attrNameLst>
                                          <p:attrName>style.visibility</p:attrName>
                                        </p:attrNameLst>
                                      </p:cBhvr>
                                      <p:to>
                                        <p:strVal val="visible"/>
                                      </p:to>
                                    </p:set>
                                    <p:animEffect transition="in" filter="fade">
                                      <p:cBhvr>
                                        <p:cTn id="108" dur="500"/>
                                        <p:tgtEl>
                                          <p:spTgt spid="47"/>
                                        </p:tgtEl>
                                      </p:cBhvr>
                                    </p:animEffect>
                                  </p:childTnLst>
                                </p:cTn>
                              </p:par>
                              <p:par>
                                <p:cTn id="109" presetID="10" presetClass="entr" presetSubtype="0" fill="hold" nodeType="withEffect">
                                  <p:stCondLst>
                                    <p:cond delay="0"/>
                                  </p:stCondLst>
                                  <p:childTnLst>
                                    <p:set>
                                      <p:cBhvr>
                                        <p:cTn id="110" dur="1" fill="hold">
                                          <p:stCondLst>
                                            <p:cond delay="0"/>
                                          </p:stCondLst>
                                        </p:cTn>
                                        <p:tgtEl>
                                          <p:spTgt spid="25"/>
                                        </p:tgtEl>
                                        <p:attrNameLst>
                                          <p:attrName>style.visibility</p:attrName>
                                        </p:attrNameLst>
                                      </p:cBhvr>
                                      <p:to>
                                        <p:strVal val="visible"/>
                                      </p:to>
                                    </p:set>
                                    <p:animEffect transition="in" filter="fade">
                                      <p:cBhvr>
                                        <p:cTn id="111" dur="500"/>
                                        <p:tgtEl>
                                          <p:spTgt spid="25"/>
                                        </p:tgtEl>
                                      </p:cBhvr>
                                    </p:animEffect>
                                  </p:childTnLst>
                                </p:cTn>
                              </p:par>
                              <p:par>
                                <p:cTn id="112" presetID="10" presetClass="entr" presetSubtype="0" fill="hold" grpId="0" nodeType="withEffect">
                                  <p:stCondLst>
                                    <p:cond delay="0"/>
                                  </p:stCondLst>
                                  <p:childTnLst>
                                    <p:set>
                                      <p:cBhvr>
                                        <p:cTn id="113" dur="1" fill="hold">
                                          <p:stCondLst>
                                            <p:cond delay="0"/>
                                          </p:stCondLst>
                                        </p:cTn>
                                        <p:tgtEl>
                                          <p:spTgt spid="24"/>
                                        </p:tgtEl>
                                        <p:attrNameLst>
                                          <p:attrName>style.visibility</p:attrName>
                                        </p:attrNameLst>
                                      </p:cBhvr>
                                      <p:to>
                                        <p:strVal val="visible"/>
                                      </p:to>
                                    </p:set>
                                    <p:animEffect transition="in" filter="fade">
                                      <p:cBhvr>
                                        <p:cTn id="114" dur="500"/>
                                        <p:tgtEl>
                                          <p:spTgt spid="24"/>
                                        </p:tgtEl>
                                      </p:cBhvr>
                                    </p:animEffect>
                                  </p:childTnLst>
                                </p:cTn>
                              </p:par>
                            </p:childTnLst>
                          </p:cTn>
                        </p:par>
                      </p:childTnLst>
                    </p:cTn>
                  </p:par>
                  <p:par>
                    <p:cTn id="115" fill="hold">
                      <p:stCondLst>
                        <p:cond delay="indefinite"/>
                      </p:stCondLst>
                      <p:childTnLst>
                        <p:par>
                          <p:cTn id="116" fill="hold">
                            <p:stCondLst>
                              <p:cond delay="0"/>
                            </p:stCondLst>
                            <p:childTnLst>
                              <p:par>
                                <p:cTn id="117" presetID="10" presetClass="entr" presetSubtype="0" fill="hold" grpId="0" nodeType="clickEffect">
                                  <p:stCondLst>
                                    <p:cond delay="0"/>
                                  </p:stCondLst>
                                  <p:childTnLst>
                                    <p:set>
                                      <p:cBhvr>
                                        <p:cTn id="118" dur="1" fill="hold">
                                          <p:stCondLst>
                                            <p:cond delay="0"/>
                                          </p:stCondLst>
                                        </p:cTn>
                                        <p:tgtEl>
                                          <p:spTgt spid="46"/>
                                        </p:tgtEl>
                                        <p:attrNameLst>
                                          <p:attrName>style.visibility</p:attrName>
                                        </p:attrNameLst>
                                      </p:cBhvr>
                                      <p:to>
                                        <p:strVal val="visible"/>
                                      </p:to>
                                    </p:set>
                                    <p:animEffect transition="in" filter="fade">
                                      <p:cBhvr>
                                        <p:cTn id="119" dur="500"/>
                                        <p:tgtEl>
                                          <p:spTgt spid="46"/>
                                        </p:tgtEl>
                                      </p:cBhvr>
                                    </p:animEffect>
                                  </p:childTnLst>
                                </p:cTn>
                              </p:par>
                              <p:par>
                                <p:cTn id="120" presetID="10" presetClass="entr" presetSubtype="0" fill="hold" nodeType="withEffect">
                                  <p:stCondLst>
                                    <p:cond delay="0"/>
                                  </p:stCondLst>
                                  <p:childTnLst>
                                    <p:set>
                                      <p:cBhvr>
                                        <p:cTn id="121" dur="1" fill="hold">
                                          <p:stCondLst>
                                            <p:cond delay="0"/>
                                          </p:stCondLst>
                                        </p:cTn>
                                        <p:tgtEl>
                                          <p:spTgt spid="43"/>
                                        </p:tgtEl>
                                        <p:attrNameLst>
                                          <p:attrName>style.visibility</p:attrName>
                                        </p:attrNameLst>
                                      </p:cBhvr>
                                      <p:to>
                                        <p:strVal val="visible"/>
                                      </p:to>
                                    </p:set>
                                    <p:animEffect transition="in" filter="fade">
                                      <p:cBhvr>
                                        <p:cTn id="122" dur="500"/>
                                        <p:tgtEl>
                                          <p:spTgt spid="43"/>
                                        </p:tgtEl>
                                      </p:cBhvr>
                                    </p:animEffect>
                                  </p:childTnLst>
                                </p:cTn>
                              </p:par>
                            </p:childTnLst>
                          </p:cTn>
                        </p:par>
                      </p:childTnLst>
                    </p:cTn>
                  </p:par>
                  <p:par>
                    <p:cTn id="123" fill="hold">
                      <p:stCondLst>
                        <p:cond delay="indefinite"/>
                      </p:stCondLst>
                      <p:childTnLst>
                        <p:par>
                          <p:cTn id="124" fill="hold">
                            <p:stCondLst>
                              <p:cond delay="0"/>
                            </p:stCondLst>
                            <p:childTnLst>
                              <p:par>
                                <p:cTn id="125" presetID="10" presetClass="entr" presetSubtype="0" fill="hold" grpId="0" nodeType="clickEffect">
                                  <p:stCondLst>
                                    <p:cond delay="0"/>
                                  </p:stCondLst>
                                  <p:childTnLst>
                                    <p:set>
                                      <p:cBhvr>
                                        <p:cTn id="126" dur="1" fill="hold">
                                          <p:stCondLst>
                                            <p:cond delay="0"/>
                                          </p:stCondLst>
                                        </p:cTn>
                                        <p:tgtEl>
                                          <p:spTgt spid="110"/>
                                        </p:tgtEl>
                                        <p:attrNameLst>
                                          <p:attrName>style.visibility</p:attrName>
                                        </p:attrNameLst>
                                      </p:cBhvr>
                                      <p:to>
                                        <p:strVal val="visible"/>
                                      </p:to>
                                    </p:set>
                                    <p:animEffect transition="in" filter="fade">
                                      <p:cBhvr>
                                        <p:cTn id="127" dur="500"/>
                                        <p:tgtEl>
                                          <p:spTgt spid="110"/>
                                        </p:tgtEl>
                                      </p:cBhvr>
                                    </p:animEffect>
                                  </p:childTnLst>
                                </p:cTn>
                              </p:par>
                              <p:par>
                                <p:cTn id="128" presetID="10" presetClass="entr" presetSubtype="0" fill="hold" nodeType="withEffect">
                                  <p:stCondLst>
                                    <p:cond delay="0"/>
                                  </p:stCondLst>
                                  <p:childTnLst>
                                    <p:set>
                                      <p:cBhvr>
                                        <p:cTn id="129" dur="1" fill="hold">
                                          <p:stCondLst>
                                            <p:cond delay="0"/>
                                          </p:stCondLst>
                                        </p:cTn>
                                        <p:tgtEl>
                                          <p:spTgt spid="52"/>
                                        </p:tgtEl>
                                        <p:attrNameLst>
                                          <p:attrName>style.visibility</p:attrName>
                                        </p:attrNameLst>
                                      </p:cBhvr>
                                      <p:to>
                                        <p:strVal val="visible"/>
                                      </p:to>
                                    </p:set>
                                    <p:animEffect transition="in" filter="fade">
                                      <p:cBhvr>
                                        <p:cTn id="130" dur="500"/>
                                        <p:tgtEl>
                                          <p:spTgt spid="52"/>
                                        </p:tgtEl>
                                      </p:cBhvr>
                                    </p:animEffect>
                                  </p:childTnLst>
                                </p:cTn>
                              </p:par>
                              <p:par>
                                <p:cTn id="131" presetID="10" presetClass="entr" presetSubtype="0" fill="hold" grpId="0" nodeType="withEffect">
                                  <p:stCondLst>
                                    <p:cond delay="0"/>
                                  </p:stCondLst>
                                  <p:childTnLst>
                                    <p:set>
                                      <p:cBhvr>
                                        <p:cTn id="132" dur="1" fill="hold">
                                          <p:stCondLst>
                                            <p:cond delay="0"/>
                                          </p:stCondLst>
                                        </p:cTn>
                                        <p:tgtEl>
                                          <p:spTgt spid="51"/>
                                        </p:tgtEl>
                                        <p:attrNameLst>
                                          <p:attrName>style.visibility</p:attrName>
                                        </p:attrNameLst>
                                      </p:cBhvr>
                                      <p:to>
                                        <p:strVal val="visible"/>
                                      </p:to>
                                    </p:set>
                                    <p:animEffect transition="in" filter="fade">
                                      <p:cBhvr>
                                        <p:cTn id="133" dur="500"/>
                                        <p:tgtEl>
                                          <p:spTgt spid="51"/>
                                        </p:tgtEl>
                                      </p:cBhvr>
                                    </p:animEffect>
                                  </p:childTnLst>
                                </p:cTn>
                              </p:par>
                              <p:par>
                                <p:cTn id="134" presetID="10" presetClass="entr" presetSubtype="0" fill="hold" nodeType="withEffect">
                                  <p:stCondLst>
                                    <p:cond delay="0"/>
                                  </p:stCondLst>
                                  <p:childTnLst>
                                    <p:set>
                                      <p:cBhvr>
                                        <p:cTn id="135" dur="1" fill="hold">
                                          <p:stCondLst>
                                            <p:cond delay="0"/>
                                          </p:stCondLst>
                                        </p:cTn>
                                        <p:tgtEl>
                                          <p:spTgt spid="81"/>
                                        </p:tgtEl>
                                        <p:attrNameLst>
                                          <p:attrName>style.visibility</p:attrName>
                                        </p:attrNameLst>
                                      </p:cBhvr>
                                      <p:to>
                                        <p:strVal val="visible"/>
                                      </p:to>
                                    </p:set>
                                    <p:animEffect transition="in" filter="fade">
                                      <p:cBhvr>
                                        <p:cTn id="136" dur="500"/>
                                        <p:tgtEl>
                                          <p:spTgt spid="81"/>
                                        </p:tgtEl>
                                      </p:cBhvr>
                                    </p:animEffect>
                                  </p:childTnLst>
                                </p:cTn>
                              </p:par>
                              <p:par>
                                <p:cTn id="137" presetID="10" presetClass="entr" presetSubtype="0" fill="hold" nodeType="withEffect">
                                  <p:stCondLst>
                                    <p:cond delay="0"/>
                                  </p:stCondLst>
                                  <p:childTnLst>
                                    <p:set>
                                      <p:cBhvr>
                                        <p:cTn id="138" dur="1" fill="hold">
                                          <p:stCondLst>
                                            <p:cond delay="0"/>
                                          </p:stCondLst>
                                        </p:cTn>
                                        <p:tgtEl>
                                          <p:spTgt spid="67"/>
                                        </p:tgtEl>
                                        <p:attrNameLst>
                                          <p:attrName>style.visibility</p:attrName>
                                        </p:attrNameLst>
                                      </p:cBhvr>
                                      <p:to>
                                        <p:strVal val="visible"/>
                                      </p:to>
                                    </p:set>
                                    <p:animEffect transition="in" filter="fade">
                                      <p:cBhvr>
                                        <p:cTn id="139" dur="500"/>
                                        <p:tgtEl>
                                          <p:spTgt spid="67"/>
                                        </p:tgtEl>
                                      </p:cBhvr>
                                    </p:animEffect>
                                  </p:childTnLst>
                                </p:cTn>
                              </p:par>
                              <p:par>
                                <p:cTn id="140" presetID="10" presetClass="entr" presetSubtype="0" fill="hold" nodeType="withEffect">
                                  <p:stCondLst>
                                    <p:cond delay="0"/>
                                  </p:stCondLst>
                                  <p:childTnLst>
                                    <p:set>
                                      <p:cBhvr>
                                        <p:cTn id="141" dur="1" fill="hold">
                                          <p:stCondLst>
                                            <p:cond delay="0"/>
                                          </p:stCondLst>
                                        </p:cTn>
                                        <p:tgtEl>
                                          <p:spTgt spid="92"/>
                                        </p:tgtEl>
                                        <p:attrNameLst>
                                          <p:attrName>style.visibility</p:attrName>
                                        </p:attrNameLst>
                                      </p:cBhvr>
                                      <p:to>
                                        <p:strVal val="visible"/>
                                      </p:to>
                                    </p:set>
                                    <p:animEffect transition="in" filter="fade">
                                      <p:cBhvr>
                                        <p:cTn id="142" dur="500"/>
                                        <p:tgtEl>
                                          <p:spTgt spid="92"/>
                                        </p:tgtEl>
                                      </p:cBhvr>
                                    </p:animEffect>
                                  </p:childTnLst>
                                </p:cTn>
                              </p:par>
                            </p:childTnLst>
                          </p:cTn>
                        </p:par>
                      </p:childTnLst>
                    </p:cTn>
                  </p:par>
                  <p:par>
                    <p:cTn id="143" fill="hold">
                      <p:stCondLst>
                        <p:cond delay="indefinite"/>
                      </p:stCondLst>
                      <p:childTnLst>
                        <p:par>
                          <p:cTn id="144" fill="hold">
                            <p:stCondLst>
                              <p:cond delay="0"/>
                            </p:stCondLst>
                            <p:childTnLst>
                              <p:par>
                                <p:cTn id="145" presetID="10" presetClass="entr" presetSubtype="0" fill="hold" nodeType="clickEffect">
                                  <p:stCondLst>
                                    <p:cond delay="0"/>
                                  </p:stCondLst>
                                  <p:childTnLst>
                                    <p:set>
                                      <p:cBhvr>
                                        <p:cTn id="146" dur="1" fill="hold">
                                          <p:stCondLst>
                                            <p:cond delay="0"/>
                                          </p:stCondLst>
                                        </p:cTn>
                                        <p:tgtEl>
                                          <p:spTgt spid="53"/>
                                        </p:tgtEl>
                                        <p:attrNameLst>
                                          <p:attrName>style.visibility</p:attrName>
                                        </p:attrNameLst>
                                      </p:cBhvr>
                                      <p:to>
                                        <p:strVal val="visible"/>
                                      </p:to>
                                    </p:set>
                                    <p:animEffect transition="in" filter="fade">
                                      <p:cBhvr>
                                        <p:cTn id="147" dur="500"/>
                                        <p:tgtEl>
                                          <p:spTgt spid="53"/>
                                        </p:tgtEl>
                                      </p:cBhvr>
                                    </p:animEffect>
                                  </p:childTnLst>
                                </p:cTn>
                              </p:par>
                              <p:par>
                                <p:cTn id="148" presetID="10" presetClass="entr" presetSubtype="0" fill="hold" nodeType="withEffect">
                                  <p:stCondLst>
                                    <p:cond delay="0"/>
                                  </p:stCondLst>
                                  <p:childTnLst>
                                    <p:set>
                                      <p:cBhvr>
                                        <p:cTn id="149" dur="1" fill="hold">
                                          <p:stCondLst>
                                            <p:cond delay="0"/>
                                          </p:stCondLst>
                                        </p:cTn>
                                        <p:tgtEl>
                                          <p:spTgt spid="70"/>
                                        </p:tgtEl>
                                        <p:attrNameLst>
                                          <p:attrName>style.visibility</p:attrName>
                                        </p:attrNameLst>
                                      </p:cBhvr>
                                      <p:to>
                                        <p:strVal val="visible"/>
                                      </p:to>
                                    </p:set>
                                    <p:animEffect transition="in" filter="fade">
                                      <p:cBhvr>
                                        <p:cTn id="150" dur="500"/>
                                        <p:tgtEl>
                                          <p:spTgt spid="70"/>
                                        </p:tgtEl>
                                      </p:cBhvr>
                                    </p:animEffect>
                                  </p:childTnLst>
                                </p:cTn>
                              </p:par>
                            </p:childTnLst>
                          </p:cTn>
                        </p:par>
                      </p:childTnLst>
                    </p:cTn>
                  </p:par>
                  <p:par>
                    <p:cTn id="151" fill="hold">
                      <p:stCondLst>
                        <p:cond delay="indefinite"/>
                      </p:stCondLst>
                      <p:childTnLst>
                        <p:par>
                          <p:cTn id="152" fill="hold">
                            <p:stCondLst>
                              <p:cond delay="0"/>
                            </p:stCondLst>
                            <p:childTnLst>
                              <p:par>
                                <p:cTn id="153" presetID="10" presetClass="exit" presetSubtype="0" fill="hold" nodeType="clickEffect">
                                  <p:stCondLst>
                                    <p:cond delay="0"/>
                                  </p:stCondLst>
                                  <p:childTnLst>
                                    <p:animEffect transition="out" filter="fade">
                                      <p:cBhvr>
                                        <p:cTn id="154" dur="500"/>
                                        <p:tgtEl>
                                          <p:spTgt spid="53"/>
                                        </p:tgtEl>
                                      </p:cBhvr>
                                    </p:animEffect>
                                    <p:set>
                                      <p:cBhvr>
                                        <p:cTn id="155" dur="1" fill="hold">
                                          <p:stCondLst>
                                            <p:cond delay="499"/>
                                          </p:stCondLst>
                                        </p:cTn>
                                        <p:tgtEl>
                                          <p:spTgt spid="53"/>
                                        </p:tgtEl>
                                        <p:attrNameLst>
                                          <p:attrName>style.visibility</p:attrName>
                                        </p:attrNameLst>
                                      </p:cBhvr>
                                      <p:to>
                                        <p:strVal val="hidden"/>
                                      </p:to>
                                    </p:set>
                                  </p:childTnLst>
                                </p:cTn>
                              </p:par>
                              <p:par>
                                <p:cTn id="156" presetID="10" presetClass="entr" presetSubtype="0" fill="hold" grpId="0" nodeType="withEffect">
                                  <p:stCondLst>
                                    <p:cond delay="0"/>
                                  </p:stCondLst>
                                  <p:childTnLst>
                                    <p:set>
                                      <p:cBhvr>
                                        <p:cTn id="157" dur="1" fill="hold">
                                          <p:stCondLst>
                                            <p:cond delay="0"/>
                                          </p:stCondLst>
                                        </p:cTn>
                                        <p:tgtEl>
                                          <p:spTgt spid="38"/>
                                        </p:tgtEl>
                                        <p:attrNameLst>
                                          <p:attrName>style.visibility</p:attrName>
                                        </p:attrNameLst>
                                      </p:cBhvr>
                                      <p:to>
                                        <p:strVal val="visible"/>
                                      </p:to>
                                    </p:set>
                                    <p:animEffect transition="in" filter="fade">
                                      <p:cBhvr>
                                        <p:cTn id="158" dur="500"/>
                                        <p:tgtEl>
                                          <p:spTgt spid="38"/>
                                        </p:tgtEl>
                                      </p:cBhvr>
                                    </p:animEffect>
                                  </p:childTnLst>
                                </p:cTn>
                              </p:par>
                              <p:par>
                                <p:cTn id="159" presetID="10" presetClass="entr" presetSubtype="0" fill="hold" nodeType="withEffect">
                                  <p:stCondLst>
                                    <p:cond delay="0"/>
                                  </p:stCondLst>
                                  <p:childTnLst>
                                    <p:set>
                                      <p:cBhvr>
                                        <p:cTn id="160" dur="1" fill="hold">
                                          <p:stCondLst>
                                            <p:cond delay="0"/>
                                          </p:stCondLst>
                                        </p:cTn>
                                        <p:tgtEl>
                                          <p:spTgt spid="88"/>
                                        </p:tgtEl>
                                        <p:attrNameLst>
                                          <p:attrName>style.visibility</p:attrName>
                                        </p:attrNameLst>
                                      </p:cBhvr>
                                      <p:to>
                                        <p:strVal val="visible"/>
                                      </p:to>
                                    </p:set>
                                    <p:animEffect transition="in" filter="fade">
                                      <p:cBhvr>
                                        <p:cTn id="161" dur="500"/>
                                        <p:tgtEl>
                                          <p:spTgt spid="88"/>
                                        </p:tgtEl>
                                      </p:cBhvr>
                                    </p:animEffect>
                                  </p:childTnLst>
                                </p:cTn>
                              </p:par>
                              <p:par>
                                <p:cTn id="162" presetID="10" presetClass="entr" presetSubtype="0" fill="hold" grpId="0" nodeType="withEffect">
                                  <p:stCondLst>
                                    <p:cond delay="0"/>
                                  </p:stCondLst>
                                  <p:childTnLst>
                                    <p:set>
                                      <p:cBhvr>
                                        <p:cTn id="163" dur="1" fill="hold">
                                          <p:stCondLst>
                                            <p:cond delay="0"/>
                                          </p:stCondLst>
                                        </p:cTn>
                                        <p:tgtEl>
                                          <p:spTgt spid="87"/>
                                        </p:tgtEl>
                                        <p:attrNameLst>
                                          <p:attrName>style.visibility</p:attrName>
                                        </p:attrNameLst>
                                      </p:cBhvr>
                                      <p:to>
                                        <p:strVal val="visible"/>
                                      </p:to>
                                    </p:set>
                                    <p:animEffect transition="in" filter="fade">
                                      <p:cBhvr>
                                        <p:cTn id="164" dur="500"/>
                                        <p:tgtEl>
                                          <p:spTgt spid="87"/>
                                        </p:tgtEl>
                                      </p:cBhvr>
                                    </p:animEffect>
                                  </p:childTnLst>
                                </p:cTn>
                              </p:par>
                            </p:childTnLst>
                          </p:cTn>
                        </p:par>
                      </p:childTnLst>
                    </p:cTn>
                  </p:par>
                  <p:par>
                    <p:cTn id="165" fill="hold">
                      <p:stCondLst>
                        <p:cond delay="indefinite"/>
                      </p:stCondLst>
                      <p:childTnLst>
                        <p:par>
                          <p:cTn id="166" fill="hold">
                            <p:stCondLst>
                              <p:cond delay="0"/>
                            </p:stCondLst>
                            <p:childTnLst>
                              <p:par>
                                <p:cTn id="167" presetID="10" presetClass="entr" presetSubtype="0" fill="hold" nodeType="clickEffect">
                                  <p:stCondLst>
                                    <p:cond delay="0"/>
                                  </p:stCondLst>
                                  <p:childTnLst>
                                    <p:set>
                                      <p:cBhvr>
                                        <p:cTn id="168" dur="1" fill="hold">
                                          <p:stCondLst>
                                            <p:cond delay="0"/>
                                          </p:stCondLst>
                                        </p:cTn>
                                        <p:tgtEl>
                                          <p:spTgt spid="91"/>
                                        </p:tgtEl>
                                        <p:attrNameLst>
                                          <p:attrName>style.visibility</p:attrName>
                                        </p:attrNameLst>
                                      </p:cBhvr>
                                      <p:to>
                                        <p:strVal val="visible"/>
                                      </p:to>
                                    </p:set>
                                    <p:animEffect transition="in" filter="fade">
                                      <p:cBhvr>
                                        <p:cTn id="169" dur="500"/>
                                        <p:tgtEl>
                                          <p:spTgt spid="91"/>
                                        </p:tgtEl>
                                      </p:cBhvr>
                                    </p:animEffect>
                                  </p:childTnLst>
                                </p:cTn>
                              </p:par>
                              <p:par>
                                <p:cTn id="170" presetID="10" presetClass="entr" presetSubtype="0" fill="hold" grpId="0" nodeType="withEffect">
                                  <p:stCondLst>
                                    <p:cond delay="0"/>
                                  </p:stCondLst>
                                  <p:childTnLst>
                                    <p:set>
                                      <p:cBhvr>
                                        <p:cTn id="171" dur="1" fill="hold">
                                          <p:stCondLst>
                                            <p:cond delay="0"/>
                                          </p:stCondLst>
                                        </p:cTn>
                                        <p:tgtEl>
                                          <p:spTgt spid="90"/>
                                        </p:tgtEl>
                                        <p:attrNameLst>
                                          <p:attrName>style.visibility</p:attrName>
                                        </p:attrNameLst>
                                      </p:cBhvr>
                                      <p:to>
                                        <p:strVal val="visible"/>
                                      </p:to>
                                    </p:set>
                                    <p:animEffect transition="in" filter="fade">
                                      <p:cBhvr>
                                        <p:cTn id="172" dur="500"/>
                                        <p:tgtEl>
                                          <p:spTgt spid="90"/>
                                        </p:tgtEl>
                                      </p:cBhvr>
                                    </p:animEffect>
                                  </p:childTnLst>
                                </p:cTn>
                              </p:par>
                            </p:childTnLst>
                          </p:cTn>
                        </p:par>
                      </p:childTnLst>
                    </p:cTn>
                  </p:par>
                  <p:par>
                    <p:cTn id="173" fill="hold">
                      <p:stCondLst>
                        <p:cond delay="indefinite"/>
                      </p:stCondLst>
                      <p:childTnLst>
                        <p:par>
                          <p:cTn id="174" fill="hold">
                            <p:stCondLst>
                              <p:cond delay="0"/>
                            </p:stCondLst>
                            <p:childTnLst>
                              <p:par>
                                <p:cTn id="175" presetID="10" presetClass="entr" presetSubtype="0" fill="hold" grpId="0" nodeType="clickEffect">
                                  <p:stCondLst>
                                    <p:cond delay="0"/>
                                  </p:stCondLst>
                                  <p:childTnLst>
                                    <p:set>
                                      <p:cBhvr>
                                        <p:cTn id="176" dur="1" fill="hold">
                                          <p:stCondLst>
                                            <p:cond delay="0"/>
                                          </p:stCondLst>
                                        </p:cTn>
                                        <p:tgtEl>
                                          <p:spTgt spid="95"/>
                                        </p:tgtEl>
                                        <p:attrNameLst>
                                          <p:attrName>style.visibility</p:attrName>
                                        </p:attrNameLst>
                                      </p:cBhvr>
                                      <p:to>
                                        <p:strVal val="visible"/>
                                      </p:to>
                                    </p:set>
                                    <p:animEffect transition="in" filter="fade">
                                      <p:cBhvr>
                                        <p:cTn id="177" dur="500"/>
                                        <p:tgtEl>
                                          <p:spTgt spid="95"/>
                                        </p:tgtEl>
                                      </p:cBhvr>
                                    </p:animEffect>
                                  </p:childTnLst>
                                </p:cTn>
                              </p:par>
                              <p:par>
                                <p:cTn id="178" presetID="10" presetClass="entr" presetSubtype="0" fill="hold" nodeType="withEffect">
                                  <p:stCondLst>
                                    <p:cond delay="0"/>
                                  </p:stCondLst>
                                  <p:childTnLst>
                                    <p:set>
                                      <p:cBhvr>
                                        <p:cTn id="179" dur="1" fill="hold">
                                          <p:stCondLst>
                                            <p:cond delay="0"/>
                                          </p:stCondLst>
                                        </p:cTn>
                                        <p:tgtEl>
                                          <p:spTgt spid="128"/>
                                        </p:tgtEl>
                                        <p:attrNameLst>
                                          <p:attrName>style.visibility</p:attrName>
                                        </p:attrNameLst>
                                      </p:cBhvr>
                                      <p:to>
                                        <p:strVal val="visible"/>
                                      </p:to>
                                    </p:set>
                                    <p:animEffect transition="in" filter="fade">
                                      <p:cBhvr>
                                        <p:cTn id="180" dur="500"/>
                                        <p:tgtEl>
                                          <p:spTgt spid="128"/>
                                        </p:tgtEl>
                                      </p:cBhvr>
                                    </p:animEffect>
                                  </p:childTnLst>
                                </p:cTn>
                              </p:par>
                              <p:par>
                                <p:cTn id="181" presetID="10" presetClass="entr" presetSubtype="0" fill="hold" nodeType="withEffect">
                                  <p:stCondLst>
                                    <p:cond delay="0"/>
                                  </p:stCondLst>
                                  <p:childTnLst>
                                    <p:set>
                                      <p:cBhvr>
                                        <p:cTn id="182" dur="1" fill="hold">
                                          <p:stCondLst>
                                            <p:cond delay="0"/>
                                          </p:stCondLst>
                                        </p:cTn>
                                        <p:tgtEl>
                                          <p:spTgt spid="112"/>
                                        </p:tgtEl>
                                        <p:attrNameLst>
                                          <p:attrName>style.visibility</p:attrName>
                                        </p:attrNameLst>
                                      </p:cBhvr>
                                      <p:to>
                                        <p:strVal val="visible"/>
                                      </p:to>
                                    </p:set>
                                    <p:animEffect transition="in" filter="fade">
                                      <p:cBhvr>
                                        <p:cTn id="183" dur="500"/>
                                        <p:tgtEl>
                                          <p:spTgt spid="112"/>
                                        </p:tgtEl>
                                      </p:cBhvr>
                                    </p:animEffect>
                                  </p:childTnLst>
                                </p:cTn>
                              </p:par>
                            </p:childTnLst>
                          </p:cTn>
                        </p:par>
                      </p:childTnLst>
                    </p:cTn>
                  </p:par>
                  <p:par>
                    <p:cTn id="184" fill="hold">
                      <p:stCondLst>
                        <p:cond delay="indefinite"/>
                      </p:stCondLst>
                      <p:childTnLst>
                        <p:par>
                          <p:cTn id="185" fill="hold">
                            <p:stCondLst>
                              <p:cond delay="0"/>
                            </p:stCondLst>
                            <p:childTnLst>
                              <p:par>
                                <p:cTn id="186" presetID="1" presetClass="entr" presetSubtype="0" fill="hold" nodeType="clickEffect">
                                  <p:stCondLst>
                                    <p:cond delay="0"/>
                                  </p:stCondLst>
                                  <p:childTnLst>
                                    <p:set>
                                      <p:cBhvr>
                                        <p:cTn id="187" dur="1" fill="hold">
                                          <p:stCondLst>
                                            <p:cond delay="0"/>
                                          </p:stCondLst>
                                        </p:cTn>
                                        <p:tgtEl>
                                          <p:spTgt spid="97"/>
                                        </p:tgtEl>
                                        <p:attrNameLst>
                                          <p:attrName>style.visibility</p:attrName>
                                        </p:attrNameLst>
                                      </p:cBhvr>
                                      <p:to>
                                        <p:strVal val="visible"/>
                                      </p:to>
                                    </p:set>
                                  </p:childTnLst>
                                </p:cTn>
                              </p:par>
                              <p:par>
                                <p:cTn id="188" presetID="1" presetClass="entr" presetSubtype="0" fill="hold" grpId="0" nodeType="withEffect">
                                  <p:stCondLst>
                                    <p:cond delay="0"/>
                                  </p:stCondLst>
                                  <p:childTnLst>
                                    <p:set>
                                      <p:cBhvr>
                                        <p:cTn id="189" dur="1" fill="hold">
                                          <p:stCondLst>
                                            <p:cond delay="0"/>
                                          </p:stCondLst>
                                        </p:cTn>
                                        <p:tgtEl>
                                          <p:spTgt spid="96"/>
                                        </p:tgtEl>
                                        <p:attrNameLst>
                                          <p:attrName>style.visibility</p:attrName>
                                        </p:attrNameLst>
                                      </p:cBhvr>
                                      <p:to>
                                        <p:strVal val="visible"/>
                                      </p:to>
                                    </p:set>
                                  </p:childTnLst>
                                </p:cTn>
                              </p:par>
                            </p:childTnLst>
                          </p:cTn>
                        </p:par>
                      </p:childTnLst>
                    </p:cTn>
                  </p:par>
                  <p:par>
                    <p:cTn id="190" fill="hold">
                      <p:stCondLst>
                        <p:cond delay="indefinite"/>
                      </p:stCondLst>
                      <p:childTnLst>
                        <p:par>
                          <p:cTn id="191" fill="hold">
                            <p:stCondLst>
                              <p:cond delay="0"/>
                            </p:stCondLst>
                            <p:childTnLst>
                              <p:par>
                                <p:cTn id="192" presetID="10" presetClass="entr" presetSubtype="0" fill="hold" nodeType="clickEffect">
                                  <p:stCondLst>
                                    <p:cond delay="0"/>
                                  </p:stCondLst>
                                  <p:childTnLst>
                                    <p:set>
                                      <p:cBhvr>
                                        <p:cTn id="193" dur="1" fill="hold">
                                          <p:stCondLst>
                                            <p:cond delay="0"/>
                                          </p:stCondLst>
                                        </p:cTn>
                                        <p:tgtEl>
                                          <p:spTgt spid="59"/>
                                        </p:tgtEl>
                                        <p:attrNameLst>
                                          <p:attrName>style.visibility</p:attrName>
                                        </p:attrNameLst>
                                      </p:cBhvr>
                                      <p:to>
                                        <p:strVal val="visible"/>
                                      </p:to>
                                    </p:set>
                                    <p:animEffect transition="in" filter="fade">
                                      <p:cBhvr>
                                        <p:cTn id="194" dur="500"/>
                                        <p:tgtEl>
                                          <p:spTgt spid="59"/>
                                        </p:tgtEl>
                                      </p:cBhvr>
                                    </p:animEffect>
                                  </p:childTnLst>
                                </p:cTn>
                              </p:par>
                              <p:par>
                                <p:cTn id="195" presetID="10" presetClass="entr" presetSubtype="0" fill="hold" grpId="0" nodeType="withEffect">
                                  <p:stCondLst>
                                    <p:cond delay="0"/>
                                  </p:stCondLst>
                                  <p:childTnLst>
                                    <p:set>
                                      <p:cBhvr>
                                        <p:cTn id="196" dur="1" fill="hold">
                                          <p:stCondLst>
                                            <p:cond delay="0"/>
                                          </p:stCondLst>
                                        </p:cTn>
                                        <p:tgtEl>
                                          <p:spTgt spid="58"/>
                                        </p:tgtEl>
                                        <p:attrNameLst>
                                          <p:attrName>style.visibility</p:attrName>
                                        </p:attrNameLst>
                                      </p:cBhvr>
                                      <p:to>
                                        <p:strVal val="visible"/>
                                      </p:to>
                                    </p:set>
                                    <p:animEffect transition="in" filter="fade">
                                      <p:cBhvr>
                                        <p:cTn id="197" dur="500"/>
                                        <p:tgtEl>
                                          <p:spTgt spid="58"/>
                                        </p:tgtEl>
                                      </p:cBhvr>
                                    </p:animEffect>
                                  </p:childTnLst>
                                </p:cTn>
                              </p:par>
                              <p:par>
                                <p:cTn id="198" presetID="10" presetClass="entr" presetSubtype="0" fill="hold" nodeType="withEffect">
                                  <p:stCondLst>
                                    <p:cond delay="0"/>
                                  </p:stCondLst>
                                  <p:childTnLst>
                                    <p:set>
                                      <p:cBhvr>
                                        <p:cTn id="199" dur="1" fill="hold">
                                          <p:stCondLst>
                                            <p:cond delay="0"/>
                                          </p:stCondLst>
                                        </p:cTn>
                                        <p:tgtEl>
                                          <p:spTgt spid="60"/>
                                        </p:tgtEl>
                                        <p:attrNameLst>
                                          <p:attrName>style.visibility</p:attrName>
                                        </p:attrNameLst>
                                      </p:cBhvr>
                                      <p:to>
                                        <p:strVal val="visible"/>
                                      </p:to>
                                    </p:set>
                                    <p:animEffect transition="in" filter="fade">
                                      <p:cBhvr>
                                        <p:cTn id="200"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animBg="1"/>
      <p:bldP spid="19" grpId="0"/>
      <p:bldP spid="32" grpId="0"/>
      <p:bldP spid="34" grpId="0"/>
      <p:bldP spid="24" grpId="0" animBg="1"/>
      <p:bldP spid="38" grpId="0" animBg="1"/>
      <p:bldP spid="46" grpId="0"/>
      <p:bldP spid="47" grpId="0" animBg="1"/>
      <p:bldP spid="51" grpId="0" animBg="1"/>
      <p:bldP spid="86" grpId="0" animBg="1"/>
      <p:bldP spid="87" grpId="0" animBg="1"/>
      <p:bldP spid="90" grpId="0" animBg="1"/>
      <p:bldP spid="96" grpId="0" animBg="1"/>
      <p:bldP spid="110" grpId="0"/>
      <p:bldP spid="95" grpId="0" animBg="1"/>
      <p:bldP spid="5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Flowchart: Process 36"/>
          <p:cNvSpPr/>
          <p:nvPr/>
        </p:nvSpPr>
        <p:spPr bwMode="auto">
          <a:xfrm>
            <a:off x="5424253" y="1141300"/>
            <a:ext cx="2140133" cy="480355"/>
          </a:xfrm>
          <a:prstGeom prst="flowChartProcess">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none" lIns="90000" tIns="46800" rIns="90000" bIns="4680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600" dirty="0" smtClean="0">
                <a:solidFill>
                  <a:schemeClr val="bg2"/>
                </a:solidFill>
                <a:latin typeface="Trebuchet MS" pitchFamily="34" charset="0"/>
              </a:rPr>
              <a:t>Int</a:t>
            </a:r>
            <a:r>
              <a:rPr lang="en-GB" sz="1600" b="1" u="sng" dirty="0" smtClean="0">
                <a:solidFill>
                  <a:schemeClr val="bg2"/>
                </a:solidFill>
                <a:latin typeface="Trebuchet MS" pitchFamily="34" charset="0"/>
              </a:rPr>
              <a:t>ra</a:t>
            </a:r>
            <a:r>
              <a:rPr lang="en-GB" sz="1600" dirty="0" smtClean="0">
                <a:solidFill>
                  <a:schemeClr val="bg2"/>
                </a:solidFill>
                <a:latin typeface="Trebuchet MS" pitchFamily="34" charset="0"/>
              </a:rPr>
              <a:t> frame prediction</a:t>
            </a:r>
            <a:endParaRPr kumimoji="0" lang="en-GB" sz="1600" b="0" i="0" u="none" strike="noStrike" cap="none" normalizeH="0" baseline="0" dirty="0" smtClean="0">
              <a:ln>
                <a:noFill/>
              </a:ln>
              <a:solidFill>
                <a:schemeClr val="bg2"/>
              </a:solidFill>
              <a:effectLst/>
              <a:latin typeface="Trebuchet MS" pitchFamily="34" charset="0"/>
            </a:endParaRPr>
          </a:p>
        </p:txBody>
      </p:sp>
      <p:sp>
        <p:nvSpPr>
          <p:cNvPr id="2" name="Title 1"/>
          <p:cNvSpPr>
            <a:spLocks noGrp="1"/>
          </p:cNvSpPr>
          <p:nvPr>
            <p:ph type="title"/>
          </p:nvPr>
        </p:nvSpPr>
        <p:spPr/>
        <p:txBody>
          <a:bodyPr/>
          <a:lstStyle/>
          <a:p>
            <a:r>
              <a:rPr lang="nl-NL" dirty="0" smtClean="0"/>
              <a:t>Decoder</a:t>
            </a:r>
            <a:endParaRPr lang="nl-NL" dirty="0"/>
          </a:p>
        </p:txBody>
      </p:sp>
      <p:sp>
        <p:nvSpPr>
          <p:cNvPr id="4" name="Slide Number Placeholder 3"/>
          <p:cNvSpPr>
            <a:spLocks noGrp="1"/>
          </p:cNvSpPr>
          <p:nvPr>
            <p:ph type="sldNum" sz="quarter" idx="10"/>
          </p:nvPr>
        </p:nvSpPr>
        <p:spPr/>
        <p:txBody>
          <a:bodyPr/>
          <a:lstStyle/>
          <a:p>
            <a:pPr>
              <a:defRPr/>
            </a:pPr>
            <a:fld id="{D5BD93C6-D41A-4CCC-8638-95E21B63466B}" type="slidenum">
              <a:rPr lang="de-DE" smtClean="0"/>
              <a:pPr>
                <a:defRPr/>
              </a:pPr>
              <a:t>6</a:t>
            </a:fld>
            <a:endParaRPr lang="de-DE"/>
          </a:p>
        </p:txBody>
      </p:sp>
      <p:sp>
        <p:nvSpPr>
          <p:cNvPr id="5" name="Footer Placeholder 4"/>
          <p:cNvSpPr>
            <a:spLocks noGrp="1"/>
          </p:cNvSpPr>
          <p:nvPr>
            <p:ph type="ftr" sz="quarter" idx="11"/>
          </p:nvPr>
        </p:nvSpPr>
        <p:spPr/>
        <p:txBody>
          <a:bodyPr/>
          <a:lstStyle/>
          <a:p>
            <a:pPr>
              <a:defRPr/>
            </a:pPr>
            <a:endParaRPr lang="nl-NL"/>
          </a:p>
        </p:txBody>
      </p:sp>
      <p:sp>
        <p:nvSpPr>
          <p:cNvPr id="7" name="TextBox 6"/>
          <p:cNvSpPr txBox="1"/>
          <p:nvPr/>
        </p:nvSpPr>
        <p:spPr>
          <a:xfrm>
            <a:off x="611560" y="1196752"/>
            <a:ext cx="756084" cy="369332"/>
          </a:xfrm>
          <a:prstGeom prst="rect">
            <a:avLst/>
          </a:prstGeom>
          <a:noFill/>
        </p:spPr>
        <p:txBody>
          <a:bodyPr wrap="square" rtlCol="0">
            <a:spAutoFit/>
          </a:bodyPr>
          <a:lstStyle/>
          <a:p>
            <a:r>
              <a:rPr lang="en-GB" dirty="0" smtClean="0">
                <a:solidFill>
                  <a:schemeClr val="bg2"/>
                </a:solidFill>
              </a:rPr>
              <a:t>Data</a:t>
            </a:r>
          </a:p>
        </p:txBody>
      </p:sp>
      <p:cxnSp>
        <p:nvCxnSpPr>
          <p:cNvPr id="8" name="Straight Arrow Connector 7"/>
          <p:cNvCxnSpPr/>
          <p:nvPr/>
        </p:nvCxnSpPr>
        <p:spPr bwMode="auto">
          <a:xfrm>
            <a:off x="3004457" y="1377538"/>
            <a:ext cx="0" cy="539294"/>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sp>
        <p:nvSpPr>
          <p:cNvPr id="9" name="Flowchart: Decision 8"/>
          <p:cNvSpPr/>
          <p:nvPr/>
        </p:nvSpPr>
        <p:spPr bwMode="auto">
          <a:xfrm>
            <a:off x="2320381" y="2060848"/>
            <a:ext cx="1368152" cy="599539"/>
          </a:xfrm>
          <a:prstGeom prst="flowChartDecision">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none" lIns="90000" tIns="46800" rIns="90000" bIns="4680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600" dirty="0" smtClean="0">
                <a:solidFill>
                  <a:schemeClr val="bg2"/>
                </a:solidFill>
                <a:latin typeface="Trebuchet MS" pitchFamily="34" charset="0"/>
              </a:rPr>
              <a:t>Encoding?</a:t>
            </a:r>
            <a:endParaRPr kumimoji="0" lang="en-GB" sz="1600" b="0" i="0" u="none" strike="noStrike" cap="none" normalizeH="0" baseline="0" dirty="0" smtClean="0">
              <a:ln>
                <a:noFill/>
              </a:ln>
              <a:solidFill>
                <a:schemeClr val="bg2"/>
              </a:solidFill>
              <a:effectLst/>
              <a:latin typeface="Trebuchet MS" pitchFamily="34" charset="0"/>
            </a:endParaRPr>
          </a:p>
        </p:txBody>
      </p:sp>
      <p:cxnSp>
        <p:nvCxnSpPr>
          <p:cNvPr id="10" name="Straight Arrow Connector 9"/>
          <p:cNvCxnSpPr/>
          <p:nvPr/>
        </p:nvCxnSpPr>
        <p:spPr bwMode="auto">
          <a:xfrm>
            <a:off x="1268016" y="1381418"/>
            <a:ext cx="360040" cy="0"/>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sp>
        <p:nvSpPr>
          <p:cNvPr id="11" name="Flowchart: Process 10"/>
          <p:cNvSpPr/>
          <p:nvPr/>
        </p:nvSpPr>
        <p:spPr bwMode="auto">
          <a:xfrm>
            <a:off x="1741534" y="1141179"/>
            <a:ext cx="1030266" cy="480477"/>
          </a:xfrm>
          <a:prstGeom prst="flowChartProcess">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none" lIns="90000" tIns="46800" rIns="90000" bIns="4680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600" dirty="0" smtClean="0">
                <a:solidFill>
                  <a:schemeClr val="bg2"/>
                </a:solidFill>
                <a:latin typeface="Trebuchet MS" pitchFamily="34" charset="0"/>
              </a:rPr>
              <a:t>Decode</a:t>
            </a:r>
            <a:endParaRPr kumimoji="0" lang="en-GB" sz="1600" b="0" i="0" u="none" strike="noStrike" cap="none" normalizeH="0" baseline="0" dirty="0" smtClean="0">
              <a:ln>
                <a:noFill/>
              </a:ln>
              <a:solidFill>
                <a:schemeClr val="bg2"/>
              </a:solidFill>
              <a:effectLst/>
              <a:latin typeface="Trebuchet MS" pitchFamily="34" charset="0"/>
            </a:endParaRPr>
          </a:p>
        </p:txBody>
      </p:sp>
      <p:cxnSp>
        <p:nvCxnSpPr>
          <p:cNvPr id="12" name="Straight Arrow Connector 11"/>
          <p:cNvCxnSpPr/>
          <p:nvPr/>
        </p:nvCxnSpPr>
        <p:spPr bwMode="auto">
          <a:xfrm>
            <a:off x="2915816" y="1381418"/>
            <a:ext cx="360040" cy="0"/>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sp>
        <p:nvSpPr>
          <p:cNvPr id="14" name="Flowchart: Process 13"/>
          <p:cNvSpPr/>
          <p:nvPr/>
        </p:nvSpPr>
        <p:spPr bwMode="auto">
          <a:xfrm>
            <a:off x="3347864" y="1141178"/>
            <a:ext cx="1390306" cy="480477"/>
          </a:xfrm>
          <a:prstGeom prst="flowChartProcess">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none" lIns="90000" tIns="46800" rIns="90000" bIns="4680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600" dirty="0" err="1" smtClean="0">
                <a:solidFill>
                  <a:schemeClr val="bg2"/>
                </a:solidFill>
                <a:latin typeface="Trebuchet MS" pitchFamily="34" charset="0"/>
              </a:rPr>
              <a:t>Dequantize</a:t>
            </a:r>
            <a:endParaRPr kumimoji="0" lang="en-GB" sz="1600" b="0" i="0" u="none" strike="noStrike" cap="none" normalizeH="0" baseline="0" dirty="0" smtClean="0">
              <a:ln>
                <a:noFill/>
              </a:ln>
              <a:solidFill>
                <a:schemeClr val="bg2"/>
              </a:solidFill>
              <a:effectLst/>
              <a:latin typeface="Trebuchet MS" pitchFamily="34" charset="0"/>
            </a:endParaRPr>
          </a:p>
        </p:txBody>
      </p:sp>
      <p:sp>
        <p:nvSpPr>
          <p:cNvPr id="15" name="Flowchart: Process 14"/>
          <p:cNvSpPr/>
          <p:nvPr/>
        </p:nvSpPr>
        <p:spPr bwMode="auto">
          <a:xfrm>
            <a:off x="6422054" y="2120378"/>
            <a:ext cx="1390306" cy="480477"/>
          </a:xfrm>
          <a:prstGeom prst="flowChartProcess">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none" lIns="90000" tIns="46800" rIns="90000" bIns="4680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600" dirty="0" smtClean="0">
                <a:solidFill>
                  <a:schemeClr val="bg2"/>
                </a:solidFill>
                <a:latin typeface="Trebuchet MS" pitchFamily="34" charset="0"/>
              </a:rPr>
              <a:t>Inverse DCT</a:t>
            </a:r>
            <a:endParaRPr kumimoji="0" lang="en-GB" sz="1600" b="0" i="0" u="none" strike="noStrike" cap="none" normalizeH="0" baseline="0" dirty="0" smtClean="0">
              <a:ln>
                <a:noFill/>
              </a:ln>
              <a:solidFill>
                <a:schemeClr val="bg2"/>
              </a:solidFill>
              <a:effectLst/>
              <a:latin typeface="Trebuchet MS" pitchFamily="34" charset="0"/>
            </a:endParaRPr>
          </a:p>
        </p:txBody>
      </p:sp>
      <p:cxnSp>
        <p:nvCxnSpPr>
          <p:cNvPr id="16" name="Straight Arrow Connector 15"/>
          <p:cNvCxnSpPr/>
          <p:nvPr/>
        </p:nvCxnSpPr>
        <p:spPr bwMode="auto">
          <a:xfrm>
            <a:off x="4860032" y="1381415"/>
            <a:ext cx="360040" cy="0"/>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cxnSp>
        <p:nvCxnSpPr>
          <p:cNvPr id="17" name="Straight Arrow Connector 16"/>
          <p:cNvCxnSpPr/>
          <p:nvPr/>
        </p:nvCxnSpPr>
        <p:spPr bwMode="auto">
          <a:xfrm>
            <a:off x="6851331" y="1700808"/>
            <a:ext cx="0" cy="329904"/>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sp>
        <p:nvSpPr>
          <p:cNvPr id="30" name="Flowchart: Process 29"/>
          <p:cNvSpPr/>
          <p:nvPr/>
        </p:nvSpPr>
        <p:spPr bwMode="auto">
          <a:xfrm>
            <a:off x="1908749" y="3297851"/>
            <a:ext cx="2160240" cy="463149"/>
          </a:xfrm>
          <a:prstGeom prst="flowChartProcess">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none" lIns="90000" tIns="46800" rIns="90000" bIns="4680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600" dirty="0" smtClean="0">
                <a:solidFill>
                  <a:schemeClr val="bg2"/>
                </a:solidFill>
                <a:latin typeface="Trebuchet MS" pitchFamily="34" charset="0"/>
              </a:rPr>
              <a:t>Int</a:t>
            </a:r>
            <a:r>
              <a:rPr lang="en-GB" sz="1600" b="1" u="sng" dirty="0" smtClean="0">
                <a:solidFill>
                  <a:schemeClr val="bg2"/>
                </a:solidFill>
                <a:latin typeface="Trebuchet MS" pitchFamily="34" charset="0"/>
              </a:rPr>
              <a:t>er</a:t>
            </a:r>
            <a:r>
              <a:rPr lang="en-GB" sz="1600" dirty="0" smtClean="0">
                <a:solidFill>
                  <a:schemeClr val="bg2"/>
                </a:solidFill>
                <a:latin typeface="Trebuchet MS" pitchFamily="34" charset="0"/>
              </a:rPr>
              <a:t> frame prediction</a:t>
            </a:r>
            <a:endParaRPr kumimoji="0" lang="en-GB" sz="1600" b="0" i="0" u="none" strike="noStrike" cap="none" normalizeH="0" baseline="0" dirty="0" smtClean="0">
              <a:ln>
                <a:noFill/>
              </a:ln>
              <a:solidFill>
                <a:schemeClr val="bg2"/>
              </a:solidFill>
              <a:effectLst/>
              <a:latin typeface="Trebuchet MS" pitchFamily="34" charset="0"/>
            </a:endParaRPr>
          </a:p>
        </p:txBody>
      </p:sp>
      <p:cxnSp>
        <p:nvCxnSpPr>
          <p:cNvPr id="31" name="Straight Arrow Connector 30"/>
          <p:cNvCxnSpPr/>
          <p:nvPr/>
        </p:nvCxnSpPr>
        <p:spPr bwMode="auto">
          <a:xfrm>
            <a:off x="3004457" y="2780928"/>
            <a:ext cx="0" cy="432048"/>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sp>
        <p:nvSpPr>
          <p:cNvPr id="35" name="TextBox 34"/>
          <p:cNvSpPr txBox="1"/>
          <p:nvPr/>
        </p:nvSpPr>
        <p:spPr>
          <a:xfrm>
            <a:off x="2464397" y="2708920"/>
            <a:ext cx="667443" cy="338554"/>
          </a:xfrm>
          <a:prstGeom prst="rect">
            <a:avLst/>
          </a:prstGeom>
          <a:noFill/>
        </p:spPr>
        <p:txBody>
          <a:bodyPr wrap="square" rtlCol="0">
            <a:spAutoFit/>
          </a:bodyPr>
          <a:lstStyle/>
          <a:p>
            <a:r>
              <a:rPr lang="en-GB" sz="1600" dirty="0" smtClean="0">
                <a:solidFill>
                  <a:schemeClr val="bg2"/>
                </a:solidFill>
              </a:rPr>
              <a:t>Int</a:t>
            </a:r>
            <a:r>
              <a:rPr lang="en-GB" sz="1600" b="1" u="sng" dirty="0" smtClean="0">
                <a:solidFill>
                  <a:schemeClr val="bg2"/>
                </a:solidFill>
              </a:rPr>
              <a:t>er</a:t>
            </a:r>
          </a:p>
        </p:txBody>
      </p:sp>
      <p:pic>
        <p:nvPicPr>
          <p:cNvPr id="38" name="Picture 3" descr="C:\Users\Alex\Desktop\mystica_Sunset_mountain_(simple)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55776" y="4299113"/>
            <a:ext cx="576064" cy="417647"/>
          </a:xfrm>
          <a:prstGeom prst="rect">
            <a:avLst/>
          </a:prstGeom>
          <a:noFill/>
          <a:scene3d>
            <a:camera prst="isometricOffAxis1Right"/>
            <a:lightRig rig="threePt" dir="t"/>
          </a:scene3d>
          <a:extLst>
            <a:ext uri="{909E8E84-426E-40DD-AFC4-6F175D3DCCD1}">
              <a14:hiddenFill xmlns:a14="http://schemas.microsoft.com/office/drawing/2010/main">
                <a:solidFill>
                  <a:srgbClr val="FFFFFF"/>
                </a:solidFill>
              </a14:hiddenFill>
            </a:ext>
          </a:extLst>
        </p:spPr>
      </p:pic>
      <p:pic>
        <p:nvPicPr>
          <p:cNvPr id="39" name="Picture 3" descr="C:\Users\Alex\Desktop\mystica_Sunset_mountain_(simple)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27784" y="4356720"/>
            <a:ext cx="576064" cy="417647"/>
          </a:xfrm>
          <a:prstGeom prst="rect">
            <a:avLst/>
          </a:prstGeom>
          <a:noFill/>
          <a:scene3d>
            <a:camera prst="isometricOffAxis1Right"/>
            <a:lightRig rig="threePt" dir="t"/>
          </a:scene3d>
          <a:extLst>
            <a:ext uri="{909E8E84-426E-40DD-AFC4-6F175D3DCCD1}">
              <a14:hiddenFill xmlns:a14="http://schemas.microsoft.com/office/drawing/2010/main">
                <a:solidFill>
                  <a:srgbClr val="FFFFFF"/>
                </a:solidFill>
              </a14:hiddenFill>
            </a:ext>
          </a:extLst>
        </p:spPr>
      </p:pic>
      <p:pic>
        <p:nvPicPr>
          <p:cNvPr id="40" name="Picture 3" descr="C:\Users\Alex\Desktop\mystica_Sunset_mountain_(simple)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99792" y="4428728"/>
            <a:ext cx="576064" cy="417647"/>
          </a:xfrm>
          <a:prstGeom prst="rect">
            <a:avLst/>
          </a:prstGeom>
          <a:noFill/>
          <a:scene3d>
            <a:camera prst="isometricOffAxis1Right"/>
            <a:lightRig rig="threePt" dir="t"/>
          </a:scene3d>
          <a:extLst>
            <a:ext uri="{909E8E84-426E-40DD-AFC4-6F175D3DCCD1}">
              <a14:hiddenFill xmlns:a14="http://schemas.microsoft.com/office/drawing/2010/main">
                <a:solidFill>
                  <a:srgbClr val="FFFFFF"/>
                </a:solidFill>
              </a14:hiddenFill>
            </a:ext>
          </a:extLst>
        </p:spPr>
      </p:pic>
      <p:pic>
        <p:nvPicPr>
          <p:cNvPr id="41" name="Picture 3" descr="C:\Users\Alex\Desktop\mystica_Sunset_mountain_(simple)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80184" y="4509120"/>
            <a:ext cx="576064" cy="417647"/>
          </a:xfrm>
          <a:prstGeom prst="rect">
            <a:avLst/>
          </a:prstGeom>
          <a:noFill/>
          <a:scene3d>
            <a:camera prst="isometricOffAxis1Right"/>
            <a:lightRig rig="threePt" dir="t"/>
          </a:scene3d>
          <a:extLst>
            <a:ext uri="{909E8E84-426E-40DD-AFC4-6F175D3DCCD1}">
              <a14:hiddenFill xmlns:a14="http://schemas.microsoft.com/office/drawing/2010/main">
                <a:solidFill>
                  <a:srgbClr val="FFFFFF"/>
                </a:solidFill>
              </a14:hiddenFill>
            </a:ext>
          </a:extLst>
        </p:spPr>
      </p:pic>
      <p:pic>
        <p:nvPicPr>
          <p:cNvPr id="42" name="Picture 3" descr="C:\Users\Alex\Desktop\mystica_Sunset_mountain_(simple)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52192" y="4581128"/>
            <a:ext cx="576064" cy="417647"/>
          </a:xfrm>
          <a:prstGeom prst="rect">
            <a:avLst/>
          </a:prstGeom>
          <a:noFill/>
          <a:scene3d>
            <a:camera prst="isometricOffAxis1Right"/>
            <a:lightRig rig="threePt" dir="t"/>
          </a:scene3d>
          <a:extLst>
            <a:ext uri="{909E8E84-426E-40DD-AFC4-6F175D3DCCD1}">
              <a14:hiddenFill xmlns:a14="http://schemas.microsoft.com/office/drawing/2010/main">
                <a:solidFill>
                  <a:srgbClr val="FFFFFF"/>
                </a:solidFill>
              </a14:hiddenFill>
            </a:ext>
          </a:extLst>
        </p:spPr>
      </p:pic>
      <p:cxnSp>
        <p:nvCxnSpPr>
          <p:cNvPr id="43" name="Straight Arrow Connector 42"/>
          <p:cNvCxnSpPr/>
          <p:nvPr/>
        </p:nvCxnSpPr>
        <p:spPr bwMode="auto">
          <a:xfrm>
            <a:off x="3004457" y="3861048"/>
            <a:ext cx="0" cy="360041"/>
          </a:xfrm>
          <a:prstGeom prst="straightConnector1">
            <a:avLst/>
          </a:prstGeom>
          <a:ln>
            <a:headEnd type="triangle" w="med" len="med"/>
            <a:tailEnd type="none" w="med" len="med"/>
          </a:ln>
        </p:spPr>
        <p:style>
          <a:lnRef idx="2">
            <a:schemeClr val="dk1"/>
          </a:lnRef>
          <a:fillRef idx="0">
            <a:schemeClr val="dk1"/>
          </a:fillRef>
          <a:effectRef idx="1">
            <a:schemeClr val="dk1"/>
          </a:effectRef>
          <a:fontRef idx="minor">
            <a:schemeClr val="tx1"/>
          </a:fontRef>
        </p:style>
      </p:cxnSp>
      <p:sp>
        <p:nvSpPr>
          <p:cNvPr id="48" name="Flowchart: Process 47"/>
          <p:cNvSpPr/>
          <p:nvPr/>
        </p:nvSpPr>
        <p:spPr bwMode="auto">
          <a:xfrm>
            <a:off x="5755930" y="3306526"/>
            <a:ext cx="1480365" cy="445800"/>
          </a:xfrm>
          <a:prstGeom prst="flowChartProcess">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none" lIns="90000" tIns="46800" rIns="90000" bIns="4680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600" dirty="0" smtClean="0">
                <a:solidFill>
                  <a:schemeClr val="bg2"/>
                </a:solidFill>
                <a:latin typeface="Trebuchet MS" pitchFamily="34" charset="0"/>
              </a:rPr>
              <a:t>Add prediction</a:t>
            </a:r>
            <a:endParaRPr kumimoji="0" lang="en-GB" sz="1600" b="0" i="0" u="none" strike="noStrike" cap="none" normalizeH="0" baseline="0" dirty="0" smtClean="0">
              <a:ln>
                <a:noFill/>
              </a:ln>
              <a:solidFill>
                <a:schemeClr val="bg2"/>
              </a:solidFill>
              <a:effectLst/>
              <a:latin typeface="Trebuchet MS" pitchFamily="34" charset="0"/>
            </a:endParaRPr>
          </a:p>
        </p:txBody>
      </p:sp>
      <p:cxnSp>
        <p:nvCxnSpPr>
          <p:cNvPr id="49" name="Straight Arrow Connector 48"/>
          <p:cNvCxnSpPr/>
          <p:nvPr/>
        </p:nvCxnSpPr>
        <p:spPr bwMode="auto">
          <a:xfrm>
            <a:off x="7596336" y="2675975"/>
            <a:ext cx="0" cy="1742911"/>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cxnSp>
        <p:nvCxnSpPr>
          <p:cNvPr id="51" name="Straight Arrow Connector 50"/>
          <p:cNvCxnSpPr/>
          <p:nvPr/>
        </p:nvCxnSpPr>
        <p:spPr bwMode="auto">
          <a:xfrm flipV="1">
            <a:off x="4208497" y="3529426"/>
            <a:ext cx="1396037" cy="1"/>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sp>
        <p:nvSpPr>
          <p:cNvPr id="59" name="Flowchart: Process 58"/>
          <p:cNvSpPr/>
          <p:nvPr/>
        </p:nvSpPr>
        <p:spPr bwMode="auto">
          <a:xfrm>
            <a:off x="6516215" y="4480967"/>
            <a:ext cx="2448273" cy="445800"/>
          </a:xfrm>
          <a:prstGeom prst="flowChartProcess">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none" lIns="90000" tIns="46800" rIns="90000" bIns="4680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600" dirty="0" smtClean="0">
                <a:solidFill>
                  <a:schemeClr val="bg2"/>
                </a:solidFill>
                <a:latin typeface="Trebuchet MS" pitchFamily="34" charset="0"/>
              </a:rPr>
              <a:t>Combine to </a:t>
            </a:r>
            <a:r>
              <a:rPr lang="en-GB" sz="1600" dirty="0" smtClean="0">
                <a:solidFill>
                  <a:schemeClr val="bg2"/>
                </a:solidFill>
                <a:latin typeface="Trebuchet MS" pitchFamily="34" charset="0"/>
              </a:rPr>
              <a:t>Macro block</a:t>
            </a:r>
            <a:endParaRPr kumimoji="0" lang="en-GB" sz="1600" b="0" i="0" u="none" strike="noStrike" cap="none" normalizeH="0" baseline="0" dirty="0" smtClean="0">
              <a:ln>
                <a:noFill/>
              </a:ln>
              <a:solidFill>
                <a:schemeClr val="bg2"/>
              </a:solidFill>
              <a:effectLst/>
              <a:latin typeface="Trebuchet MS" pitchFamily="34" charset="0"/>
            </a:endParaRPr>
          </a:p>
        </p:txBody>
      </p:sp>
      <p:cxnSp>
        <p:nvCxnSpPr>
          <p:cNvPr id="60" name="Straight Arrow Connector 59"/>
          <p:cNvCxnSpPr/>
          <p:nvPr/>
        </p:nvCxnSpPr>
        <p:spPr bwMode="auto">
          <a:xfrm>
            <a:off x="6851331" y="3861048"/>
            <a:ext cx="0" cy="567680"/>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sp>
        <p:nvSpPr>
          <p:cNvPr id="63" name="Flowchart: Decision 62"/>
          <p:cNvSpPr/>
          <p:nvPr/>
        </p:nvSpPr>
        <p:spPr bwMode="auto">
          <a:xfrm>
            <a:off x="4447202" y="4428728"/>
            <a:ext cx="1368152" cy="599539"/>
          </a:xfrm>
          <a:prstGeom prst="flowChartDecision">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none" lIns="90000" tIns="46800" rIns="90000" bIns="4680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600" dirty="0" smtClean="0">
                <a:solidFill>
                  <a:schemeClr val="bg2"/>
                </a:solidFill>
                <a:latin typeface="Trebuchet MS" pitchFamily="34" charset="0"/>
              </a:rPr>
              <a:t>I/P frame?</a:t>
            </a:r>
            <a:endParaRPr kumimoji="0" lang="en-GB" sz="1600" b="0" i="0" u="none" strike="noStrike" cap="none" normalizeH="0" baseline="0" dirty="0" smtClean="0">
              <a:ln>
                <a:noFill/>
              </a:ln>
              <a:solidFill>
                <a:schemeClr val="bg2"/>
              </a:solidFill>
              <a:effectLst/>
              <a:latin typeface="Trebuchet MS" pitchFamily="34" charset="0"/>
            </a:endParaRPr>
          </a:p>
        </p:txBody>
      </p:sp>
      <p:cxnSp>
        <p:nvCxnSpPr>
          <p:cNvPr id="64" name="Straight Arrow Connector 63"/>
          <p:cNvCxnSpPr/>
          <p:nvPr/>
        </p:nvCxnSpPr>
        <p:spPr bwMode="auto">
          <a:xfrm flipH="1">
            <a:off x="3563888" y="4728498"/>
            <a:ext cx="792088" cy="0"/>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sp>
        <p:nvSpPr>
          <p:cNvPr id="69" name="TextBox 68"/>
          <p:cNvSpPr txBox="1"/>
          <p:nvPr/>
        </p:nvSpPr>
        <p:spPr>
          <a:xfrm>
            <a:off x="3740566" y="4403298"/>
            <a:ext cx="518475" cy="338554"/>
          </a:xfrm>
          <a:prstGeom prst="rect">
            <a:avLst/>
          </a:prstGeom>
          <a:noFill/>
        </p:spPr>
        <p:txBody>
          <a:bodyPr wrap="none" rtlCol="0">
            <a:spAutoFit/>
          </a:bodyPr>
          <a:lstStyle/>
          <a:p>
            <a:r>
              <a:rPr lang="nl-NL" sz="1600" dirty="0" smtClean="0">
                <a:solidFill>
                  <a:schemeClr val="bg2"/>
                </a:solidFill>
              </a:rPr>
              <a:t>Yes</a:t>
            </a:r>
            <a:endParaRPr lang="en-GB" sz="1600" dirty="0" err="1" smtClean="0">
              <a:solidFill>
                <a:schemeClr val="bg2"/>
              </a:solidFill>
            </a:endParaRPr>
          </a:p>
        </p:txBody>
      </p:sp>
      <p:cxnSp>
        <p:nvCxnSpPr>
          <p:cNvPr id="70" name="Straight Arrow Connector 69"/>
          <p:cNvCxnSpPr/>
          <p:nvPr/>
        </p:nvCxnSpPr>
        <p:spPr bwMode="auto">
          <a:xfrm>
            <a:off x="5131278" y="5085184"/>
            <a:ext cx="0" cy="816303"/>
          </a:xfrm>
          <a:prstGeom prst="straightConnector1">
            <a:avLst/>
          </a:prstGeom>
          <a:ln>
            <a:headEnd type="none" w="med" len="med"/>
            <a:tailEnd type="none" w="med" len="med"/>
          </a:ln>
        </p:spPr>
        <p:style>
          <a:lnRef idx="2">
            <a:schemeClr val="dk1"/>
          </a:lnRef>
          <a:fillRef idx="0">
            <a:schemeClr val="dk1"/>
          </a:fillRef>
          <a:effectRef idx="1">
            <a:schemeClr val="dk1"/>
          </a:effectRef>
          <a:fontRef idx="minor">
            <a:schemeClr val="tx1"/>
          </a:fontRef>
        </p:style>
      </p:cxnSp>
      <p:cxnSp>
        <p:nvCxnSpPr>
          <p:cNvPr id="72" name="Straight Arrow Connector 71"/>
          <p:cNvCxnSpPr/>
          <p:nvPr/>
        </p:nvCxnSpPr>
        <p:spPr bwMode="auto">
          <a:xfrm>
            <a:off x="3999803" y="4717943"/>
            <a:ext cx="0" cy="1183543"/>
          </a:xfrm>
          <a:prstGeom prst="straightConnector1">
            <a:avLst/>
          </a:prstGeom>
          <a:ln>
            <a:headEnd type="none" w="med" len="med"/>
            <a:tailEnd type="none" w="med" len="med"/>
          </a:ln>
        </p:spPr>
        <p:style>
          <a:lnRef idx="2">
            <a:schemeClr val="dk1"/>
          </a:lnRef>
          <a:fillRef idx="0">
            <a:schemeClr val="dk1"/>
          </a:fillRef>
          <a:effectRef idx="1">
            <a:schemeClr val="dk1"/>
          </a:effectRef>
          <a:fontRef idx="minor">
            <a:schemeClr val="tx1"/>
          </a:fontRef>
        </p:style>
      </p:cxnSp>
      <p:cxnSp>
        <p:nvCxnSpPr>
          <p:cNvPr id="75" name="Straight Arrow Connector 74"/>
          <p:cNvCxnSpPr/>
          <p:nvPr/>
        </p:nvCxnSpPr>
        <p:spPr bwMode="auto">
          <a:xfrm>
            <a:off x="3999803" y="5901486"/>
            <a:ext cx="2324341" cy="1"/>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cxnSp>
        <p:nvCxnSpPr>
          <p:cNvPr id="78" name="Straight Arrow Connector 77"/>
          <p:cNvCxnSpPr/>
          <p:nvPr/>
        </p:nvCxnSpPr>
        <p:spPr bwMode="auto">
          <a:xfrm flipH="1">
            <a:off x="5940156" y="4716182"/>
            <a:ext cx="432044" cy="0"/>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sp>
        <p:nvSpPr>
          <p:cNvPr id="88" name="TextBox 87"/>
          <p:cNvSpPr txBox="1"/>
          <p:nvPr/>
        </p:nvSpPr>
        <p:spPr>
          <a:xfrm>
            <a:off x="5158578" y="5140437"/>
            <a:ext cx="445956" cy="338554"/>
          </a:xfrm>
          <a:prstGeom prst="rect">
            <a:avLst/>
          </a:prstGeom>
          <a:noFill/>
        </p:spPr>
        <p:txBody>
          <a:bodyPr wrap="none" rtlCol="0">
            <a:spAutoFit/>
          </a:bodyPr>
          <a:lstStyle/>
          <a:p>
            <a:r>
              <a:rPr lang="nl-NL" sz="1600" dirty="0" smtClean="0">
                <a:solidFill>
                  <a:schemeClr val="bg2"/>
                </a:solidFill>
              </a:rPr>
              <a:t>No</a:t>
            </a:r>
            <a:endParaRPr lang="en-GB" sz="1600" dirty="0" err="1" smtClean="0">
              <a:solidFill>
                <a:schemeClr val="bg2"/>
              </a:solidFill>
            </a:endParaRPr>
          </a:p>
        </p:txBody>
      </p:sp>
      <p:pic>
        <p:nvPicPr>
          <p:cNvPr id="89" name="Picture 2" descr="Sunset mountain (simple) by mystica - I hope someone like it... ;-) Well hmmmm..... i or somebody else have to work on that... but i upload it anyway.. :-) .....wait!.....when i think about it i think this one is really bad work.... but i like my idea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24144" y="5301947"/>
            <a:ext cx="1656184" cy="1199077"/>
          </a:xfrm>
          <a:prstGeom prst="rect">
            <a:avLst/>
          </a:prstGeom>
          <a:noFill/>
          <a:scene3d>
            <a:camera prst="isometricOffAxis1Right"/>
            <a:lightRig rig="threePt" dir="t"/>
          </a:scene3d>
          <a:extLst>
            <a:ext uri="{909E8E84-426E-40DD-AFC4-6F175D3DCCD1}">
              <a14:hiddenFill xmlns:a14="http://schemas.microsoft.com/office/drawing/2010/main">
                <a:solidFill>
                  <a:srgbClr val="FFFFFF"/>
                </a:solidFill>
              </a14:hiddenFill>
            </a:ext>
          </a:extLst>
        </p:spPr>
      </p:pic>
      <p:cxnSp>
        <p:nvCxnSpPr>
          <p:cNvPr id="47" name="Straight Arrow Connector 46"/>
          <p:cNvCxnSpPr/>
          <p:nvPr/>
        </p:nvCxnSpPr>
        <p:spPr bwMode="auto">
          <a:xfrm>
            <a:off x="6851331" y="2675975"/>
            <a:ext cx="0" cy="567680"/>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098966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500"/>
                                        <p:tgtEl>
                                          <p:spTgt spid="16"/>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7"/>
                                        </p:tgtEl>
                                        <p:attrNameLst>
                                          <p:attrName>style.visibility</p:attrName>
                                        </p:attrNameLst>
                                      </p:cBhvr>
                                      <p:to>
                                        <p:strVal val="visible"/>
                                      </p:to>
                                    </p:set>
                                    <p:animEffect transition="in" filter="fade">
                                      <p:cBhvr>
                                        <p:cTn id="31" dur="500"/>
                                        <p:tgtEl>
                                          <p:spTgt spid="37"/>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fade">
                                      <p:cBhvr>
                                        <p:cTn id="36" dur="500"/>
                                        <p:tgtEl>
                                          <p:spTgt spid="17"/>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fade">
                                      <p:cBhvr>
                                        <p:cTn id="39" dur="500"/>
                                        <p:tgtEl>
                                          <p:spTgt spid="15"/>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8"/>
                                        </p:tgtEl>
                                        <p:attrNameLst>
                                          <p:attrName>style.visibility</p:attrName>
                                        </p:attrNameLst>
                                      </p:cBhvr>
                                      <p:to>
                                        <p:strVal val="visible"/>
                                      </p:to>
                                    </p:set>
                                    <p:animEffect transition="in" filter="fade">
                                      <p:cBhvr>
                                        <p:cTn id="44" dur="500"/>
                                        <p:tgtEl>
                                          <p:spTgt spid="8"/>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fade">
                                      <p:cBhvr>
                                        <p:cTn id="47" dur="500"/>
                                        <p:tgtEl>
                                          <p:spTgt spid="9"/>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38"/>
                                        </p:tgtEl>
                                        <p:attrNameLst>
                                          <p:attrName>style.visibility</p:attrName>
                                        </p:attrNameLst>
                                      </p:cBhvr>
                                      <p:to>
                                        <p:strVal val="visible"/>
                                      </p:to>
                                    </p:set>
                                    <p:animEffect transition="in" filter="fade">
                                      <p:cBhvr>
                                        <p:cTn id="52" dur="500"/>
                                        <p:tgtEl>
                                          <p:spTgt spid="38"/>
                                        </p:tgtEl>
                                      </p:cBhvr>
                                    </p:animEffect>
                                  </p:childTnLst>
                                </p:cTn>
                              </p:par>
                              <p:par>
                                <p:cTn id="53" presetID="10" presetClass="entr" presetSubtype="0" fill="hold" nodeType="withEffect">
                                  <p:stCondLst>
                                    <p:cond delay="0"/>
                                  </p:stCondLst>
                                  <p:childTnLst>
                                    <p:set>
                                      <p:cBhvr>
                                        <p:cTn id="54" dur="1" fill="hold">
                                          <p:stCondLst>
                                            <p:cond delay="0"/>
                                          </p:stCondLst>
                                        </p:cTn>
                                        <p:tgtEl>
                                          <p:spTgt spid="39"/>
                                        </p:tgtEl>
                                        <p:attrNameLst>
                                          <p:attrName>style.visibility</p:attrName>
                                        </p:attrNameLst>
                                      </p:cBhvr>
                                      <p:to>
                                        <p:strVal val="visible"/>
                                      </p:to>
                                    </p:set>
                                    <p:animEffect transition="in" filter="fade">
                                      <p:cBhvr>
                                        <p:cTn id="55" dur="500"/>
                                        <p:tgtEl>
                                          <p:spTgt spid="39"/>
                                        </p:tgtEl>
                                      </p:cBhvr>
                                    </p:animEffect>
                                  </p:childTnLst>
                                </p:cTn>
                              </p:par>
                              <p:par>
                                <p:cTn id="56" presetID="10" presetClass="entr" presetSubtype="0" fill="hold" nodeType="withEffect">
                                  <p:stCondLst>
                                    <p:cond delay="0"/>
                                  </p:stCondLst>
                                  <p:childTnLst>
                                    <p:set>
                                      <p:cBhvr>
                                        <p:cTn id="57" dur="1" fill="hold">
                                          <p:stCondLst>
                                            <p:cond delay="0"/>
                                          </p:stCondLst>
                                        </p:cTn>
                                        <p:tgtEl>
                                          <p:spTgt spid="40"/>
                                        </p:tgtEl>
                                        <p:attrNameLst>
                                          <p:attrName>style.visibility</p:attrName>
                                        </p:attrNameLst>
                                      </p:cBhvr>
                                      <p:to>
                                        <p:strVal val="visible"/>
                                      </p:to>
                                    </p:set>
                                    <p:animEffect transition="in" filter="fade">
                                      <p:cBhvr>
                                        <p:cTn id="58" dur="500"/>
                                        <p:tgtEl>
                                          <p:spTgt spid="40"/>
                                        </p:tgtEl>
                                      </p:cBhvr>
                                    </p:animEffect>
                                  </p:childTnLst>
                                </p:cTn>
                              </p:par>
                              <p:par>
                                <p:cTn id="59" presetID="10" presetClass="entr" presetSubtype="0" fill="hold" nodeType="withEffect">
                                  <p:stCondLst>
                                    <p:cond delay="0"/>
                                  </p:stCondLst>
                                  <p:childTnLst>
                                    <p:set>
                                      <p:cBhvr>
                                        <p:cTn id="60" dur="1" fill="hold">
                                          <p:stCondLst>
                                            <p:cond delay="0"/>
                                          </p:stCondLst>
                                        </p:cTn>
                                        <p:tgtEl>
                                          <p:spTgt spid="41"/>
                                        </p:tgtEl>
                                        <p:attrNameLst>
                                          <p:attrName>style.visibility</p:attrName>
                                        </p:attrNameLst>
                                      </p:cBhvr>
                                      <p:to>
                                        <p:strVal val="visible"/>
                                      </p:to>
                                    </p:set>
                                    <p:animEffect transition="in" filter="fade">
                                      <p:cBhvr>
                                        <p:cTn id="61" dur="500"/>
                                        <p:tgtEl>
                                          <p:spTgt spid="41"/>
                                        </p:tgtEl>
                                      </p:cBhvr>
                                    </p:animEffect>
                                  </p:childTnLst>
                                </p:cTn>
                              </p:par>
                              <p:par>
                                <p:cTn id="62" presetID="10" presetClass="entr" presetSubtype="0" fill="hold" nodeType="withEffect">
                                  <p:stCondLst>
                                    <p:cond delay="0"/>
                                  </p:stCondLst>
                                  <p:childTnLst>
                                    <p:set>
                                      <p:cBhvr>
                                        <p:cTn id="63" dur="1" fill="hold">
                                          <p:stCondLst>
                                            <p:cond delay="0"/>
                                          </p:stCondLst>
                                        </p:cTn>
                                        <p:tgtEl>
                                          <p:spTgt spid="42"/>
                                        </p:tgtEl>
                                        <p:attrNameLst>
                                          <p:attrName>style.visibility</p:attrName>
                                        </p:attrNameLst>
                                      </p:cBhvr>
                                      <p:to>
                                        <p:strVal val="visible"/>
                                      </p:to>
                                    </p:set>
                                    <p:animEffect transition="in" filter="fade">
                                      <p:cBhvr>
                                        <p:cTn id="64" dur="500"/>
                                        <p:tgtEl>
                                          <p:spTgt spid="42"/>
                                        </p:tgtEl>
                                      </p:cBhvr>
                                    </p:animEffect>
                                  </p:childTnLst>
                                </p:cTn>
                              </p:par>
                              <p:par>
                                <p:cTn id="65" presetID="10" presetClass="entr" presetSubtype="0" fill="hold" nodeType="withEffect">
                                  <p:stCondLst>
                                    <p:cond delay="0"/>
                                  </p:stCondLst>
                                  <p:childTnLst>
                                    <p:set>
                                      <p:cBhvr>
                                        <p:cTn id="66" dur="1" fill="hold">
                                          <p:stCondLst>
                                            <p:cond delay="0"/>
                                          </p:stCondLst>
                                        </p:cTn>
                                        <p:tgtEl>
                                          <p:spTgt spid="43"/>
                                        </p:tgtEl>
                                        <p:attrNameLst>
                                          <p:attrName>style.visibility</p:attrName>
                                        </p:attrNameLst>
                                      </p:cBhvr>
                                      <p:to>
                                        <p:strVal val="visible"/>
                                      </p:to>
                                    </p:set>
                                    <p:animEffect transition="in" filter="fade">
                                      <p:cBhvr>
                                        <p:cTn id="67" dur="500"/>
                                        <p:tgtEl>
                                          <p:spTgt spid="43"/>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30"/>
                                        </p:tgtEl>
                                        <p:attrNameLst>
                                          <p:attrName>style.visibility</p:attrName>
                                        </p:attrNameLst>
                                      </p:cBhvr>
                                      <p:to>
                                        <p:strVal val="visible"/>
                                      </p:to>
                                    </p:set>
                                    <p:animEffect transition="in" filter="fade">
                                      <p:cBhvr>
                                        <p:cTn id="70" dur="500"/>
                                        <p:tgtEl>
                                          <p:spTgt spid="30"/>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35"/>
                                        </p:tgtEl>
                                        <p:attrNameLst>
                                          <p:attrName>style.visibility</p:attrName>
                                        </p:attrNameLst>
                                      </p:cBhvr>
                                      <p:to>
                                        <p:strVal val="visible"/>
                                      </p:to>
                                    </p:set>
                                    <p:animEffect transition="in" filter="fade">
                                      <p:cBhvr>
                                        <p:cTn id="73" dur="500"/>
                                        <p:tgtEl>
                                          <p:spTgt spid="35"/>
                                        </p:tgtEl>
                                      </p:cBhvr>
                                    </p:animEffect>
                                  </p:childTnLst>
                                </p:cTn>
                              </p:par>
                              <p:par>
                                <p:cTn id="74" presetID="10" presetClass="entr" presetSubtype="0" fill="hold" nodeType="withEffect">
                                  <p:stCondLst>
                                    <p:cond delay="0"/>
                                  </p:stCondLst>
                                  <p:childTnLst>
                                    <p:set>
                                      <p:cBhvr>
                                        <p:cTn id="75" dur="1" fill="hold">
                                          <p:stCondLst>
                                            <p:cond delay="0"/>
                                          </p:stCondLst>
                                        </p:cTn>
                                        <p:tgtEl>
                                          <p:spTgt spid="31"/>
                                        </p:tgtEl>
                                        <p:attrNameLst>
                                          <p:attrName>style.visibility</p:attrName>
                                        </p:attrNameLst>
                                      </p:cBhvr>
                                      <p:to>
                                        <p:strVal val="visible"/>
                                      </p:to>
                                    </p:set>
                                    <p:animEffect transition="in" filter="fade">
                                      <p:cBhvr>
                                        <p:cTn id="76" dur="500"/>
                                        <p:tgtEl>
                                          <p:spTgt spid="31"/>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nodeType="clickEffect">
                                  <p:stCondLst>
                                    <p:cond delay="0"/>
                                  </p:stCondLst>
                                  <p:childTnLst>
                                    <p:set>
                                      <p:cBhvr>
                                        <p:cTn id="80" dur="1" fill="hold">
                                          <p:stCondLst>
                                            <p:cond delay="0"/>
                                          </p:stCondLst>
                                        </p:cTn>
                                        <p:tgtEl>
                                          <p:spTgt spid="51"/>
                                        </p:tgtEl>
                                        <p:attrNameLst>
                                          <p:attrName>style.visibility</p:attrName>
                                        </p:attrNameLst>
                                      </p:cBhvr>
                                      <p:to>
                                        <p:strVal val="visible"/>
                                      </p:to>
                                    </p:set>
                                    <p:animEffect transition="in" filter="fade">
                                      <p:cBhvr>
                                        <p:cTn id="81" dur="500"/>
                                        <p:tgtEl>
                                          <p:spTgt spid="51"/>
                                        </p:tgtEl>
                                      </p:cBhvr>
                                    </p:animEffect>
                                  </p:childTnLst>
                                </p:cTn>
                              </p:par>
                              <p:par>
                                <p:cTn id="82" presetID="10" presetClass="entr" presetSubtype="0" fill="hold" nodeType="withEffect">
                                  <p:stCondLst>
                                    <p:cond delay="0"/>
                                  </p:stCondLst>
                                  <p:childTnLst>
                                    <p:set>
                                      <p:cBhvr>
                                        <p:cTn id="83" dur="1" fill="hold">
                                          <p:stCondLst>
                                            <p:cond delay="0"/>
                                          </p:stCondLst>
                                        </p:cTn>
                                        <p:tgtEl>
                                          <p:spTgt spid="47"/>
                                        </p:tgtEl>
                                        <p:attrNameLst>
                                          <p:attrName>style.visibility</p:attrName>
                                        </p:attrNameLst>
                                      </p:cBhvr>
                                      <p:to>
                                        <p:strVal val="visible"/>
                                      </p:to>
                                    </p:set>
                                    <p:animEffect transition="in" filter="fade">
                                      <p:cBhvr>
                                        <p:cTn id="84" dur="500"/>
                                        <p:tgtEl>
                                          <p:spTgt spid="47"/>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48"/>
                                        </p:tgtEl>
                                        <p:attrNameLst>
                                          <p:attrName>style.visibility</p:attrName>
                                        </p:attrNameLst>
                                      </p:cBhvr>
                                      <p:to>
                                        <p:strVal val="visible"/>
                                      </p:to>
                                    </p:set>
                                    <p:animEffect transition="in" filter="fade">
                                      <p:cBhvr>
                                        <p:cTn id="87" dur="500"/>
                                        <p:tgtEl>
                                          <p:spTgt spid="48"/>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nodeType="clickEffect">
                                  <p:stCondLst>
                                    <p:cond delay="0"/>
                                  </p:stCondLst>
                                  <p:childTnLst>
                                    <p:set>
                                      <p:cBhvr>
                                        <p:cTn id="91" dur="1" fill="hold">
                                          <p:stCondLst>
                                            <p:cond delay="0"/>
                                          </p:stCondLst>
                                        </p:cTn>
                                        <p:tgtEl>
                                          <p:spTgt spid="60"/>
                                        </p:tgtEl>
                                        <p:attrNameLst>
                                          <p:attrName>style.visibility</p:attrName>
                                        </p:attrNameLst>
                                      </p:cBhvr>
                                      <p:to>
                                        <p:strVal val="visible"/>
                                      </p:to>
                                    </p:set>
                                    <p:animEffect transition="in" filter="fade">
                                      <p:cBhvr>
                                        <p:cTn id="92" dur="500"/>
                                        <p:tgtEl>
                                          <p:spTgt spid="60"/>
                                        </p:tgtEl>
                                      </p:cBhvr>
                                    </p:animEffect>
                                  </p:childTnLst>
                                </p:cTn>
                              </p:par>
                              <p:par>
                                <p:cTn id="93" presetID="10" presetClass="entr" presetSubtype="0" fill="hold" nodeType="withEffect">
                                  <p:stCondLst>
                                    <p:cond delay="0"/>
                                  </p:stCondLst>
                                  <p:childTnLst>
                                    <p:set>
                                      <p:cBhvr>
                                        <p:cTn id="94" dur="1" fill="hold">
                                          <p:stCondLst>
                                            <p:cond delay="0"/>
                                          </p:stCondLst>
                                        </p:cTn>
                                        <p:tgtEl>
                                          <p:spTgt spid="49"/>
                                        </p:tgtEl>
                                        <p:attrNameLst>
                                          <p:attrName>style.visibility</p:attrName>
                                        </p:attrNameLst>
                                      </p:cBhvr>
                                      <p:to>
                                        <p:strVal val="visible"/>
                                      </p:to>
                                    </p:set>
                                    <p:animEffect transition="in" filter="fade">
                                      <p:cBhvr>
                                        <p:cTn id="95" dur="500"/>
                                        <p:tgtEl>
                                          <p:spTgt spid="49"/>
                                        </p:tgtEl>
                                      </p:cBhvr>
                                    </p:animEffect>
                                  </p:childTnLst>
                                </p:cTn>
                              </p:par>
                              <p:par>
                                <p:cTn id="96" presetID="10" presetClass="entr" presetSubtype="0" fill="hold" grpId="0" nodeType="withEffect">
                                  <p:stCondLst>
                                    <p:cond delay="0"/>
                                  </p:stCondLst>
                                  <p:childTnLst>
                                    <p:set>
                                      <p:cBhvr>
                                        <p:cTn id="97" dur="1" fill="hold">
                                          <p:stCondLst>
                                            <p:cond delay="0"/>
                                          </p:stCondLst>
                                        </p:cTn>
                                        <p:tgtEl>
                                          <p:spTgt spid="59"/>
                                        </p:tgtEl>
                                        <p:attrNameLst>
                                          <p:attrName>style.visibility</p:attrName>
                                        </p:attrNameLst>
                                      </p:cBhvr>
                                      <p:to>
                                        <p:strVal val="visible"/>
                                      </p:to>
                                    </p:set>
                                    <p:animEffect transition="in" filter="fade">
                                      <p:cBhvr>
                                        <p:cTn id="98" dur="500"/>
                                        <p:tgtEl>
                                          <p:spTgt spid="59"/>
                                        </p:tgtEl>
                                      </p:cBhvr>
                                    </p:animEffect>
                                  </p:childTnLst>
                                </p:cTn>
                              </p:par>
                            </p:childTnLst>
                          </p:cTn>
                        </p:par>
                      </p:childTnLst>
                    </p:cTn>
                  </p:par>
                  <p:par>
                    <p:cTn id="99" fill="hold">
                      <p:stCondLst>
                        <p:cond delay="indefinite"/>
                      </p:stCondLst>
                      <p:childTnLst>
                        <p:par>
                          <p:cTn id="100" fill="hold">
                            <p:stCondLst>
                              <p:cond delay="0"/>
                            </p:stCondLst>
                            <p:childTnLst>
                              <p:par>
                                <p:cTn id="101" presetID="10" presetClass="entr" presetSubtype="0" fill="hold" nodeType="clickEffect">
                                  <p:stCondLst>
                                    <p:cond delay="0"/>
                                  </p:stCondLst>
                                  <p:childTnLst>
                                    <p:set>
                                      <p:cBhvr>
                                        <p:cTn id="102" dur="1" fill="hold">
                                          <p:stCondLst>
                                            <p:cond delay="0"/>
                                          </p:stCondLst>
                                        </p:cTn>
                                        <p:tgtEl>
                                          <p:spTgt spid="78"/>
                                        </p:tgtEl>
                                        <p:attrNameLst>
                                          <p:attrName>style.visibility</p:attrName>
                                        </p:attrNameLst>
                                      </p:cBhvr>
                                      <p:to>
                                        <p:strVal val="visible"/>
                                      </p:to>
                                    </p:set>
                                    <p:animEffect transition="in" filter="fade">
                                      <p:cBhvr>
                                        <p:cTn id="103" dur="500"/>
                                        <p:tgtEl>
                                          <p:spTgt spid="78"/>
                                        </p:tgtEl>
                                      </p:cBhvr>
                                    </p:animEffect>
                                  </p:childTnLst>
                                </p:cTn>
                              </p:par>
                              <p:par>
                                <p:cTn id="104" presetID="10" presetClass="entr" presetSubtype="0" fill="hold" grpId="0" nodeType="withEffect">
                                  <p:stCondLst>
                                    <p:cond delay="0"/>
                                  </p:stCondLst>
                                  <p:childTnLst>
                                    <p:set>
                                      <p:cBhvr>
                                        <p:cTn id="105" dur="1" fill="hold">
                                          <p:stCondLst>
                                            <p:cond delay="0"/>
                                          </p:stCondLst>
                                        </p:cTn>
                                        <p:tgtEl>
                                          <p:spTgt spid="63"/>
                                        </p:tgtEl>
                                        <p:attrNameLst>
                                          <p:attrName>style.visibility</p:attrName>
                                        </p:attrNameLst>
                                      </p:cBhvr>
                                      <p:to>
                                        <p:strVal val="visible"/>
                                      </p:to>
                                    </p:set>
                                    <p:animEffect transition="in" filter="fade">
                                      <p:cBhvr>
                                        <p:cTn id="106" dur="500"/>
                                        <p:tgtEl>
                                          <p:spTgt spid="63"/>
                                        </p:tgtEl>
                                      </p:cBhvr>
                                    </p:animEffect>
                                  </p:childTnLst>
                                </p:cTn>
                              </p:par>
                            </p:childTnLst>
                          </p:cTn>
                        </p:par>
                      </p:childTnLst>
                    </p:cTn>
                  </p:par>
                  <p:par>
                    <p:cTn id="107" fill="hold">
                      <p:stCondLst>
                        <p:cond delay="indefinite"/>
                      </p:stCondLst>
                      <p:childTnLst>
                        <p:par>
                          <p:cTn id="108" fill="hold">
                            <p:stCondLst>
                              <p:cond delay="0"/>
                            </p:stCondLst>
                            <p:childTnLst>
                              <p:par>
                                <p:cTn id="109" presetID="10" presetClass="entr" presetSubtype="0" fill="hold" nodeType="clickEffect">
                                  <p:stCondLst>
                                    <p:cond delay="0"/>
                                  </p:stCondLst>
                                  <p:childTnLst>
                                    <p:set>
                                      <p:cBhvr>
                                        <p:cTn id="110" dur="1" fill="hold">
                                          <p:stCondLst>
                                            <p:cond delay="0"/>
                                          </p:stCondLst>
                                        </p:cTn>
                                        <p:tgtEl>
                                          <p:spTgt spid="64"/>
                                        </p:tgtEl>
                                        <p:attrNameLst>
                                          <p:attrName>style.visibility</p:attrName>
                                        </p:attrNameLst>
                                      </p:cBhvr>
                                      <p:to>
                                        <p:strVal val="visible"/>
                                      </p:to>
                                    </p:set>
                                    <p:animEffect transition="in" filter="fade">
                                      <p:cBhvr>
                                        <p:cTn id="111" dur="500"/>
                                        <p:tgtEl>
                                          <p:spTgt spid="64"/>
                                        </p:tgtEl>
                                      </p:cBhvr>
                                    </p:animEffect>
                                  </p:childTnLst>
                                </p:cTn>
                              </p:par>
                              <p:par>
                                <p:cTn id="112" presetID="10" presetClass="entr" presetSubtype="0" fill="hold" grpId="0" nodeType="withEffect">
                                  <p:stCondLst>
                                    <p:cond delay="0"/>
                                  </p:stCondLst>
                                  <p:childTnLst>
                                    <p:set>
                                      <p:cBhvr>
                                        <p:cTn id="113" dur="1" fill="hold">
                                          <p:stCondLst>
                                            <p:cond delay="0"/>
                                          </p:stCondLst>
                                        </p:cTn>
                                        <p:tgtEl>
                                          <p:spTgt spid="69"/>
                                        </p:tgtEl>
                                        <p:attrNameLst>
                                          <p:attrName>style.visibility</p:attrName>
                                        </p:attrNameLst>
                                      </p:cBhvr>
                                      <p:to>
                                        <p:strVal val="visible"/>
                                      </p:to>
                                    </p:set>
                                    <p:animEffect transition="in" filter="fade">
                                      <p:cBhvr>
                                        <p:cTn id="114" dur="500"/>
                                        <p:tgtEl>
                                          <p:spTgt spid="69"/>
                                        </p:tgtEl>
                                      </p:cBhvr>
                                    </p:animEffect>
                                  </p:childTnLst>
                                </p:cTn>
                              </p:par>
                              <p:par>
                                <p:cTn id="115" presetID="10" presetClass="entr" presetSubtype="0" fill="hold" nodeType="withEffect">
                                  <p:stCondLst>
                                    <p:cond delay="0"/>
                                  </p:stCondLst>
                                  <p:childTnLst>
                                    <p:set>
                                      <p:cBhvr>
                                        <p:cTn id="116" dur="1" fill="hold">
                                          <p:stCondLst>
                                            <p:cond delay="0"/>
                                          </p:stCondLst>
                                        </p:cTn>
                                        <p:tgtEl>
                                          <p:spTgt spid="72"/>
                                        </p:tgtEl>
                                        <p:attrNameLst>
                                          <p:attrName>style.visibility</p:attrName>
                                        </p:attrNameLst>
                                      </p:cBhvr>
                                      <p:to>
                                        <p:strVal val="visible"/>
                                      </p:to>
                                    </p:set>
                                    <p:animEffect transition="in" filter="fade">
                                      <p:cBhvr>
                                        <p:cTn id="117" dur="500"/>
                                        <p:tgtEl>
                                          <p:spTgt spid="72"/>
                                        </p:tgtEl>
                                      </p:cBhvr>
                                    </p:animEffect>
                                  </p:childTnLst>
                                </p:cTn>
                              </p:par>
                              <p:par>
                                <p:cTn id="118" presetID="10" presetClass="entr" presetSubtype="0" fill="hold" nodeType="withEffect">
                                  <p:stCondLst>
                                    <p:cond delay="0"/>
                                  </p:stCondLst>
                                  <p:childTnLst>
                                    <p:set>
                                      <p:cBhvr>
                                        <p:cTn id="119" dur="1" fill="hold">
                                          <p:stCondLst>
                                            <p:cond delay="0"/>
                                          </p:stCondLst>
                                        </p:cTn>
                                        <p:tgtEl>
                                          <p:spTgt spid="89"/>
                                        </p:tgtEl>
                                        <p:attrNameLst>
                                          <p:attrName>style.visibility</p:attrName>
                                        </p:attrNameLst>
                                      </p:cBhvr>
                                      <p:to>
                                        <p:strVal val="visible"/>
                                      </p:to>
                                    </p:set>
                                    <p:animEffect transition="in" filter="fade">
                                      <p:cBhvr>
                                        <p:cTn id="120" dur="500"/>
                                        <p:tgtEl>
                                          <p:spTgt spid="89"/>
                                        </p:tgtEl>
                                      </p:cBhvr>
                                    </p:animEffect>
                                  </p:childTnLst>
                                </p:cTn>
                              </p:par>
                              <p:par>
                                <p:cTn id="121" presetID="10" presetClass="entr" presetSubtype="0" fill="hold" nodeType="withEffect">
                                  <p:stCondLst>
                                    <p:cond delay="0"/>
                                  </p:stCondLst>
                                  <p:childTnLst>
                                    <p:set>
                                      <p:cBhvr>
                                        <p:cTn id="122" dur="1" fill="hold">
                                          <p:stCondLst>
                                            <p:cond delay="0"/>
                                          </p:stCondLst>
                                        </p:cTn>
                                        <p:tgtEl>
                                          <p:spTgt spid="75"/>
                                        </p:tgtEl>
                                        <p:attrNameLst>
                                          <p:attrName>style.visibility</p:attrName>
                                        </p:attrNameLst>
                                      </p:cBhvr>
                                      <p:to>
                                        <p:strVal val="visible"/>
                                      </p:to>
                                    </p:set>
                                    <p:animEffect transition="in" filter="fade">
                                      <p:cBhvr>
                                        <p:cTn id="123" dur="500"/>
                                        <p:tgtEl>
                                          <p:spTgt spid="75"/>
                                        </p:tgtEl>
                                      </p:cBhvr>
                                    </p:animEffect>
                                  </p:childTnLst>
                                </p:cTn>
                              </p:par>
                            </p:childTnLst>
                          </p:cTn>
                        </p:par>
                      </p:childTnLst>
                    </p:cTn>
                  </p:par>
                  <p:par>
                    <p:cTn id="124" fill="hold">
                      <p:stCondLst>
                        <p:cond delay="indefinite"/>
                      </p:stCondLst>
                      <p:childTnLst>
                        <p:par>
                          <p:cTn id="125" fill="hold">
                            <p:stCondLst>
                              <p:cond delay="0"/>
                            </p:stCondLst>
                            <p:childTnLst>
                              <p:par>
                                <p:cTn id="126" presetID="10" presetClass="entr" presetSubtype="0" fill="hold" grpId="0" nodeType="clickEffect">
                                  <p:stCondLst>
                                    <p:cond delay="0"/>
                                  </p:stCondLst>
                                  <p:childTnLst>
                                    <p:set>
                                      <p:cBhvr>
                                        <p:cTn id="127" dur="1" fill="hold">
                                          <p:stCondLst>
                                            <p:cond delay="0"/>
                                          </p:stCondLst>
                                        </p:cTn>
                                        <p:tgtEl>
                                          <p:spTgt spid="88"/>
                                        </p:tgtEl>
                                        <p:attrNameLst>
                                          <p:attrName>style.visibility</p:attrName>
                                        </p:attrNameLst>
                                      </p:cBhvr>
                                      <p:to>
                                        <p:strVal val="visible"/>
                                      </p:to>
                                    </p:set>
                                    <p:animEffect transition="in" filter="fade">
                                      <p:cBhvr>
                                        <p:cTn id="128" dur="500"/>
                                        <p:tgtEl>
                                          <p:spTgt spid="88"/>
                                        </p:tgtEl>
                                      </p:cBhvr>
                                    </p:animEffect>
                                  </p:childTnLst>
                                </p:cTn>
                              </p:par>
                              <p:par>
                                <p:cTn id="129" presetID="10" presetClass="entr" presetSubtype="0" fill="hold" nodeType="withEffect">
                                  <p:stCondLst>
                                    <p:cond delay="0"/>
                                  </p:stCondLst>
                                  <p:childTnLst>
                                    <p:set>
                                      <p:cBhvr>
                                        <p:cTn id="130" dur="1" fill="hold">
                                          <p:stCondLst>
                                            <p:cond delay="0"/>
                                          </p:stCondLst>
                                        </p:cTn>
                                        <p:tgtEl>
                                          <p:spTgt spid="70"/>
                                        </p:tgtEl>
                                        <p:attrNameLst>
                                          <p:attrName>style.visibility</p:attrName>
                                        </p:attrNameLst>
                                      </p:cBhvr>
                                      <p:to>
                                        <p:strVal val="visible"/>
                                      </p:to>
                                    </p:set>
                                    <p:animEffect transition="in" filter="fade">
                                      <p:cBhvr>
                                        <p:cTn id="131" dur="5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7" grpId="0"/>
      <p:bldP spid="9" grpId="0" animBg="1"/>
      <p:bldP spid="11" grpId="0" animBg="1"/>
      <p:bldP spid="14" grpId="0" animBg="1"/>
      <p:bldP spid="15" grpId="0" animBg="1"/>
      <p:bldP spid="30" grpId="0" animBg="1"/>
      <p:bldP spid="35" grpId="0"/>
      <p:bldP spid="48" grpId="0" animBg="1"/>
      <p:bldP spid="59" grpId="0" animBg="1"/>
      <p:bldP spid="63" grpId="0" animBg="1"/>
      <p:bldP spid="69" grpId="0"/>
      <p:bldP spid="8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lex\Desktop\mystica_Sunset_mountain_(simple)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9293" y="1030943"/>
            <a:ext cx="1656184" cy="1200734"/>
          </a:xfrm>
          <a:prstGeom prst="rect">
            <a:avLst/>
          </a:prstGeom>
          <a:noFill/>
          <a:scene3d>
            <a:camera prst="isometricOffAxis1Right"/>
            <a:lightRig rig="threePt" dir="t"/>
          </a:scene3d>
          <a:extLst>
            <a:ext uri="{909E8E84-426E-40DD-AFC4-6F175D3DCCD1}">
              <a14:hiddenFill xmlns:a14="http://schemas.microsoft.com/office/drawing/2010/main">
                <a:solidFill>
                  <a:srgbClr val="FFFFFF"/>
                </a:solidFill>
              </a14:hiddenFill>
            </a:ext>
          </a:extLst>
        </p:spPr>
      </p:pic>
      <p:pic>
        <p:nvPicPr>
          <p:cNvPr id="92" name="Picture 2" descr="C:\Users\Alex\Desktop\mystica_Sunset_mountain_(simple)3.png"/>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53045" y="810126"/>
            <a:ext cx="1652467" cy="1565971"/>
          </a:xfrm>
          <a:prstGeom prst="rect">
            <a:avLst/>
          </a:prstGeom>
          <a:noFill/>
          <a:scene3d>
            <a:camera prst="isometricOffAxis1Right"/>
            <a:lightRig rig="threePt" dir="t"/>
          </a:scene3d>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0"/>
          </p:nvPr>
        </p:nvSpPr>
        <p:spPr/>
        <p:txBody>
          <a:bodyPr/>
          <a:lstStyle/>
          <a:p>
            <a:pPr>
              <a:defRPr/>
            </a:pPr>
            <a:fld id="{D5BD93C6-D41A-4CCC-8638-95E21B63466B}" type="slidenum">
              <a:rPr lang="de-DE" smtClean="0"/>
              <a:pPr>
                <a:defRPr/>
              </a:pPr>
              <a:t>7</a:t>
            </a:fld>
            <a:endParaRPr lang="de-DE"/>
          </a:p>
        </p:txBody>
      </p:sp>
      <p:cxnSp>
        <p:nvCxnSpPr>
          <p:cNvPr id="8" name="Straight Arrow Connector 7"/>
          <p:cNvCxnSpPr/>
          <p:nvPr/>
        </p:nvCxnSpPr>
        <p:spPr bwMode="auto">
          <a:xfrm>
            <a:off x="2483768" y="1632138"/>
            <a:ext cx="360040" cy="0"/>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sp>
        <p:nvSpPr>
          <p:cNvPr id="10" name="Flowchart: Decision 9"/>
          <p:cNvSpPr/>
          <p:nvPr/>
        </p:nvSpPr>
        <p:spPr bwMode="auto">
          <a:xfrm>
            <a:off x="2915816" y="1332368"/>
            <a:ext cx="1368152" cy="599539"/>
          </a:xfrm>
          <a:prstGeom prst="flowChartDecision">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none" lIns="90000" tIns="46800" rIns="90000" bIns="4680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nl-NL" sz="1600" dirty="0" smtClean="0">
                <a:solidFill>
                  <a:schemeClr val="bg2"/>
                </a:solidFill>
                <a:latin typeface="Trebuchet MS" pitchFamily="34" charset="0"/>
              </a:rPr>
              <a:t>I-frame?</a:t>
            </a:r>
            <a:endParaRPr kumimoji="0" lang="en-GB" sz="1600" b="0" i="0" u="none" strike="noStrike" cap="none" normalizeH="0" baseline="0" dirty="0" smtClean="0">
              <a:ln>
                <a:noFill/>
              </a:ln>
              <a:solidFill>
                <a:schemeClr val="bg2"/>
              </a:solidFill>
              <a:effectLst/>
              <a:latin typeface="Trebuchet MS" pitchFamily="34" charset="0"/>
            </a:endParaRPr>
          </a:p>
        </p:txBody>
      </p:sp>
      <p:pic>
        <p:nvPicPr>
          <p:cNvPr id="13" name="Picture 3" descr="C:\Users\Alex\Desktop\mystica_Sunset_mountain_(simple)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51437" y="1223478"/>
            <a:ext cx="576064" cy="417647"/>
          </a:xfrm>
          <a:prstGeom prst="rect">
            <a:avLst/>
          </a:prstGeom>
          <a:noFill/>
          <a:scene3d>
            <a:camera prst="isometricOffAxis1Right"/>
            <a:lightRig rig="threePt" dir="t"/>
          </a:scene3d>
          <a:extLst>
            <a:ext uri="{909E8E84-426E-40DD-AFC4-6F175D3DCCD1}">
              <a14:hiddenFill xmlns:a14="http://schemas.microsoft.com/office/drawing/2010/main">
                <a:solidFill>
                  <a:srgbClr val="FFFFFF"/>
                </a:solidFill>
              </a14:hiddenFill>
            </a:ext>
          </a:extLst>
        </p:spPr>
      </p:pic>
      <p:pic>
        <p:nvPicPr>
          <p:cNvPr id="14" name="Picture 3" descr="C:\Users\Alex\Desktop\mystica_Sunset_mountain_(simple)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223445" y="1281085"/>
            <a:ext cx="576064" cy="417647"/>
          </a:xfrm>
          <a:prstGeom prst="rect">
            <a:avLst/>
          </a:prstGeom>
          <a:noFill/>
          <a:scene3d>
            <a:camera prst="isometricOffAxis1Right"/>
            <a:lightRig rig="threePt" dir="t"/>
          </a:scene3d>
          <a:extLst>
            <a:ext uri="{909E8E84-426E-40DD-AFC4-6F175D3DCCD1}">
              <a14:hiddenFill xmlns:a14="http://schemas.microsoft.com/office/drawing/2010/main">
                <a:solidFill>
                  <a:srgbClr val="FFFFFF"/>
                </a:solidFill>
              </a14:hiddenFill>
            </a:ext>
          </a:extLst>
        </p:spPr>
      </p:pic>
      <p:pic>
        <p:nvPicPr>
          <p:cNvPr id="15" name="Picture 3" descr="C:\Users\Alex\Desktop\mystica_Sunset_mountain_(simple)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295453" y="1353093"/>
            <a:ext cx="576064" cy="417647"/>
          </a:xfrm>
          <a:prstGeom prst="rect">
            <a:avLst/>
          </a:prstGeom>
          <a:noFill/>
          <a:scene3d>
            <a:camera prst="isometricOffAxis1Right"/>
            <a:lightRig rig="threePt" dir="t"/>
          </a:scene3d>
          <a:extLst>
            <a:ext uri="{909E8E84-426E-40DD-AFC4-6F175D3DCCD1}">
              <a14:hiddenFill xmlns:a14="http://schemas.microsoft.com/office/drawing/2010/main">
                <a:solidFill>
                  <a:srgbClr val="FFFFFF"/>
                </a:solidFill>
              </a14:hiddenFill>
            </a:ext>
          </a:extLst>
        </p:spPr>
      </p:pic>
      <p:pic>
        <p:nvPicPr>
          <p:cNvPr id="16" name="Picture 3" descr="C:\Users\Alex\Desktop\mystica_Sunset_mountain_(simple)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375845" y="1433485"/>
            <a:ext cx="576064" cy="417647"/>
          </a:xfrm>
          <a:prstGeom prst="rect">
            <a:avLst/>
          </a:prstGeom>
          <a:noFill/>
          <a:scene3d>
            <a:camera prst="isometricOffAxis1Right"/>
            <a:lightRig rig="threePt" dir="t"/>
          </a:scene3d>
          <a:extLst>
            <a:ext uri="{909E8E84-426E-40DD-AFC4-6F175D3DCCD1}">
              <a14:hiddenFill xmlns:a14="http://schemas.microsoft.com/office/drawing/2010/main">
                <a:solidFill>
                  <a:srgbClr val="FFFFFF"/>
                </a:solidFill>
              </a14:hiddenFill>
            </a:ext>
          </a:extLst>
        </p:spPr>
      </p:pic>
      <p:pic>
        <p:nvPicPr>
          <p:cNvPr id="17" name="Picture 3" descr="C:\Users\Alex\Desktop\mystica_Sunset_mountain_(simple)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47853" y="1505493"/>
            <a:ext cx="576064" cy="417647"/>
          </a:xfrm>
          <a:prstGeom prst="rect">
            <a:avLst/>
          </a:prstGeom>
          <a:noFill/>
          <a:scene3d>
            <a:camera prst="isometricOffAxis1Right"/>
            <a:lightRig rig="threePt" dir="t"/>
          </a:scene3d>
          <a:extLst>
            <a:ext uri="{909E8E84-426E-40DD-AFC4-6F175D3DCCD1}">
              <a14:hiddenFill xmlns:a14="http://schemas.microsoft.com/office/drawing/2010/main">
                <a:solidFill>
                  <a:srgbClr val="FFFFFF"/>
                </a:solidFill>
              </a14:hiddenFill>
            </a:ext>
          </a:extLst>
        </p:spPr>
      </p:pic>
      <p:cxnSp>
        <p:nvCxnSpPr>
          <p:cNvPr id="18" name="Straight Arrow Connector 17"/>
          <p:cNvCxnSpPr/>
          <p:nvPr/>
        </p:nvCxnSpPr>
        <p:spPr bwMode="auto">
          <a:xfrm>
            <a:off x="4355976" y="1632137"/>
            <a:ext cx="648072" cy="0"/>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sp>
        <p:nvSpPr>
          <p:cNvPr id="19" name="TextBox 18"/>
          <p:cNvSpPr txBox="1"/>
          <p:nvPr/>
        </p:nvSpPr>
        <p:spPr>
          <a:xfrm>
            <a:off x="4473064" y="1320632"/>
            <a:ext cx="445956" cy="338554"/>
          </a:xfrm>
          <a:prstGeom prst="rect">
            <a:avLst/>
          </a:prstGeom>
          <a:noFill/>
        </p:spPr>
        <p:txBody>
          <a:bodyPr wrap="none" rtlCol="0">
            <a:spAutoFit/>
          </a:bodyPr>
          <a:lstStyle/>
          <a:p>
            <a:r>
              <a:rPr lang="nl-NL" sz="1600" dirty="0" smtClean="0">
                <a:solidFill>
                  <a:schemeClr val="bg2"/>
                </a:solidFill>
              </a:rPr>
              <a:t>No</a:t>
            </a:r>
            <a:endParaRPr lang="en-GB" sz="1600" dirty="0" err="1" smtClean="0">
              <a:solidFill>
                <a:schemeClr val="bg2"/>
              </a:solidFill>
            </a:endParaRPr>
          </a:p>
        </p:txBody>
      </p:sp>
      <p:cxnSp>
        <p:nvCxnSpPr>
          <p:cNvPr id="23" name="Straight Arrow Connector 22"/>
          <p:cNvCxnSpPr/>
          <p:nvPr/>
        </p:nvCxnSpPr>
        <p:spPr bwMode="auto">
          <a:xfrm>
            <a:off x="7668344" y="1647670"/>
            <a:ext cx="360040" cy="0"/>
          </a:xfrm>
          <a:prstGeom prst="straightConnector1">
            <a:avLst/>
          </a:prstGeom>
          <a:ln>
            <a:headEnd type="triangle" w="med" len="med"/>
            <a:tailEnd type="none" w="med" len="med"/>
          </a:ln>
        </p:spPr>
        <p:style>
          <a:lnRef idx="2">
            <a:schemeClr val="dk1"/>
          </a:lnRef>
          <a:fillRef idx="0">
            <a:schemeClr val="dk1"/>
          </a:fillRef>
          <a:effectRef idx="1">
            <a:schemeClr val="dk1"/>
          </a:effectRef>
          <a:fontRef idx="minor">
            <a:schemeClr val="tx1"/>
          </a:fontRef>
        </p:style>
      </p:cxnSp>
      <p:cxnSp>
        <p:nvCxnSpPr>
          <p:cNvPr id="28" name="Straight Arrow Connector 27"/>
          <p:cNvCxnSpPr/>
          <p:nvPr/>
        </p:nvCxnSpPr>
        <p:spPr bwMode="auto">
          <a:xfrm>
            <a:off x="3599892" y="2040712"/>
            <a:ext cx="0" cy="432048"/>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sp>
        <p:nvSpPr>
          <p:cNvPr id="32" name="TextBox 31"/>
          <p:cNvSpPr txBox="1"/>
          <p:nvPr/>
        </p:nvSpPr>
        <p:spPr>
          <a:xfrm>
            <a:off x="3117421" y="2087459"/>
            <a:ext cx="518475" cy="338554"/>
          </a:xfrm>
          <a:prstGeom prst="rect">
            <a:avLst/>
          </a:prstGeom>
          <a:noFill/>
        </p:spPr>
        <p:txBody>
          <a:bodyPr wrap="none" rtlCol="0">
            <a:spAutoFit/>
          </a:bodyPr>
          <a:lstStyle/>
          <a:p>
            <a:r>
              <a:rPr lang="nl-NL" sz="1600" dirty="0" smtClean="0">
                <a:solidFill>
                  <a:schemeClr val="bg2"/>
                </a:solidFill>
              </a:rPr>
              <a:t>Yes</a:t>
            </a:r>
            <a:endParaRPr lang="en-GB" sz="1600" dirty="0" err="1" smtClean="0">
              <a:solidFill>
                <a:schemeClr val="bg2"/>
              </a:solidFill>
            </a:endParaRPr>
          </a:p>
        </p:txBody>
      </p:sp>
      <p:sp>
        <p:nvSpPr>
          <p:cNvPr id="24" name="Flowchart: Decision 23"/>
          <p:cNvSpPr/>
          <p:nvPr/>
        </p:nvSpPr>
        <p:spPr bwMode="auto">
          <a:xfrm>
            <a:off x="5760132" y="2528980"/>
            <a:ext cx="1368152" cy="599539"/>
          </a:xfrm>
          <a:prstGeom prst="flowChartDecision">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none" lIns="90000" tIns="46800" rIns="90000" bIns="4680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nl-NL" sz="1600" dirty="0" smtClean="0">
                <a:solidFill>
                  <a:schemeClr val="bg2"/>
                </a:solidFill>
                <a:latin typeface="Trebuchet MS" pitchFamily="34" charset="0"/>
              </a:rPr>
              <a:t>Succes?</a:t>
            </a:r>
            <a:endParaRPr kumimoji="0" lang="en-GB" sz="1600" b="0" i="0" u="none" strike="noStrike" cap="none" normalizeH="0" baseline="0" dirty="0" smtClean="0">
              <a:ln>
                <a:noFill/>
              </a:ln>
              <a:solidFill>
                <a:schemeClr val="bg2"/>
              </a:solidFill>
              <a:effectLst/>
              <a:latin typeface="Trebuchet MS" pitchFamily="34" charset="0"/>
            </a:endParaRPr>
          </a:p>
        </p:txBody>
      </p:sp>
      <p:sp>
        <p:nvSpPr>
          <p:cNvPr id="38" name="Flowchart: Process 37"/>
          <p:cNvSpPr/>
          <p:nvPr/>
        </p:nvSpPr>
        <p:spPr bwMode="auto">
          <a:xfrm>
            <a:off x="2529825" y="3559264"/>
            <a:ext cx="2140133" cy="445800"/>
          </a:xfrm>
          <a:prstGeom prst="flowChartProcess">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none" lIns="90000" tIns="46800" rIns="90000" bIns="4680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600" dirty="0" smtClean="0">
                <a:solidFill>
                  <a:schemeClr val="bg2"/>
                </a:solidFill>
                <a:latin typeface="Trebuchet MS" pitchFamily="34" charset="0"/>
              </a:rPr>
              <a:t>Int</a:t>
            </a:r>
            <a:r>
              <a:rPr lang="en-GB" sz="1600" b="1" u="sng" dirty="0" smtClean="0">
                <a:solidFill>
                  <a:schemeClr val="bg2"/>
                </a:solidFill>
                <a:latin typeface="Trebuchet MS" pitchFamily="34" charset="0"/>
              </a:rPr>
              <a:t>ra</a:t>
            </a:r>
            <a:r>
              <a:rPr lang="en-GB" sz="1600" dirty="0" smtClean="0">
                <a:solidFill>
                  <a:schemeClr val="bg2"/>
                </a:solidFill>
                <a:latin typeface="Trebuchet MS" pitchFamily="34" charset="0"/>
              </a:rPr>
              <a:t> frame prediction</a:t>
            </a:r>
            <a:endParaRPr kumimoji="0" lang="en-GB" sz="1600" b="0" i="0" u="none" strike="noStrike" cap="none" normalizeH="0" baseline="0" dirty="0" smtClean="0">
              <a:ln>
                <a:noFill/>
              </a:ln>
              <a:solidFill>
                <a:schemeClr val="bg2"/>
              </a:solidFill>
              <a:effectLst/>
              <a:latin typeface="Trebuchet MS" pitchFamily="34" charset="0"/>
            </a:endParaRPr>
          </a:p>
        </p:txBody>
      </p:sp>
      <p:cxnSp>
        <p:nvCxnSpPr>
          <p:cNvPr id="43" name="Straight Arrow Connector 42"/>
          <p:cNvCxnSpPr/>
          <p:nvPr/>
        </p:nvCxnSpPr>
        <p:spPr bwMode="auto">
          <a:xfrm flipH="1">
            <a:off x="4696042" y="2828749"/>
            <a:ext cx="956078" cy="0"/>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sp>
        <p:nvSpPr>
          <p:cNvPr id="46" name="TextBox 45"/>
          <p:cNvSpPr txBox="1"/>
          <p:nvPr/>
        </p:nvSpPr>
        <p:spPr>
          <a:xfrm>
            <a:off x="5242266" y="2426013"/>
            <a:ext cx="445956" cy="338554"/>
          </a:xfrm>
          <a:prstGeom prst="rect">
            <a:avLst/>
          </a:prstGeom>
          <a:noFill/>
        </p:spPr>
        <p:txBody>
          <a:bodyPr wrap="none" rtlCol="0">
            <a:spAutoFit/>
          </a:bodyPr>
          <a:lstStyle/>
          <a:p>
            <a:r>
              <a:rPr lang="nl-NL" sz="1600" dirty="0" smtClean="0">
                <a:solidFill>
                  <a:schemeClr val="bg2"/>
                </a:solidFill>
              </a:rPr>
              <a:t>No</a:t>
            </a:r>
            <a:endParaRPr lang="en-GB" sz="1600" dirty="0" err="1" smtClean="0">
              <a:solidFill>
                <a:schemeClr val="bg2"/>
              </a:solidFill>
            </a:endParaRPr>
          </a:p>
        </p:txBody>
      </p:sp>
      <p:sp>
        <p:nvSpPr>
          <p:cNvPr id="47" name="Flowchart: Process 46"/>
          <p:cNvSpPr/>
          <p:nvPr/>
        </p:nvSpPr>
        <p:spPr bwMode="auto">
          <a:xfrm>
            <a:off x="5364087" y="1361538"/>
            <a:ext cx="2160240" cy="463149"/>
          </a:xfrm>
          <a:prstGeom prst="flowChartProcess">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none" lIns="90000" tIns="46800" rIns="90000" bIns="4680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600" dirty="0" smtClean="0">
                <a:solidFill>
                  <a:schemeClr val="bg2"/>
                </a:solidFill>
                <a:latin typeface="Trebuchet MS" pitchFamily="34" charset="0"/>
              </a:rPr>
              <a:t>Int</a:t>
            </a:r>
            <a:r>
              <a:rPr lang="en-GB" sz="1600" b="1" u="sng" dirty="0" smtClean="0">
                <a:solidFill>
                  <a:schemeClr val="bg2"/>
                </a:solidFill>
                <a:latin typeface="Trebuchet MS" pitchFamily="34" charset="0"/>
              </a:rPr>
              <a:t>er</a:t>
            </a:r>
            <a:r>
              <a:rPr lang="en-GB" sz="1600" dirty="0" smtClean="0">
                <a:solidFill>
                  <a:schemeClr val="bg2"/>
                </a:solidFill>
                <a:latin typeface="Trebuchet MS" pitchFamily="34" charset="0"/>
              </a:rPr>
              <a:t> frame prediction</a:t>
            </a:r>
            <a:endParaRPr kumimoji="0" lang="en-GB" sz="1600" b="0" i="0" u="none" strike="noStrike" cap="none" normalizeH="0" baseline="0" dirty="0" smtClean="0">
              <a:ln>
                <a:noFill/>
              </a:ln>
              <a:solidFill>
                <a:schemeClr val="bg2"/>
              </a:solidFill>
              <a:effectLst/>
              <a:latin typeface="Trebuchet MS" pitchFamily="34" charset="0"/>
            </a:endParaRPr>
          </a:p>
        </p:txBody>
      </p:sp>
      <p:cxnSp>
        <p:nvCxnSpPr>
          <p:cNvPr id="25" name="Straight Arrow Connector 24"/>
          <p:cNvCxnSpPr/>
          <p:nvPr/>
        </p:nvCxnSpPr>
        <p:spPr bwMode="auto">
          <a:xfrm flipV="1">
            <a:off x="6444208" y="1996814"/>
            <a:ext cx="0" cy="360040"/>
          </a:xfrm>
          <a:prstGeom prst="straightConnector1">
            <a:avLst/>
          </a:prstGeom>
          <a:ln>
            <a:headEnd type="triangle" w="med" len="med"/>
            <a:tailEnd type="none" w="med" len="med"/>
          </a:ln>
        </p:spPr>
        <p:style>
          <a:lnRef idx="2">
            <a:schemeClr val="dk1"/>
          </a:lnRef>
          <a:fillRef idx="0">
            <a:schemeClr val="dk1"/>
          </a:fillRef>
          <a:effectRef idx="1">
            <a:schemeClr val="dk1"/>
          </a:effectRef>
          <a:fontRef idx="minor">
            <a:schemeClr val="tx1"/>
          </a:fontRef>
        </p:style>
      </p:cxnSp>
      <p:sp>
        <p:nvSpPr>
          <p:cNvPr id="51" name="Flowchart: Process 50"/>
          <p:cNvSpPr/>
          <p:nvPr/>
        </p:nvSpPr>
        <p:spPr bwMode="auto">
          <a:xfrm>
            <a:off x="6141978" y="3827160"/>
            <a:ext cx="2140133" cy="445800"/>
          </a:xfrm>
          <a:prstGeom prst="flowChartProcess">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none" lIns="90000" tIns="46800" rIns="90000" bIns="4680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600" dirty="0" smtClean="0">
                <a:solidFill>
                  <a:schemeClr val="bg2"/>
                </a:solidFill>
                <a:latin typeface="Trebuchet MS" pitchFamily="34" charset="0"/>
              </a:rPr>
              <a:t>Subtract prediction</a:t>
            </a:r>
            <a:endParaRPr kumimoji="0" lang="en-GB" sz="1600" b="0" i="0" u="none" strike="noStrike" cap="none" normalizeH="0" baseline="0" dirty="0" smtClean="0">
              <a:ln>
                <a:noFill/>
              </a:ln>
              <a:solidFill>
                <a:schemeClr val="bg2"/>
              </a:solidFill>
              <a:effectLst/>
              <a:latin typeface="Trebuchet MS" pitchFamily="34" charset="0"/>
            </a:endParaRPr>
          </a:p>
        </p:txBody>
      </p:sp>
      <p:cxnSp>
        <p:nvCxnSpPr>
          <p:cNvPr id="52" name="Straight Arrow Connector 51"/>
          <p:cNvCxnSpPr/>
          <p:nvPr/>
        </p:nvCxnSpPr>
        <p:spPr bwMode="auto">
          <a:xfrm>
            <a:off x="6461898" y="3192840"/>
            <a:ext cx="0" cy="557840"/>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cxnSp>
        <p:nvCxnSpPr>
          <p:cNvPr id="81" name="Straight Arrow Connector 80"/>
          <p:cNvCxnSpPr/>
          <p:nvPr/>
        </p:nvCxnSpPr>
        <p:spPr bwMode="auto">
          <a:xfrm flipH="1">
            <a:off x="5166066" y="4073037"/>
            <a:ext cx="774086" cy="0"/>
          </a:xfrm>
          <a:prstGeom prst="straightConnector1">
            <a:avLst/>
          </a:prstGeom>
          <a:ln>
            <a:headEnd type="none" w="med" len="med"/>
            <a:tailEnd type="none" w="med" len="med"/>
          </a:ln>
        </p:spPr>
        <p:style>
          <a:lnRef idx="2">
            <a:schemeClr val="dk1"/>
          </a:lnRef>
          <a:fillRef idx="0">
            <a:schemeClr val="dk1"/>
          </a:fillRef>
          <a:effectRef idx="1">
            <a:schemeClr val="dk1"/>
          </a:effectRef>
          <a:fontRef idx="minor">
            <a:schemeClr val="tx1"/>
          </a:fontRef>
        </p:style>
      </p:cxnSp>
      <p:sp>
        <p:nvSpPr>
          <p:cNvPr id="86" name="Flowchart: Process 85"/>
          <p:cNvSpPr/>
          <p:nvPr/>
        </p:nvSpPr>
        <p:spPr bwMode="auto">
          <a:xfrm>
            <a:off x="2735796" y="2564904"/>
            <a:ext cx="1728192" cy="480477"/>
          </a:xfrm>
          <a:prstGeom prst="flowChartProcess">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none" lIns="90000" tIns="46800" rIns="90000" bIns="4680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600" dirty="0" smtClean="0">
                <a:solidFill>
                  <a:schemeClr val="bg2"/>
                </a:solidFill>
                <a:latin typeface="Trebuchet MS" pitchFamily="34" charset="0"/>
              </a:rPr>
              <a:t>Encode</a:t>
            </a:r>
            <a:endParaRPr kumimoji="0" lang="en-GB" sz="1600" b="0" i="0" u="none" strike="noStrike" cap="none" normalizeH="0" baseline="0" dirty="0" smtClean="0">
              <a:ln>
                <a:noFill/>
              </a:ln>
              <a:solidFill>
                <a:schemeClr val="bg2"/>
              </a:solidFill>
              <a:effectLst/>
              <a:latin typeface="Trebuchet MS" pitchFamily="34" charset="0"/>
            </a:endParaRPr>
          </a:p>
        </p:txBody>
      </p:sp>
      <p:sp>
        <p:nvSpPr>
          <p:cNvPr id="87" name="Flowchart: Process 86"/>
          <p:cNvSpPr/>
          <p:nvPr/>
        </p:nvSpPr>
        <p:spPr bwMode="auto">
          <a:xfrm>
            <a:off x="2735795" y="4725144"/>
            <a:ext cx="1728192" cy="480477"/>
          </a:xfrm>
          <a:prstGeom prst="flowChartProcess">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none" lIns="90000" tIns="46800" rIns="90000" bIns="4680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600" dirty="0" smtClean="0">
                <a:solidFill>
                  <a:schemeClr val="bg2"/>
                </a:solidFill>
                <a:latin typeface="Trebuchet MS" pitchFamily="34" charset="0"/>
              </a:rPr>
              <a:t>Quantize</a:t>
            </a:r>
            <a:endParaRPr kumimoji="0" lang="en-GB" sz="1600" b="0" i="0" u="none" strike="noStrike" cap="none" normalizeH="0" baseline="0" dirty="0" smtClean="0">
              <a:ln>
                <a:noFill/>
              </a:ln>
              <a:solidFill>
                <a:schemeClr val="bg2"/>
              </a:solidFill>
              <a:effectLst/>
              <a:latin typeface="Trebuchet MS" pitchFamily="34" charset="0"/>
            </a:endParaRPr>
          </a:p>
        </p:txBody>
      </p:sp>
      <p:cxnSp>
        <p:nvCxnSpPr>
          <p:cNvPr id="88" name="Straight Arrow Connector 87"/>
          <p:cNvCxnSpPr/>
          <p:nvPr/>
        </p:nvCxnSpPr>
        <p:spPr bwMode="auto">
          <a:xfrm flipH="1">
            <a:off x="3599892" y="4073037"/>
            <a:ext cx="1" cy="530457"/>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sp>
        <p:nvSpPr>
          <p:cNvPr id="90" name="Flowchart: Process 89"/>
          <p:cNvSpPr/>
          <p:nvPr/>
        </p:nvSpPr>
        <p:spPr bwMode="auto">
          <a:xfrm>
            <a:off x="2735795" y="5668842"/>
            <a:ext cx="1728192" cy="480477"/>
          </a:xfrm>
          <a:prstGeom prst="flowChartProcess">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none" lIns="90000" tIns="46800" rIns="90000" bIns="4680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600" dirty="0" smtClean="0">
                <a:solidFill>
                  <a:schemeClr val="bg2"/>
                </a:solidFill>
                <a:latin typeface="Trebuchet MS" pitchFamily="34" charset="0"/>
              </a:rPr>
              <a:t>Lossless encoding</a:t>
            </a:r>
            <a:endParaRPr kumimoji="0" lang="en-GB" sz="1600" b="0" i="0" u="none" strike="noStrike" cap="none" normalizeH="0" baseline="0" dirty="0" smtClean="0">
              <a:ln>
                <a:noFill/>
              </a:ln>
              <a:solidFill>
                <a:schemeClr val="bg2"/>
              </a:solidFill>
              <a:effectLst/>
              <a:latin typeface="Trebuchet MS" pitchFamily="34" charset="0"/>
            </a:endParaRPr>
          </a:p>
        </p:txBody>
      </p:sp>
      <p:cxnSp>
        <p:nvCxnSpPr>
          <p:cNvPr id="91" name="Straight Arrow Connector 90"/>
          <p:cNvCxnSpPr/>
          <p:nvPr/>
        </p:nvCxnSpPr>
        <p:spPr bwMode="auto">
          <a:xfrm>
            <a:off x="3599891" y="5292732"/>
            <a:ext cx="0" cy="311610"/>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sp>
        <p:nvSpPr>
          <p:cNvPr id="96" name="Flowchart: Process 95"/>
          <p:cNvSpPr/>
          <p:nvPr/>
        </p:nvSpPr>
        <p:spPr bwMode="auto">
          <a:xfrm>
            <a:off x="5200289" y="5668841"/>
            <a:ext cx="1728192" cy="480477"/>
          </a:xfrm>
          <a:prstGeom prst="flowChartProcess">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none" lIns="90000" tIns="46800" rIns="90000" bIns="4680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600" dirty="0" smtClean="0">
                <a:solidFill>
                  <a:schemeClr val="bg2"/>
                </a:solidFill>
                <a:latin typeface="Trebuchet MS" pitchFamily="34" charset="0"/>
              </a:rPr>
              <a:t>Store / Stream</a:t>
            </a:r>
            <a:endParaRPr kumimoji="0" lang="en-GB" sz="1600" b="0" i="0" u="none" strike="noStrike" cap="none" normalizeH="0" baseline="0" dirty="0" smtClean="0">
              <a:ln>
                <a:noFill/>
              </a:ln>
              <a:solidFill>
                <a:schemeClr val="bg2"/>
              </a:solidFill>
              <a:effectLst/>
              <a:latin typeface="Trebuchet MS" pitchFamily="34" charset="0"/>
            </a:endParaRPr>
          </a:p>
        </p:txBody>
      </p:sp>
      <p:cxnSp>
        <p:nvCxnSpPr>
          <p:cNvPr id="97" name="Straight Arrow Connector 96"/>
          <p:cNvCxnSpPr/>
          <p:nvPr/>
        </p:nvCxnSpPr>
        <p:spPr bwMode="auto">
          <a:xfrm flipH="1">
            <a:off x="4567286" y="5909079"/>
            <a:ext cx="560210" cy="0"/>
          </a:xfrm>
          <a:prstGeom prst="straightConnector1">
            <a:avLst/>
          </a:prstGeom>
          <a:ln>
            <a:headEnd type="triangle" w="med" len="med"/>
            <a:tailEnd type="none" w="med" len="med"/>
          </a:ln>
        </p:spPr>
        <p:style>
          <a:lnRef idx="2">
            <a:schemeClr val="dk1"/>
          </a:lnRef>
          <a:fillRef idx="0">
            <a:schemeClr val="dk1"/>
          </a:fillRef>
          <a:effectRef idx="1">
            <a:schemeClr val="dk1"/>
          </a:effectRef>
          <a:fontRef idx="minor">
            <a:schemeClr val="tx1"/>
          </a:fontRef>
        </p:style>
      </p:cxnSp>
      <p:sp>
        <p:nvSpPr>
          <p:cNvPr id="110" name="TextBox 109"/>
          <p:cNvSpPr txBox="1"/>
          <p:nvPr/>
        </p:nvSpPr>
        <p:spPr>
          <a:xfrm>
            <a:off x="6564354" y="3250330"/>
            <a:ext cx="518475" cy="338554"/>
          </a:xfrm>
          <a:prstGeom prst="rect">
            <a:avLst/>
          </a:prstGeom>
          <a:noFill/>
        </p:spPr>
        <p:txBody>
          <a:bodyPr wrap="none" rtlCol="0">
            <a:spAutoFit/>
          </a:bodyPr>
          <a:lstStyle/>
          <a:p>
            <a:r>
              <a:rPr lang="nl-NL" sz="1600" dirty="0" smtClean="0">
                <a:solidFill>
                  <a:schemeClr val="bg2"/>
                </a:solidFill>
              </a:rPr>
              <a:t>Yes</a:t>
            </a:r>
            <a:endParaRPr lang="en-GB" sz="1600" dirty="0" err="1" smtClean="0">
              <a:solidFill>
                <a:schemeClr val="bg2"/>
              </a:solidFill>
            </a:endParaRPr>
          </a:p>
        </p:txBody>
      </p:sp>
      <p:sp>
        <p:nvSpPr>
          <p:cNvPr id="95" name="Oval 94"/>
          <p:cNvSpPr/>
          <p:nvPr/>
        </p:nvSpPr>
        <p:spPr bwMode="auto">
          <a:xfrm>
            <a:off x="530397" y="3356992"/>
            <a:ext cx="1875115" cy="1080401"/>
          </a:xfrm>
          <a:prstGeom prst="ellipse">
            <a:avLst/>
          </a:prstGeom>
          <a:ln>
            <a:headEnd type="none" w="sm" len="sm"/>
            <a:tailEnd type="none" w="sm" len="sm"/>
          </a:ln>
        </p:spPr>
        <p:style>
          <a:lnRef idx="2">
            <a:schemeClr val="accent5">
              <a:shade val="50000"/>
            </a:schemeClr>
          </a:lnRef>
          <a:fillRef idx="1">
            <a:schemeClr val="accent5"/>
          </a:fillRef>
          <a:effectRef idx="0">
            <a:schemeClr val="accent5"/>
          </a:effectRef>
          <a:fontRef idx="minor">
            <a:schemeClr val="lt1"/>
          </a:fontRef>
        </p:style>
        <p:txBody>
          <a:bodyPr vert="horz" wrap="none" lIns="90000" tIns="46800" rIns="90000" bIns="46800" numCol="1" rtlCol="0" anchor="t" anchorCtr="0" compatLnSpc="1">
            <a:prstTxWarp prst="textNoShape">
              <a:avLst/>
            </a:prstTxWarp>
            <a:noAutofit/>
          </a:bodyPr>
          <a:lstStyle/>
          <a:p>
            <a:pPr eaLnBrk="0" hangingPunct="0"/>
            <a:r>
              <a:rPr kumimoji="0" lang="en-GB" sz="1200" b="0" i="0" u="none" strike="noStrike" cap="none" normalizeH="0" baseline="0" dirty="0" smtClean="0">
                <a:ln>
                  <a:noFill/>
                </a:ln>
                <a:solidFill>
                  <a:schemeClr val="bg2"/>
                </a:solidFill>
                <a:effectLst/>
                <a:latin typeface="Trebuchet MS" pitchFamily="34" charset="0"/>
              </a:rPr>
              <a:t>Motion vector,</a:t>
            </a:r>
            <a:r>
              <a:rPr kumimoji="0" lang="en-GB" sz="1200" b="0" i="0" u="none" strike="noStrike" cap="none" normalizeH="0" dirty="0" smtClean="0">
                <a:ln>
                  <a:noFill/>
                </a:ln>
                <a:solidFill>
                  <a:schemeClr val="bg2"/>
                </a:solidFill>
                <a:effectLst/>
                <a:latin typeface="Trebuchet MS" pitchFamily="34" charset="0"/>
              </a:rPr>
              <a:t/>
            </a:r>
            <a:br>
              <a:rPr kumimoji="0" lang="en-GB" sz="1200" b="0" i="0" u="none" strike="noStrike" cap="none" normalizeH="0" dirty="0" smtClean="0">
                <a:ln>
                  <a:noFill/>
                </a:ln>
                <a:solidFill>
                  <a:schemeClr val="bg2"/>
                </a:solidFill>
                <a:effectLst/>
                <a:latin typeface="Trebuchet MS" pitchFamily="34" charset="0"/>
              </a:rPr>
            </a:br>
            <a:r>
              <a:rPr kumimoji="0" lang="en-GB" sz="1200" b="0" i="0" u="none" strike="noStrike" cap="none" normalizeH="0" dirty="0" smtClean="0">
                <a:ln>
                  <a:noFill/>
                </a:ln>
                <a:solidFill>
                  <a:schemeClr val="bg2"/>
                </a:solidFill>
                <a:effectLst/>
                <a:latin typeface="Trebuchet MS" pitchFamily="34" charset="0"/>
              </a:rPr>
              <a:t>encoding parameters,</a:t>
            </a:r>
          </a:p>
          <a:p>
            <a:pPr eaLnBrk="0" hangingPunct="0"/>
            <a:r>
              <a:rPr lang="en-GB" sz="1200" dirty="0" smtClean="0">
                <a:solidFill>
                  <a:schemeClr val="bg2"/>
                </a:solidFill>
                <a:latin typeface="Trebuchet MS" pitchFamily="34" charset="0"/>
              </a:rPr>
              <a:t>reference frame…</a:t>
            </a:r>
            <a:endParaRPr kumimoji="0" lang="en-GB" sz="1200" b="0" i="0" u="none" strike="noStrike" cap="none" normalizeH="0" baseline="0" dirty="0" smtClean="0">
              <a:ln>
                <a:noFill/>
              </a:ln>
              <a:solidFill>
                <a:schemeClr val="bg2"/>
              </a:solidFill>
              <a:effectLst/>
              <a:latin typeface="Trebuchet MS" pitchFamily="34" charset="0"/>
            </a:endParaRPr>
          </a:p>
        </p:txBody>
      </p:sp>
      <p:cxnSp>
        <p:nvCxnSpPr>
          <p:cNvPr id="112" name="Straight Arrow Connector 111"/>
          <p:cNvCxnSpPr/>
          <p:nvPr/>
        </p:nvCxnSpPr>
        <p:spPr bwMode="auto">
          <a:xfrm flipV="1">
            <a:off x="1316730" y="5915952"/>
            <a:ext cx="1239046" cy="2"/>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cxnSp>
        <p:nvCxnSpPr>
          <p:cNvPr id="128" name="Straight Arrow Connector 127"/>
          <p:cNvCxnSpPr/>
          <p:nvPr/>
        </p:nvCxnSpPr>
        <p:spPr bwMode="auto">
          <a:xfrm>
            <a:off x="1316730" y="4581112"/>
            <a:ext cx="0" cy="1334841"/>
          </a:xfrm>
          <a:prstGeom prst="straightConnector1">
            <a:avLst/>
          </a:prstGeom>
          <a:ln>
            <a:headEnd type="none" w="med" len="med"/>
            <a:tailEnd type="none" w="med" len="med"/>
          </a:ln>
        </p:spPr>
        <p:style>
          <a:lnRef idx="2">
            <a:schemeClr val="dk1"/>
          </a:lnRef>
          <a:fillRef idx="0">
            <a:schemeClr val="dk1"/>
          </a:fillRef>
          <a:effectRef idx="1">
            <a:schemeClr val="dk1"/>
          </a:effectRef>
          <a:fontRef idx="minor">
            <a:schemeClr val="tx1"/>
          </a:fontRef>
        </p:style>
      </p:cxnSp>
      <p:sp>
        <p:nvSpPr>
          <p:cNvPr id="58" name="Flowchart: Process 57"/>
          <p:cNvSpPr/>
          <p:nvPr/>
        </p:nvSpPr>
        <p:spPr bwMode="auto">
          <a:xfrm>
            <a:off x="7542685" y="5122773"/>
            <a:ext cx="1409224" cy="480477"/>
          </a:xfrm>
          <a:prstGeom prst="flowChartProcess">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none" lIns="90000" tIns="46800" rIns="90000" bIns="4680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600" dirty="0" smtClean="0">
                <a:solidFill>
                  <a:schemeClr val="bg2"/>
                </a:solidFill>
                <a:latin typeface="Trebuchet MS" pitchFamily="34" charset="0"/>
              </a:rPr>
              <a:t>Decode</a:t>
            </a:r>
            <a:endParaRPr kumimoji="0" lang="en-GB" sz="1600" b="0" i="0" u="none" strike="noStrike" cap="none" normalizeH="0" baseline="0" dirty="0" smtClean="0">
              <a:ln>
                <a:noFill/>
              </a:ln>
              <a:solidFill>
                <a:schemeClr val="bg2"/>
              </a:solidFill>
              <a:effectLst/>
              <a:latin typeface="Trebuchet MS" pitchFamily="34" charset="0"/>
            </a:endParaRPr>
          </a:p>
        </p:txBody>
      </p:sp>
      <p:cxnSp>
        <p:nvCxnSpPr>
          <p:cNvPr id="59" name="Straight Arrow Connector 58"/>
          <p:cNvCxnSpPr/>
          <p:nvPr/>
        </p:nvCxnSpPr>
        <p:spPr bwMode="auto">
          <a:xfrm>
            <a:off x="3599893" y="5376722"/>
            <a:ext cx="3852427" cy="0"/>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cxnSp>
        <p:nvCxnSpPr>
          <p:cNvPr id="60" name="Straight Arrow Connector 59"/>
          <p:cNvCxnSpPr/>
          <p:nvPr/>
        </p:nvCxnSpPr>
        <p:spPr bwMode="auto">
          <a:xfrm flipV="1">
            <a:off x="8610918" y="2087462"/>
            <a:ext cx="0" cy="2877920"/>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cxnSp>
        <p:nvCxnSpPr>
          <p:cNvPr id="67" name="Straight Arrow Connector 66"/>
          <p:cNvCxnSpPr/>
          <p:nvPr/>
        </p:nvCxnSpPr>
        <p:spPr bwMode="auto">
          <a:xfrm>
            <a:off x="5166066" y="2828749"/>
            <a:ext cx="0" cy="1244288"/>
          </a:xfrm>
          <a:prstGeom prst="straightConnector1">
            <a:avLst/>
          </a:prstGeom>
          <a:ln>
            <a:headEnd type="none" w="med" len="med"/>
            <a:tailEnd type="none" w="med" len="med"/>
          </a:ln>
        </p:spPr>
        <p:style>
          <a:lnRef idx="2">
            <a:schemeClr val="dk1"/>
          </a:lnRef>
          <a:fillRef idx="0">
            <a:schemeClr val="dk1"/>
          </a:fillRef>
          <a:effectRef idx="1">
            <a:schemeClr val="dk1"/>
          </a:effectRef>
          <a:fontRef idx="minor">
            <a:schemeClr val="tx1"/>
          </a:fontRef>
        </p:style>
      </p:cxnSp>
      <p:cxnSp>
        <p:nvCxnSpPr>
          <p:cNvPr id="70" name="Straight Arrow Connector 69"/>
          <p:cNvCxnSpPr/>
          <p:nvPr/>
        </p:nvCxnSpPr>
        <p:spPr bwMode="auto">
          <a:xfrm>
            <a:off x="3599891" y="3081632"/>
            <a:ext cx="0" cy="347368"/>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sp>
        <p:nvSpPr>
          <p:cNvPr id="62" name="Title 1"/>
          <p:cNvSpPr>
            <a:spLocks noGrp="1"/>
          </p:cNvSpPr>
          <p:nvPr>
            <p:ph type="title"/>
          </p:nvPr>
        </p:nvSpPr>
        <p:spPr>
          <a:xfrm>
            <a:off x="457200" y="188640"/>
            <a:ext cx="8686800" cy="609600"/>
          </a:xfrm>
        </p:spPr>
        <p:txBody>
          <a:bodyPr/>
          <a:lstStyle/>
          <a:p>
            <a:r>
              <a:rPr lang="nl-NL" dirty="0" smtClean="0"/>
              <a:t>Encoder H.264</a:t>
            </a:r>
            <a:endParaRPr lang="nl-NL" dirty="0"/>
          </a:p>
        </p:txBody>
      </p:sp>
      <p:sp>
        <p:nvSpPr>
          <p:cNvPr id="63" name="Flowchart: Process 62"/>
          <p:cNvSpPr/>
          <p:nvPr/>
        </p:nvSpPr>
        <p:spPr bwMode="auto">
          <a:xfrm>
            <a:off x="5004048" y="4725144"/>
            <a:ext cx="1728192" cy="480477"/>
          </a:xfrm>
          <a:prstGeom prst="flowChartProcess">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none" lIns="90000" tIns="46800" rIns="90000" bIns="4680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600" dirty="0" smtClean="0">
                <a:solidFill>
                  <a:schemeClr val="bg2"/>
                </a:solidFill>
                <a:latin typeface="Trebuchet MS" pitchFamily="34" charset="0"/>
              </a:rPr>
              <a:t>Encode</a:t>
            </a:r>
            <a:endParaRPr kumimoji="0" lang="en-GB" sz="1600" b="0" i="0" u="none" strike="noStrike" cap="none" normalizeH="0" baseline="0" dirty="0" smtClean="0">
              <a:ln>
                <a:noFill/>
              </a:ln>
              <a:solidFill>
                <a:schemeClr val="bg2"/>
              </a:solidFill>
              <a:effectLst/>
              <a:latin typeface="Trebuchet MS" pitchFamily="34" charset="0"/>
            </a:endParaRPr>
          </a:p>
        </p:txBody>
      </p:sp>
      <p:cxnSp>
        <p:nvCxnSpPr>
          <p:cNvPr id="68" name="Straight Arrow Connector 67"/>
          <p:cNvCxnSpPr/>
          <p:nvPr/>
        </p:nvCxnSpPr>
        <p:spPr bwMode="auto">
          <a:xfrm>
            <a:off x="6242636" y="3471760"/>
            <a:ext cx="0" cy="278920"/>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cxnSp>
        <p:nvCxnSpPr>
          <p:cNvPr id="69" name="Straight Arrow Connector 68"/>
          <p:cNvCxnSpPr/>
          <p:nvPr/>
        </p:nvCxnSpPr>
        <p:spPr bwMode="auto">
          <a:xfrm>
            <a:off x="3612841" y="3048824"/>
            <a:ext cx="0" cy="278920"/>
          </a:xfrm>
          <a:prstGeom prst="straightConnector1">
            <a:avLst/>
          </a:prstGeom>
          <a:ln>
            <a:headEnd type="none" w="med" len="med"/>
            <a:tailEnd type="none" w="med" len="med"/>
          </a:ln>
        </p:spPr>
        <p:style>
          <a:lnRef idx="2">
            <a:schemeClr val="dk1"/>
          </a:lnRef>
          <a:fillRef idx="0">
            <a:schemeClr val="dk1"/>
          </a:fillRef>
          <a:effectRef idx="1">
            <a:schemeClr val="dk1"/>
          </a:effectRef>
          <a:fontRef idx="minor">
            <a:schemeClr val="tx1"/>
          </a:fontRef>
        </p:style>
      </p:cxnSp>
      <p:cxnSp>
        <p:nvCxnSpPr>
          <p:cNvPr id="71" name="Straight Arrow Connector 70"/>
          <p:cNvCxnSpPr/>
          <p:nvPr/>
        </p:nvCxnSpPr>
        <p:spPr bwMode="auto">
          <a:xfrm>
            <a:off x="3612841" y="3327744"/>
            <a:ext cx="2629795" cy="144016"/>
          </a:xfrm>
          <a:prstGeom prst="straightConnector1">
            <a:avLst/>
          </a:prstGeom>
          <a:ln>
            <a:headEnd type="none" w="med" len="med"/>
            <a:tailEnd type="none" w="med" len="med"/>
          </a:ln>
        </p:spPr>
        <p:style>
          <a:lnRef idx="2">
            <a:schemeClr val="dk1"/>
          </a:lnRef>
          <a:fillRef idx="0">
            <a:schemeClr val="dk1"/>
          </a:fillRef>
          <a:effectRef idx="1">
            <a:schemeClr val="dk1"/>
          </a:effectRef>
          <a:fontRef idx="minor">
            <a:schemeClr val="tx1"/>
          </a:fontRef>
        </p:style>
      </p:cxnSp>
      <p:cxnSp>
        <p:nvCxnSpPr>
          <p:cNvPr id="72" name="Straight Arrow Connector 71"/>
          <p:cNvCxnSpPr/>
          <p:nvPr/>
        </p:nvCxnSpPr>
        <p:spPr bwMode="auto">
          <a:xfrm>
            <a:off x="7212044" y="4338265"/>
            <a:ext cx="0" cy="627117"/>
          </a:xfrm>
          <a:prstGeom prst="straightConnector1">
            <a:avLst/>
          </a:prstGeom>
          <a:ln>
            <a:headEnd type="none" w="med" len="med"/>
            <a:tailEnd type="none" w="med" len="med"/>
          </a:ln>
        </p:spPr>
        <p:style>
          <a:lnRef idx="2">
            <a:schemeClr val="dk1"/>
          </a:lnRef>
          <a:fillRef idx="0">
            <a:schemeClr val="dk1"/>
          </a:fillRef>
          <a:effectRef idx="1">
            <a:schemeClr val="dk1"/>
          </a:effectRef>
          <a:fontRef idx="minor">
            <a:schemeClr val="tx1"/>
          </a:fontRef>
        </p:style>
      </p:cxnSp>
      <p:cxnSp>
        <p:nvCxnSpPr>
          <p:cNvPr id="73" name="Straight Arrow Connector 72"/>
          <p:cNvCxnSpPr/>
          <p:nvPr/>
        </p:nvCxnSpPr>
        <p:spPr bwMode="auto">
          <a:xfrm flipH="1">
            <a:off x="6888238" y="4965382"/>
            <a:ext cx="323806" cy="0"/>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cxnSp>
        <p:nvCxnSpPr>
          <p:cNvPr id="89" name="Straight Arrow Connector 88"/>
          <p:cNvCxnSpPr/>
          <p:nvPr/>
        </p:nvCxnSpPr>
        <p:spPr bwMode="auto">
          <a:xfrm flipH="1">
            <a:off x="4567286" y="4965382"/>
            <a:ext cx="323806" cy="0"/>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sp>
        <p:nvSpPr>
          <p:cNvPr id="93" name="Flowchart: Decision 92"/>
          <p:cNvSpPr/>
          <p:nvPr/>
        </p:nvSpPr>
        <p:spPr bwMode="auto">
          <a:xfrm>
            <a:off x="2921988" y="1332368"/>
            <a:ext cx="1368152" cy="599539"/>
          </a:xfrm>
          <a:prstGeom prst="flowChartDecision">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none" lIns="90000" tIns="46800" rIns="90000" bIns="4680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nl-NL" sz="1600" dirty="0" smtClean="0">
                <a:solidFill>
                  <a:schemeClr val="bg2"/>
                </a:solidFill>
                <a:latin typeface="Trebuchet MS" pitchFamily="34" charset="0"/>
              </a:rPr>
              <a:t>I-Slice?</a:t>
            </a:r>
            <a:endParaRPr kumimoji="0" lang="en-GB" sz="1600" b="0" i="0" u="none" strike="noStrike" cap="none" normalizeH="0" baseline="0" dirty="0" smtClean="0">
              <a:ln>
                <a:noFill/>
              </a:ln>
              <a:solidFill>
                <a:schemeClr val="bg2"/>
              </a:solidFill>
              <a:effectLst/>
              <a:latin typeface="Trebuchet MS" pitchFamily="34" charset="0"/>
            </a:endParaRPr>
          </a:p>
        </p:txBody>
      </p:sp>
      <p:grpSp>
        <p:nvGrpSpPr>
          <p:cNvPr id="42" name="Group 41"/>
          <p:cNvGrpSpPr/>
          <p:nvPr/>
        </p:nvGrpSpPr>
        <p:grpSpPr>
          <a:xfrm>
            <a:off x="1467954" y="1527516"/>
            <a:ext cx="4901186" cy="2033498"/>
            <a:chOff x="1048807" y="1630456"/>
            <a:chExt cx="4901186" cy="2033498"/>
          </a:xfrm>
        </p:grpSpPr>
        <p:sp>
          <p:nvSpPr>
            <p:cNvPr id="99" name="Rounded Rectangle 98"/>
            <p:cNvSpPr/>
            <p:nvPr/>
          </p:nvSpPr>
          <p:spPr bwMode="auto">
            <a:xfrm>
              <a:off x="1048807" y="1630456"/>
              <a:ext cx="4901186" cy="2033498"/>
            </a:xfrm>
            <a:prstGeom prst="roundRect">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none" lIns="90000" tIns="46800" rIns="90000" bIns="46800" numCol="1" rtlCol="0" anchor="t" anchorCtr="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000" b="0" i="0" u="none" strike="noStrike" cap="none" normalizeH="0" baseline="0" smtClean="0">
                <a:ln>
                  <a:noFill/>
                </a:ln>
                <a:solidFill>
                  <a:schemeClr val="tx1"/>
                </a:solidFill>
                <a:effectLst/>
                <a:latin typeface="Trebuchet MS" pitchFamily="34" charset="0"/>
              </a:endParaRPr>
            </a:p>
          </p:txBody>
        </p:sp>
        <p:pic>
          <p:nvPicPr>
            <p:cNvPr id="100" name="Picture 3"/>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64394" y="1866231"/>
              <a:ext cx="4495738" cy="1424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44" name="Group 43"/>
          <p:cNvGrpSpPr/>
          <p:nvPr/>
        </p:nvGrpSpPr>
        <p:grpSpPr>
          <a:xfrm>
            <a:off x="1722825" y="1361447"/>
            <a:ext cx="5801502" cy="3374754"/>
            <a:chOff x="2566445" y="868455"/>
            <a:chExt cx="5801502" cy="3374754"/>
          </a:xfrm>
        </p:grpSpPr>
        <p:sp>
          <p:nvSpPr>
            <p:cNvPr id="101" name="Flowchart: Process 100"/>
            <p:cNvSpPr/>
            <p:nvPr/>
          </p:nvSpPr>
          <p:spPr bwMode="auto">
            <a:xfrm>
              <a:off x="2566445" y="868455"/>
              <a:ext cx="5801502" cy="3374754"/>
            </a:xfrm>
            <a:prstGeom prst="flowChartProcess">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none" lIns="90000" tIns="46800" rIns="90000" bIns="46800" numCol="1" rtlCol="0" anchor="t" anchorCtr="0" compatLnSpc="1">
              <a:prstTxWarp prst="textNoShape">
                <a:avLst/>
              </a:prstTxWarp>
              <a:noAutofit/>
            </a:bodyPr>
            <a:lstStyle/>
            <a:p>
              <a:pPr marL="0" marR="0" indent="0" algn="r" defTabSz="914400" rtl="0" eaLnBrk="0" fontAlgn="base" latinLnBrk="0" hangingPunct="0">
                <a:lnSpc>
                  <a:spcPct val="100000"/>
                </a:lnSpc>
                <a:spcBef>
                  <a:spcPct val="0"/>
                </a:spcBef>
                <a:spcAft>
                  <a:spcPct val="0"/>
                </a:spcAft>
                <a:buClrTx/>
                <a:buSzTx/>
                <a:buFontTx/>
                <a:buNone/>
                <a:tabLst/>
              </a:pPr>
              <a:r>
                <a:rPr lang="en-GB" sz="1600" dirty="0" smtClean="0">
                  <a:solidFill>
                    <a:schemeClr val="bg2"/>
                  </a:solidFill>
                  <a:latin typeface="Trebuchet MS" pitchFamily="34" charset="0"/>
                </a:rPr>
                <a:t>Int</a:t>
              </a:r>
              <a:r>
                <a:rPr lang="en-GB" sz="1600" b="1" u="sng" dirty="0" smtClean="0">
                  <a:solidFill>
                    <a:schemeClr val="bg2"/>
                  </a:solidFill>
                  <a:latin typeface="Trebuchet MS" pitchFamily="34" charset="0"/>
                </a:rPr>
                <a:t>er</a:t>
              </a:r>
              <a:r>
                <a:rPr lang="en-GB" sz="1600" dirty="0" smtClean="0">
                  <a:solidFill>
                    <a:schemeClr val="bg2"/>
                  </a:solidFill>
                  <a:latin typeface="Trebuchet MS" pitchFamily="34" charset="0"/>
                </a:rPr>
                <a:t> frame prediction </a:t>
              </a:r>
              <a:endParaRPr kumimoji="0" lang="en-GB" sz="1600" b="0" i="0" u="none" strike="noStrike" cap="none" normalizeH="0" baseline="0" dirty="0" smtClean="0">
                <a:ln>
                  <a:noFill/>
                </a:ln>
                <a:solidFill>
                  <a:schemeClr val="bg2"/>
                </a:solidFill>
                <a:effectLst/>
                <a:latin typeface="Trebuchet MS" pitchFamily="34" charset="0"/>
              </a:endParaRPr>
            </a:p>
          </p:txBody>
        </p:sp>
        <p:pic>
          <p:nvPicPr>
            <p:cNvPr id="102"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86212" y="1288535"/>
              <a:ext cx="5558063" cy="11914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 name="Picture 7"/>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408215" y="2431199"/>
              <a:ext cx="2965753" cy="16188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50" name="Group 49"/>
          <p:cNvGrpSpPr/>
          <p:nvPr/>
        </p:nvGrpSpPr>
        <p:grpSpPr>
          <a:xfrm>
            <a:off x="2529825" y="2521439"/>
            <a:ext cx="4841495" cy="2512153"/>
            <a:chOff x="8432371" y="1312103"/>
            <a:chExt cx="4841495" cy="2512153"/>
          </a:xfrm>
        </p:grpSpPr>
        <p:sp>
          <p:nvSpPr>
            <p:cNvPr id="104" name="Flowchart: Process 103"/>
            <p:cNvSpPr/>
            <p:nvPr/>
          </p:nvSpPr>
          <p:spPr bwMode="auto">
            <a:xfrm>
              <a:off x="8432371" y="1312103"/>
              <a:ext cx="4841495" cy="2512153"/>
            </a:xfrm>
            <a:prstGeom prst="flowChartProcess">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none" lIns="90000" tIns="46800" rIns="90000" bIns="46800" numCol="1" rtlCol="0" anchor="t" anchorCtr="0" compatLnSpc="1">
              <a:prstTxWarp prst="textNoShape">
                <a:avLst/>
              </a:prstTxWarp>
              <a:noAutofit/>
            </a:bodyPr>
            <a:lstStyle/>
            <a:p>
              <a:pPr marL="0" marR="0" indent="0" defTabSz="914400" rtl="0" eaLnBrk="0" fontAlgn="base" latinLnBrk="0" hangingPunct="0">
                <a:lnSpc>
                  <a:spcPct val="100000"/>
                </a:lnSpc>
                <a:spcBef>
                  <a:spcPct val="0"/>
                </a:spcBef>
                <a:spcAft>
                  <a:spcPct val="0"/>
                </a:spcAft>
                <a:buClrTx/>
                <a:buSzTx/>
                <a:buFontTx/>
                <a:buNone/>
                <a:tabLst/>
              </a:pPr>
              <a:r>
                <a:rPr lang="en-GB" sz="1600" dirty="0" smtClean="0">
                  <a:solidFill>
                    <a:schemeClr val="bg2"/>
                  </a:solidFill>
                  <a:latin typeface="Trebuchet MS" pitchFamily="34" charset="0"/>
                </a:rPr>
                <a:t>Int</a:t>
              </a:r>
              <a:r>
                <a:rPr lang="en-GB" sz="1600" b="1" u="sng" dirty="0" smtClean="0">
                  <a:solidFill>
                    <a:schemeClr val="bg2"/>
                  </a:solidFill>
                  <a:latin typeface="Trebuchet MS" pitchFamily="34" charset="0"/>
                </a:rPr>
                <a:t>ra</a:t>
              </a:r>
              <a:r>
                <a:rPr lang="en-GB" sz="1600" dirty="0" smtClean="0">
                  <a:solidFill>
                    <a:schemeClr val="bg2"/>
                  </a:solidFill>
                  <a:latin typeface="Trebuchet MS" pitchFamily="34" charset="0"/>
                </a:rPr>
                <a:t> frame prediction</a:t>
              </a:r>
              <a:endParaRPr kumimoji="0" lang="en-GB" sz="1600" b="0" i="0" u="none" strike="noStrike" cap="none" normalizeH="0" baseline="0" dirty="0" smtClean="0">
                <a:ln>
                  <a:noFill/>
                </a:ln>
                <a:solidFill>
                  <a:schemeClr val="bg2"/>
                </a:solidFill>
                <a:effectLst/>
                <a:latin typeface="Trebuchet MS" pitchFamily="34" charset="0"/>
              </a:endParaRPr>
            </a:p>
          </p:txBody>
        </p:sp>
        <p:pic>
          <p:nvPicPr>
            <p:cNvPr id="105" name="Picture 4"/>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639166" y="1745334"/>
              <a:ext cx="4355976" cy="1918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55" name="Group 54"/>
          <p:cNvGrpSpPr/>
          <p:nvPr/>
        </p:nvGrpSpPr>
        <p:grpSpPr>
          <a:xfrm>
            <a:off x="1963295" y="2426013"/>
            <a:ext cx="4785361" cy="2779811"/>
            <a:chOff x="-3943479" y="2469856"/>
            <a:chExt cx="4785361" cy="2779811"/>
          </a:xfrm>
        </p:grpSpPr>
        <p:sp>
          <p:nvSpPr>
            <p:cNvPr id="106" name="Flowchart: Process 105"/>
            <p:cNvSpPr/>
            <p:nvPr/>
          </p:nvSpPr>
          <p:spPr bwMode="auto">
            <a:xfrm>
              <a:off x="-3943479" y="2469856"/>
              <a:ext cx="4785361" cy="2779811"/>
            </a:xfrm>
            <a:prstGeom prst="flowChartProcess">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none" lIns="90000" tIns="46800" rIns="90000" bIns="46800" numCol="1" rtlCol="0" anchor="b" anchorCtr="0" compatLnSpc="1">
              <a:prstTxWarp prst="textNoShape">
                <a:avLst/>
              </a:prstTxWarp>
              <a:noAutofit/>
            </a:bodyPr>
            <a:lstStyle/>
            <a:p>
              <a:pPr marL="0" marR="0" indent="0" algn="r" defTabSz="914400" rtl="0" eaLnBrk="0" fontAlgn="base" latinLnBrk="0" hangingPunct="0">
                <a:lnSpc>
                  <a:spcPct val="100000"/>
                </a:lnSpc>
                <a:spcBef>
                  <a:spcPct val="0"/>
                </a:spcBef>
                <a:spcAft>
                  <a:spcPct val="0"/>
                </a:spcAft>
                <a:buClrTx/>
                <a:buSzTx/>
                <a:buFontTx/>
                <a:buNone/>
                <a:tabLst/>
              </a:pPr>
              <a:r>
                <a:rPr lang="en-GB" sz="1600" dirty="0" smtClean="0">
                  <a:solidFill>
                    <a:schemeClr val="bg2"/>
                  </a:solidFill>
                  <a:latin typeface="Trebuchet MS" pitchFamily="34" charset="0"/>
                </a:rPr>
                <a:t>Encode residual </a:t>
              </a:r>
              <a:endParaRPr kumimoji="0" lang="en-GB" sz="1600" b="0" i="0" u="none" strike="noStrike" cap="none" normalizeH="0" baseline="0" dirty="0" smtClean="0">
                <a:ln>
                  <a:noFill/>
                </a:ln>
                <a:solidFill>
                  <a:schemeClr val="bg2"/>
                </a:solidFill>
                <a:effectLst/>
                <a:latin typeface="Trebuchet MS" pitchFamily="34" charset="0"/>
              </a:endParaRPr>
            </a:p>
          </p:txBody>
        </p:sp>
        <p:pic>
          <p:nvPicPr>
            <p:cNvPr id="107" name="Picture 8"/>
            <p:cNvPicPr>
              <a:picLocks noChangeAspect="1" noChangeArrowheads="1"/>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359797" y="3128519"/>
              <a:ext cx="3770653" cy="1841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8" name="TextBox 107"/>
            <p:cNvSpPr txBox="1"/>
            <p:nvPr/>
          </p:nvSpPr>
          <p:spPr>
            <a:xfrm>
              <a:off x="-2894091" y="2675672"/>
              <a:ext cx="2839239" cy="369332"/>
            </a:xfrm>
            <a:prstGeom prst="rect">
              <a:avLst/>
            </a:prstGeom>
            <a:noFill/>
          </p:spPr>
          <p:txBody>
            <a:bodyPr wrap="none" rtlCol="0">
              <a:spAutoFit/>
            </a:bodyPr>
            <a:lstStyle/>
            <a:p>
              <a:r>
                <a:rPr lang="en-GB" dirty="0" smtClean="0">
                  <a:solidFill>
                    <a:schemeClr val="bg2"/>
                  </a:solidFill>
                </a:rPr>
                <a:t>High correlation transform</a:t>
              </a:r>
            </a:p>
          </p:txBody>
        </p:sp>
      </p:grpSp>
      <p:sp>
        <p:nvSpPr>
          <p:cNvPr id="109" name="Flowchart: Process 108"/>
          <p:cNvSpPr/>
          <p:nvPr/>
        </p:nvSpPr>
        <p:spPr bwMode="auto">
          <a:xfrm>
            <a:off x="7668344" y="2727260"/>
            <a:ext cx="1421902" cy="820872"/>
          </a:xfrm>
          <a:prstGeom prst="flowChartProcess">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none" lIns="90000" tIns="46800" rIns="90000" bIns="4680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600" dirty="0" err="1" smtClean="0">
                <a:solidFill>
                  <a:schemeClr val="bg2"/>
                </a:solidFill>
                <a:latin typeface="Trebuchet MS" pitchFamily="34" charset="0"/>
              </a:rPr>
              <a:t>deblocking</a:t>
            </a:r>
            <a:endParaRPr lang="en-GB" sz="1600" dirty="0" smtClean="0">
              <a:solidFill>
                <a:schemeClr val="bg2"/>
              </a:solidFill>
              <a:latin typeface="Trebuchet MS" pitchFamily="34" charset="0"/>
            </a:endParaRPr>
          </a:p>
          <a:p>
            <a:pPr marL="0" marR="0" indent="0" algn="ctr" defTabSz="914400" rtl="0" eaLnBrk="0" fontAlgn="base" latinLnBrk="0" hangingPunct="0">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bg2"/>
                </a:solidFill>
                <a:effectLst/>
                <a:latin typeface="Trebuchet MS" pitchFamily="34" charset="0"/>
              </a:rPr>
              <a:t>filter</a:t>
            </a:r>
          </a:p>
        </p:txBody>
      </p:sp>
      <p:cxnSp>
        <p:nvCxnSpPr>
          <p:cNvPr id="111" name="Straight Arrow Connector 110"/>
          <p:cNvCxnSpPr/>
          <p:nvPr/>
        </p:nvCxnSpPr>
        <p:spPr bwMode="auto">
          <a:xfrm flipV="1">
            <a:off x="8610918" y="3613414"/>
            <a:ext cx="0" cy="1399762"/>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cxnSp>
        <p:nvCxnSpPr>
          <p:cNvPr id="113" name="Straight Arrow Connector 112"/>
          <p:cNvCxnSpPr/>
          <p:nvPr/>
        </p:nvCxnSpPr>
        <p:spPr bwMode="auto">
          <a:xfrm flipV="1">
            <a:off x="8625016" y="2089653"/>
            <a:ext cx="0" cy="541053"/>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711764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3.61111E-6 2.22222E-6 L 0.24809 0.32199 " pathEditMode="relative" rAng="0" ptsTypes="AA">
                                      <p:cBhvr>
                                        <p:cTn id="6" dur="2000" fill="hold"/>
                                        <p:tgtEl>
                                          <p:spTgt spid="86"/>
                                        </p:tgtEl>
                                        <p:attrNameLst>
                                          <p:attrName>ppt_x</p:attrName>
                                          <p:attrName>ppt_y</p:attrName>
                                        </p:attrNameLst>
                                      </p:cBhvr>
                                      <p:rCtr x="12396" y="16088"/>
                                    </p:animMotion>
                                  </p:childTnLst>
                                </p:cTn>
                              </p:par>
                              <p:par>
                                <p:cTn id="7" presetID="10" presetClass="exit" presetSubtype="0" fill="hold" grpId="1" nodeType="withEffect">
                                  <p:stCondLst>
                                    <p:cond delay="0"/>
                                  </p:stCondLst>
                                  <p:childTnLst>
                                    <p:animEffect transition="out" filter="fade">
                                      <p:cBhvr>
                                        <p:cTn id="8" dur="1750"/>
                                        <p:tgtEl>
                                          <p:spTgt spid="86"/>
                                        </p:tgtEl>
                                      </p:cBhvr>
                                    </p:animEffect>
                                    <p:set>
                                      <p:cBhvr>
                                        <p:cTn id="9" dur="1" fill="hold">
                                          <p:stCondLst>
                                            <p:cond delay="1749"/>
                                          </p:stCondLst>
                                        </p:cTn>
                                        <p:tgtEl>
                                          <p:spTgt spid="86"/>
                                        </p:tgtEl>
                                        <p:attrNameLst>
                                          <p:attrName>style.visibility</p:attrName>
                                        </p:attrNameLst>
                                      </p:cBhvr>
                                      <p:to>
                                        <p:strVal val="hidden"/>
                                      </p:to>
                                    </p:set>
                                  </p:childTnLst>
                                </p:cTn>
                              </p:par>
                              <p:par>
                                <p:cTn id="10" presetID="10" presetClass="entr" presetSubtype="0" fill="hold" grpId="0" nodeType="withEffect">
                                  <p:stCondLst>
                                    <p:cond delay="0"/>
                                  </p:stCondLst>
                                  <p:childTnLst>
                                    <p:set>
                                      <p:cBhvr>
                                        <p:cTn id="11" dur="1" fill="hold">
                                          <p:stCondLst>
                                            <p:cond delay="0"/>
                                          </p:stCondLst>
                                        </p:cTn>
                                        <p:tgtEl>
                                          <p:spTgt spid="63"/>
                                        </p:tgtEl>
                                        <p:attrNameLst>
                                          <p:attrName>style.visibility</p:attrName>
                                        </p:attrNameLst>
                                      </p:cBhvr>
                                      <p:to>
                                        <p:strVal val="visible"/>
                                      </p:to>
                                    </p:set>
                                    <p:animEffect transition="in" filter="fade">
                                      <p:cBhvr>
                                        <p:cTn id="12" dur="1000"/>
                                        <p:tgtEl>
                                          <p:spTgt spid="63"/>
                                        </p:tgtEl>
                                      </p:cBhvr>
                                    </p:animEffect>
                                  </p:childTnLst>
                                </p:cTn>
                              </p:par>
                              <p:par>
                                <p:cTn id="13" presetID="10" presetClass="exit" presetSubtype="0" fill="hold" nodeType="withEffect">
                                  <p:stCondLst>
                                    <p:cond delay="0"/>
                                  </p:stCondLst>
                                  <p:childTnLst>
                                    <p:animEffect transition="out" filter="fade">
                                      <p:cBhvr>
                                        <p:cTn id="14" dur="500"/>
                                        <p:tgtEl>
                                          <p:spTgt spid="81"/>
                                        </p:tgtEl>
                                      </p:cBhvr>
                                    </p:animEffect>
                                    <p:set>
                                      <p:cBhvr>
                                        <p:cTn id="15" dur="1" fill="hold">
                                          <p:stCondLst>
                                            <p:cond delay="499"/>
                                          </p:stCondLst>
                                        </p:cTn>
                                        <p:tgtEl>
                                          <p:spTgt spid="81"/>
                                        </p:tgtEl>
                                        <p:attrNameLst>
                                          <p:attrName>style.visibility</p:attrName>
                                        </p:attrNameLst>
                                      </p:cBhvr>
                                      <p:to>
                                        <p:strVal val="hidden"/>
                                      </p:to>
                                    </p:set>
                                  </p:childTnLst>
                                </p:cTn>
                              </p:par>
                              <p:par>
                                <p:cTn id="16" presetID="10" presetClass="exit" presetSubtype="0" fill="hold" nodeType="withEffect">
                                  <p:stCondLst>
                                    <p:cond delay="0"/>
                                  </p:stCondLst>
                                  <p:childTnLst>
                                    <p:animEffect transition="out" filter="fade">
                                      <p:cBhvr>
                                        <p:cTn id="17" dur="500"/>
                                        <p:tgtEl>
                                          <p:spTgt spid="67"/>
                                        </p:tgtEl>
                                      </p:cBhvr>
                                    </p:animEffect>
                                    <p:set>
                                      <p:cBhvr>
                                        <p:cTn id="18" dur="1" fill="hold">
                                          <p:stCondLst>
                                            <p:cond delay="499"/>
                                          </p:stCondLst>
                                        </p:cTn>
                                        <p:tgtEl>
                                          <p:spTgt spid="67"/>
                                        </p:tgtEl>
                                        <p:attrNameLst>
                                          <p:attrName>style.visibility</p:attrName>
                                        </p:attrNameLst>
                                      </p:cBhvr>
                                      <p:to>
                                        <p:strVal val="hidden"/>
                                      </p:to>
                                    </p:set>
                                  </p:childTnLst>
                                </p:cTn>
                              </p:par>
                              <p:par>
                                <p:cTn id="19" presetID="42" presetClass="path" presetSubtype="0" accel="50000" decel="50000" fill="hold" grpId="0" nodeType="withEffect">
                                  <p:stCondLst>
                                    <p:cond delay="0"/>
                                  </p:stCondLst>
                                  <p:childTnLst>
                                    <p:animMotion origin="layout" path="M 5.55556E-7 -1.11111E-6 L 5.55556E-7 -0.1493 " pathEditMode="relative" rAng="0" ptsTypes="AA">
                                      <p:cBhvr>
                                        <p:cTn id="20" dur="2000" fill="hold"/>
                                        <p:tgtEl>
                                          <p:spTgt spid="38"/>
                                        </p:tgtEl>
                                        <p:attrNameLst>
                                          <p:attrName>ppt_x</p:attrName>
                                          <p:attrName>ppt_y</p:attrName>
                                        </p:attrNameLst>
                                      </p:cBhvr>
                                      <p:rCtr x="0" y="-7477"/>
                                    </p:animMotion>
                                  </p:childTnLst>
                                </p:cTn>
                              </p:par>
                              <p:par>
                                <p:cTn id="21" presetID="10" presetClass="exit" presetSubtype="0" fill="hold" nodeType="withEffect">
                                  <p:stCondLst>
                                    <p:cond delay="0"/>
                                  </p:stCondLst>
                                  <p:childTnLst>
                                    <p:animEffect transition="out" filter="fade">
                                      <p:cBhvr>
                                        <p:cTn id="22" dur="500"/>
                                        <p:tgtEl>
                                          <p:spTgt spid="70"/>
                                        </p:tgtEl>
                                      </p:cBhvr>
                                    </p:animEffect>
                                    <p:set>
                                      <p:cBhvr>
                                        <p:cTn id="23" dur="1" fill="hold">
                                          <p:stCondLst>
                                            <p:cond delay="499"/>
                                          </p:stCondLst>
                                        </p:cTn>
                                        <p:tgtEl>
                                          <p:spTgt spid="70"/>
                                        </p:tgtEl>
                                        <p:attrNameLst>
                                          <p:attrName>style.visibility</p:attrName>
                                        </p:attrNameLst>
                                      </p:cBhvr>
                                      <p:to>
                                        <p:strVal val="hidden"/>
                                      </p:to>
                                    </p:set>
                                  </p:childTnLst>
                                </p:cTn>
                              </p:par>
                              <p:par>
                                <p:cTn id="24" presetID="10" presetClass="exit" presetSubtype="0" fill="hold" nodeType="withEffect">
                                  <p:stCondLst>
                                    <p:cond delay="0"/>
                                  </p:stCondLst>
                                  <p:childTnLst>
                                    <p:animEffect transition="out" filter="fade">
                                      <p:cBhvr>
                                        <p:cTn id="25" dur="500"/>
                                        <p:tgtEl>
                                          <p:spTgt spid="88"/>
                                        </p:tgtEl>
                                      </p:cBhvr>
                                    </p:animEffect>
                                    <p:set>
                                      <p:cBhvr>
                                        <p:cTn id="26" dur="1" fill="hold">
                                          <p:stCondLst>
                                            <p:cond delay="499"/>
                                          </p:stCondLst>
                                        </p:cTn>
                                        <p:tgtEl>
                                          <p:spTgt spid="88"/>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69"/>
                                        </p:tgtEl>
                                        <p:attrNameLst>
                                          <p:attrName>style.visibility</p:attrName>
                                        </p:attrNameLst>
                                      </p:cBhvr>
                                      <p:to>
                                        <p:strVal val="visible"/>
                                      </p:to>
                                    </p:set>
                                    <p:animEffect transition="in" filter="fade">
                                      <p:cBhvr>
                                        <p:cTn id="31" dur="500"/>
                                        <p:tgtEl>
                                          <p:spTgt spid="69"/>
                                        </p:tgtEl>
                                      </p:cBhvr>
                                    </p:animEffect>
                                  </p:childTnLst>
                                </p:cTn>
                              </p:par>
                              <p:par>
                                <p:cTn id="32" presetID="10" presetClass="entr" presetSubtype="0" fill="hold" nodeType="withEffect">
                                  <p:stCondLst>
                                    <p:cond delay="0"/>
                                  </p:stCondLst>
                                  <p:childTnLst>
                                    <p:set>
                                      <p:cBhvr>
                                        <p:cTn id="33" dur="1" fill="hold">
                                          <p:stCondLst>
                                            <p:cond delay="0"/>
                                          </p:stCondLst>
                                        </p:cTn>
                                        <p:tgtEl>
                                          <p:spTgt spid="71"/>
                                        </p:tgtEl>
                                        <p:attrNameLst>
                                          <p:attrName>style.visibility</p:attrName>
                                        </p:attrNameLst>
                                      </p:cBhvr>
                                      <p:to>
                                        <p:strVal val="visible"/>
                                      </p:to>
                                    </p:set>
                                    <p:animEffect transition="in" filter="fade">
                                      <p:cBhvr>
                                        <p:cTn id="34" dur="500"/>
                                        <p:tgtEl>
                                          <p:spTgt spid="71"/>
                                        </p:tgtEl>
                                      </p:cBhvr>
                                    </p:animEffect>
                                  </p:childTnLst>
                                </p:cTn>
                              </p:par>
                              <p:par>
                                <p:cTn id="35" presetID="10" presetClass="entr" presetSubtype="0" fill="hold" nodeType="withEffect">
                                  <p:stCondLst>
                                    <p:cond delay="0"/>
                                  </p:stCondLst>
                                  <p:childTnLst>
                                    <p:set>
                                      <p:cBhvr>
                                        <p:cTn id="36" dur="1" fill="hold">
                                          <p:stCondLst>
                                            <p:cond delay="0"/>
                                          </p:stCondLst>
                                        </p:cTn>
                                        <p:tgtEl>
                                          <p:spTgt spid="68"/>
                                        </p:tgtEl>
                                        <p:attrNameLst>
                                          <p:attrName>style.visibility</p:attrName>
                                        </p:attrNameLst>
                                      </p:cBhvr>
                                      <p:to>
                                        <p:strVal val="visible"/>
                                      </p:to>
                                    </p:set>
                                    <p:animEffect transition="in" filter="fade">
                                      <p:cBhvr>
                                        <p:cTn id="37" dur="500"/>
                                        <p:tgtEl>
                                          <p:spTgt spid="6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72"/>
                                        </p:tgtEl>
                                        <p:attrNameLst>
                                          <p:attrName>style.visibility</p:attrName>
                                        </p:attrNameLst>
                                      </p:cBhvr>
                                      <p:to>
                                        <p:strVal val="visible"/>
                                      </p:to>
                                    </p:set>
                                    <p:animEffect transition="in" filter="fade">
                                      <p:cBhvr>
                                        <p:cTn id="42" dur="500"/>
                                        <p:tgtEl>
                                          <p:spTgt spid="72"/>
                                        </p:tgtEl>
                                      </p:cBhvr>
                                    </p:animEffect>
                                  </p:childTnLst>
                                </p:cTn>
                              </p:par>
                              <p:par>
                                <p:cTn id="43" presetID="10" presetClass="entr" presetSubtype="0" fill="hold" nodeType="withEffect">
                                  <p:stCondLst>
                                    <p:cond delay="0"/>
                                  </p:stCondLst>
                                  <p:childTnLst>
                                    <p:set>
                                      <p:cBhvr>
                                        <p:cTn id="44" dur="1" fill="hold">
                                          <p:stCondLst>
                                            <p:cond delay="0"/>
                                          </p:stCondLst>
                                        </p:cTn>
                                        <p:tgtEl>
                                          <p:spTgt spid="73"/>
                                        </p:tgtEl>
                                        <p:attrNameLst>
                                          <p:attrName>style.visibility</p:attrName>
                                        </p:attrNameLst>
                                      </p:cBhvr>
                                      <p:to>
                                        <p:strVal val="visible"/>
                                      </p:to>
                                    </p:set>
                                    <p:animEffect transition="in" filter="fade">
                                      <p:cBhvr>
                                        <p:cTn id="45" dur="500"/>
                                        <p:tgtEl>
                                          <p:spTgt spid="73"/>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89"/>
                                        </p:tgtEl>
                                        <p:attrNameLst>
                                          <p:attrName>style.visibility</p:attrName>
                                        </p:attrNameLst>
                                      </p:cBhvr>
                                      <p:to>
                                        <p:strVal val="visible"/>
                                      </p:to>
                                    </p:set>
                                    <p:animEffect transition="in" filter="fade">
                                      <p:cBhvr>
                                        <p:cTn id="50" dur="500"/>
                                        <p:tgtEl>
                                          <p:spTgt spid="89"/>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42"/>
                                        </p:tgtEl>
                                        <p:attrNameLst>
                                          <p:attrName>style.visibility</p:attrName>
                                        </p:attrNameLst>
                                      </p:cBhvr>
                                      <p:to>
                                        <p:strVal val="visible"/>
                                      </p:to>
                                    </p:set>
                                    <p:animEffect transition="in" filter="fade">
                                      <p:cBhvr>
                                        <p:cTn id="55" dur="500"/>
                                        <p:tgtEl>
                                          <p:spTgt spid="42"/>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xit" presetSubtype="0" fill="hold" nodeType="clickEffect">
                                  <p:stCondLst>
                                    <p:cond delay="0"/>
                                  </p:stCondLst>
                                  <p:childTnLst>
                                    <p:animEffect transition="out" filter="fade">
                                      <p:cBhvr>
                                        <p:cTn id="59" dur="500"/>
                                        <p:tgtEl>
                                          <p:spTgt spid="42"/>
                                        </p:tgtEl>
                                      </p:cBhvr>
                                    </p:animEffect>
                                    <p:set>
                                      <p:cBhvr>
                                        <p:cTn id="60" dur="1" fill="hold">
                                          <p:stCondLst>
                                            <p:cond delay="499"/>
                                          </p:stCondLst>
                                        </p:cTn>
                                        <p:tgtEl>
                                          <p:spTgt spid="42"/>
                                        </p:tgtEl>
                                        <p:attrNameLst>
                                          <p:attrName>style.visibility</p:attrName>
                                        </p:attrNameLst>
                                      </p:cBhvr>
                                      <p:to>
                                        <p:strVal val="hidden"/>
                                      </p:to>
                                    </p:se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92"/>
                                        </p:tgtEl>
                                        <p:attrNameLst>
                                          <p:attrName>style.visibility</p:attrName>
                                        </p:attrNameLst>
                                      </p:cBhvr>
                                      <p:to>
                                        <p:strVal val="visible"/>
                                      </p:to>
                                    </p:set>
                                    <p:animEffect transition="in" filter="fade">
                                      <p:cBhvr>
                                        <p:cTn id="65" dur="500"/>
                                        <p:tgtEl>
                                          <p:spTgt spid="92"/>
                                        </p:tgtEl>
                                      </p:cBhvr>
                                    </p:animEffect>
                                  </p:childTnLst>
                                </p:cTn>
                              </p:par>
                              <p:par>
                                <p:cTn id="66" presetID="10" presetClass="exit" presetSubtype="0" fill="hold" nodeType="withEffect">
                                  <p:stCondLst>
                                    <p:cond delay="0"/>
                                  </p:stCondLst>
                                  <p:childTnLst>
                                    <p:animEffect transition="out" filter="fade">
                                      <p:cBhvr>
                                        <p:cTn id="67" dur="500"/>
                                        <p:tgtEl>
                                          <p:spTgt spid="1027"/>
                                        </p:tgtEl>
                                      </p:cBhvr>
                                    </p:animEffect>
                                    <p:set>
                                      <p:cBhvr>
                                        <p:cTn id="68" dur="1" fill="hold">
                                          <p:stCondLst>
                                            <p:cond delay="499"/>
                                          </p:stCondLst>
                                        </p:cTn>
                                        <p:tgtEl>
                                          <p:spTgt spid="1027"/>
                                        </p:tgtEl>
                                        <p:attrNameLst>
                                          <p:attrName>style.visibility</p:attrName>
                                        </p:attrNameLst>
                                      </p:cBhvr>
                                      <p:to>
                                        <p:strVal val="hidden"/>
                                      </p:to>
                                    </p:se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93"/>
                                        </p:tgtEl>
                                        <p:attrNameLst>
                                          <p:attrName>style.visibility</p:attrName>
                                        </p:attrNameLst>
                                      </p:cBhvr>
                                      <p:to>
                                        <p:strVal val="visible"/>
                                      </p:to>
                                    </p:set>
                                    <p:animEffect transition="in" filter="fade">
                                      <p:cBhvr>
                                        <p:cTn id="73" dur="500"/>
                                        <p:tgtEl>
                                          <p:spTgt spid="93"/>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nodeType="clickEffect">
                                  <p:stCondLst>
                                    <p:cond delay="0"/>
                                  </p:stCondLst>
                                  <p:childTnLst>
                                    <p:set>
                                      <p:cBhvr>
                                        <p:cTn id="77" dur="1" fill="hold">
                                          <p:stCondLst>
                                            <p:cond delay="0"/>
                                          </p:stCondLst>
                                        </p:cTn>
                                        <p:tgtEl>
                                          <p:spTgt spid="44"/>
                                        </p:tgtEl>
                                        <p:attrNameLst>
                                          <p:attrName>style.visibility</p:attrName>
                                        </p:attrNameLst>
                                      </p:cBhvr>
                                      <p:to>
                                        <p:strVal val="visible"/>
                                      </p:to>
                                    </p:set>
                                    <p:animEffect transition="in" filter="fade">
                                      <p:cBhvr>
                                        <p:cTn id="78" dur="500"/>
                                        <p:tgtEl>
                                          <p:spTgt spid="44"/>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xit" presetSubtype="0" fill="hold" nodeType="clickEffect">
                                  <p:stCondLst>
                                    <p:cond delay="0"/>
                                  </p:stCondLst>
                                  <p:childTnLst>
                                    <p:animEffect transition="out" filter="fade">
                                      <p:cBhvr>
                                        <p:cTn id="82" dur="500"/>
                                        <p:tgtEl>
                                          <p:spTgt spid="44"/>
                                        </p:tgtEl>
                                      </p:cBhvr>
                                    </p:animEffect>
                                    <p:set>
                                      <p:cBhvr>
                                        <p:cTn id="83" dur="1" fill="hold">
                                          <p:stCondLst>
                                            <p:cond delay="499"/>
                                          </p:stCondLst>
                                        </p:cTn>
                                        <p:tgtEl>
                                          <p:spTgt spid="44"/>
                                        </p:tgtEl>
                                        <p:attrNameLst>
                                          <p:attrName>style.visibility</p:attrName>
                                        </p:attrNameLst>
                                      </p:cBhvr>
                                      <p:to>
                                        <p:strVal val="hidden"/>
                                      </p:to>
                                    </p:set>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nodeType="clickEffect">
                                  <p:stCondLst>
                                    <p:cond delay="0"/>
                                  </p:stCondLst>
                                  <p:childTnLst>
                                    <p:set>
                                      <p:cBhvr>
                                        <p:cTn id="87" dur="1" fill="hold">
                                          <p:stCondLst>
                                            <p:cond delay="0"/>
                                          </p:stCondLst>
                                        </p:cTn>
                                        <p:tgtEl>
                                          <p:spTgt spid="50"/>
                                        </p:tgtEl>
                                        <p:attrNameLst>
                                          <p:attrName>style.visibility</p:attrName>
                                        </p:attrNameLst>
                                      </p:cBhvr>
                                      <p:to>
                                        <p:strVal val="visible"/>
                                      </p:to>
                                    </p:set>
                                    <p:animEffect transition="in" filter="fade">
                                      <p:cBhvr>
                                        <p:cTn id="88" dur="500"/>
                                        <p:tgtEl>
                                          <p:spTgt spid="50"/>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xit" presetSubtype="0" fill="hold" nodeType="clickEffect">
                                  <p:stCondLst>
                                    <p:cond delay="0"/>
                                  </p:stCondLst>
                                  <p:childTnLst>
                                    <p:animEffect transition="out" filter="fade">
                                      <p:cBhvr>
                                        <p:cTn id="92" dur="500"/>
                                        <p:tgtEl>
                                          <p:spTgt spid="50"/>
                                        </p:tgtEl>
                                      </p:cBhvr>
                                    </p:animEffect>
                                    <p:set>
                                      <p:cBhvr>
                                        <p:cTn id="93" dur="1" fill="hold">
                                          <p:stCondLst>
                                            <p:cond delay="499"/>
                                          </p:stCondLst>
                                        </p:cTn>
                                        <p:tgtEl>
                                          <p:spTgt spid="50"/>
                                        </p:tgtEl>
                                        <p:attrNameLst>
                                          <p:attrName>style.visibility</p:attrName>
                                        </p:attrNameLst>
                                      </p:cBhvr>
                                      <p:to>
                                        <p:strVal val="hidden"/>
                                      </p:to>
                                    </p:set>
                                  </p:childTnLst>
                                </p:cTn>
                              </p:par>
                            </p:childTnLst>
                          </p:cTn>
                        </p:par>
                      </p:childTnLst>
                    </p:cTn>
                  </p:par>
                  <p:par>
                    <p:cTn id="94" fill="hold">
                      <p:stCondLst>
                        <p:cond delay="indefinite"/>
                      </p:stCondLst>
                      <p:childTnLst>
                        <p:par>
                          <p:cTn id="95" fill="hold">
                            <p:stCondLst>
                              <p:cond delay="0"/>
                            </p:stCondLst>
                            <p:childTnLst>
                              <p:par>
                                <p:cTn id="96" presetID="10" presetClass="entr" presetSubtype="0" fill="hold" nodeType="clickEffect">
                                  <p:stCondLst>
                                    <p:cond delay="0"/>
                                  </p:stCondLst>
                                  <p:childTnLst>
                                    <p:set>
                                      <p:cBhvr>
                                        <p:cTn id="97" dur="1" fill="hold">
                                          <p:stCondLst>
                                            <p:cond delay="0"/>
                                          </p:stCondLst>
                                        </p:cTn>
                                        <p:tgtEl>
                                          <p:spTgt spid="55"/>
                                        </p:tgtEl>
                                        <p:attrNameLst>
                                          <p:attrName>style.visibility</p:attrName>
                                        </p:attrNameLst>
                                      </p:cBhvr>
                                      <p:to>
                                        <p:strVal val="visible"/>
                                      </p:to>
                                    </p:set>
                                    <p:animEffect transition="in" filter="fade">
                                      <p:cBhvr>
                                        <p:cTn id="98" dur="500"/>
                                        <p:tgtEl>
                                          <p:spTgt spid="55"/>
                                        </p:tgtEl>
                                      </p:cBhvr>
                                    </p:animEffect>
                                  </p:childTnLst>
                                </p:cTn>
                              </p:par>
                            </p:childTnLst>
                          </p:cTn>
                        </p:par>
                      </p:childTnLst>
                    </p:cTn>
                  </p:par>
                  <p:par>
                    <p:cTn id="99" fill="hold">
                      <p:stCondLst>
                        <p:cond delay="indefinite"/>
                      </p:stCondLst>
                      <p:childTnLst>
                        <p:par>
                          <p:cTn id="100" fill="hold">
                            <p:stCondLst>
                              <p:cond delay="0"/>
                            </p:stCondLst>
                            <p:childTnLst>
                              <p:par>
                                <p:cTn id="101" presetID="10" presetClass="exit" presetSubtype="0" fill="hold" nodeType="clickEffect">
                                  <p:stCondLst>
                                    <p:cond delay="0"/>
                                  </p:stCondLst>
                                  <p:childTnLst>
                                    <p:animEffect transition="out" filter="fade">
                                      <p:cBhvr>
                                        <p:cTn id="102" dur="500"/>
                                        <p:tgtEl>
                                          <p:spTgt spid="55"/>
                                        </p:tgtEl>
                                      </p:cBhvr>
                                    </p:animEffect>
                                    <p:set>
                                      <p:cBhvr>
                                        <p:cTn id="103" dur="1" fill="hold">
                                          <p:stCondLst>
                                            <p:cond delay="499"/>
                                          </p:stCondLst>
                                        </p:cTn>
                                        <p:tgtEl>
                                          <p:spTgt spid="55"/>
                                        </p:tgtEl>
                                        <p:attrNameLst>
                                          <p:attrName>style.visibility</p:attrName>
                                        </p:attrNameLst>
                                      </p:cBhvr>
                                      <p:to>
                                        <p:strVal val="hidden"/>
                                      </p:to>
                                    </p:set>
                                  </p:childTnLst>
                                </p:cTn>
                              </p:par>
                            </p:childTnLst>
                          </p:cTn>
                        </p:par>
                      </p:childTnLst>
                    </p:cTn>
                  </p:par>
                  <p:par>
                    <p:cTn id="104" fill="hold">
                      <p:stCondLst>
                        <p:cond delay="indefinite"/>
                      </p:stCondLst>
                      <p:childTnLst>
                        <p:par>
                          <p:cTn id="105" fill="hold">
                            <p:stCondLst>
                              <p:cond delay="0"/>
                            </p:stCondLst>
                            <p:childTnLst>
                              <p:par>
                                <p:cTn id="106" presetID="10" presetClass="exit" presetSubtype="0" fill="hold" nodeType="clickEffect">
                                  <p:stCondLst>
                                    <p:cond delay="0"/>
                                  </p:stCondLst>
                                  <p:childTnLst>
                                    <p:animEffect transition="out" filter="fade">
                                      <p:cBhvr>
                                        <p:cTn id="107" dur="500"/>
                                        <p:tgtEl>
                                          <p:spTgt spid="60"/>
                                        </p:tgtEl>
                                      </p:cBhvr>
                                    </p:animEffect>
                                    <p:set>
                                      <p:cBhvr>
                                        <p:cTn id="108" dur="1" fill="hold">
                                          <p:stCondLst>
                                            <p:cond delay="499"/>
                                          </p:stCondLst>
                                        </p:cTn>
                                        <p:tgtEl>
                                          <p:spTgt spid="60"/>
                                        </p:tgtEl>
                                        <p:attrNameLst>
                                          <p:attrName>style.visibility</p:attrName>
                                        </p:attrNameLst>
                                      </p:cBhvr>
                                      <p:to>
                                        <p:strVal val="hidden"/>
                                      </p:to>
                                    </p:set>
                                  </p:childTnLst>
                                </p:cTn>
                              </p:par>
                              <p:par>
                                <p:cTn id="109" presetID="10" presetClass="entr" presetSubtype="0" fill="hold" nodeType="withEffect">
                                  <p:stCondLst>
                                    <p:cond delay="0"/>
                                  </p:stCondLst>
                                  <p:childTnLst>
                                    <p:set>
                                      <p:cBhvr>
                                        <p:cTn id="110" dur="1" fill="hold">
                                          <p:stCondLst>
                                            <p:cond delay="0"/>
                                          </p:stCondLst>
                                        </p:cTn>
                                        <p:tgtEl>
                                          <p:spTgt spid="111"/>
                                        </p:tgtEl>
                                        <p:attrNameLst>
                                          <p:attrName>style.visibility</p:attrName>
                                        </p:attrNameLst>
                                      </p:cBhvr>
                                      <p:to>
                                        <p:strVal val="visible"/>
                                      </p:to>
                                    </p:set>
                                    <p:animEffect transition="in" filter="fade">
                                      <p:cBhvr>
                                        <p:cTn id="111" dur="500"/>
                                        <p:tgtEl>
                                          <p:spTgt spid="111"/>
                                        </p:tgtEl>
                                      </p:cBhvr>
                                    </p:animEffect>
                                  </p:childTnLst>
                                </p:cTn>
                              </p:par>
                              <p:par>
                                <p:cTn id="112" presetID="10" presetClass="entr" presetSubtype="0" fill="hold" grpId="0" nodeType="withEffect">
                                  <p:stCondLst>
                                    <p:cond delay="0"/>
                                  </p:stCondLst>
                                  <p:childTnLst>
                                    <p:set>
                                      <p:cBhvr>
                                        <p:cTn id="113" dur="1" fill="hold">
                                          <p:stCondLst>
                                            <p:cond delay="0"/>
                                          </p:stCondLst>
                                        </p:cTn>
                                        <p:tgtEl>
                                          <p:spTgt spid="109"/>
                                        </p:tgtEl>
                                        <p:attrNameLst>
                                          <p:attrName>style.visibility</p:attrName>
                                        </p:attrNameLst>
                                      </p:cBhvr>
                                      <p:to>
                                        <p:strVal val="visible"/>
                                      </p:to>
                                    </p:set>
                                    <p:animEffect transition="in" filter="fade">
                                      <p:cBhvr>
                                        <p:cTn id="114" dur="500"/>
                                        <p:tgtEl>
                                          <p:spTgt spid="109"/>
                                        </p:tgtEl>
                                      </p:cBhvr>
                                    </p:animEffect>
                                  </p:childTnLst>
                                </p:cTn>
                              </p:par>
                              <p:par>
                                <p:cTn id="115" presetID="10" presetClass="entr" presetSubtype="0" fill="hold" nodeType="withEffect">
                                  <p:stCondLst>
                                    <p:cond delay="0"/>
                                  </p:stCondLst>
                                  <p:childTnLst>
                                    <p:set>
                                      <p:cBhvr>
                                        <p:cTn id="116" dur="1" fill="hold">
                                          <p:stCondLst>
                                            <p:cond delay="0"/>
                                          </p:stCondLst>
                                        </p:cTn>
                                        <p:tgtEl>
                                          <p:spTgt spid="113"/>
                                        </p:tgtEl>
                                        <p:attrNameLst>
                                          <p:attrName>style.visibility</p:attrName>
                                        </p:attrNameLst>
                                      </p:cBhvr>
                                      <p:to>
                                        <p:strVal val="visible"/>
                                      </p:to>
                                    </p:set>
                                    <p:animEffect transition="in" filter="fade">
                                      <p:cBhvr>
                                        <p:cTn id="117" dur="500"/>
                                        <p:tgtEl>
                                          <p:spTgt spid="1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86" grpId="0" animBg="1"/>
      <p:bldP spid="86" grpId="1" animBg="1"/>
      <p:bldP spid="63" grpId="0" animBg="1"/>
      <p:bldP spid="93" grpId="0" animBg="1"/>
      <p:bldP spid="10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Flowchart: Process 36"/>
          <p:cNvSpPr/>
          <p:nvPr/>
        </p:nvSpPr>
        <p:spPr bwMode="auto">
          <a:xfrm>
            <a:off x="5424253" y="1141300"/>
            <a:ext cx="2140133" cy="480355"/>
          </a:xfrm>
          <a:prstGeom prst="flowChartProcess">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none" lIns="90000" tIns="46800" rIns="90000" bIns="4680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600" dirty="0" smtClean="0">
                <a:solidFill>
                  <a:schemeClr val="bg2"/>
                </a:solidFill>
                <a:latin typeface="Trebuchet MS" pitchFamily="34" charset="0"/>
              </a:rPr>
              <a:t>Int</a:t>
            </a:r>
            <a:r>
              <a:rPr lang="en-GB" sz="1600" b="1" u="sng" dirty="0" smtClean="0">
                <a:solidFill>
                  <a:schemeClr val="bg2"/>
                </a:solidFill>
                <a:latin typeface="Trebuchet MS" pitchFamily="34" charset="0"/>
              </a:rPr>
              <a:t>ra</a:t>
            </a:r>
            <a:r>
              <a:rPr lang="en-GB" sz="1600" dirty="0" smtClean="0">
                <a:solidFill>
                  <a:schemeClr val="bg2"/>
                </a:solidFill>
                <a:latin typeface="Trebuchet MS" pitchFamily="34" charset="0"/>
              </a:rPr>
              <a:t> frame prediction</a:t>
            </a:r>
            <a:endParaRPr kumimoji="0" lang="en-GB" sz="1600" b="0" i="0" u="none" strike="noStrike" cap="none" normalizeH="0" baseline="0" dirty="0" smtClean="0">
              <a:ln>
                <a:noFill/>
              </a:ln>
              <a:solidFill>
                <a:schemeClr val="bg2"/>
              </a:solidFill>
              <a:effectLst/>
              <a:latin typeface="Trebuchet MS" pitchFamily="34" charset="0"/>
            </a:endParaRPr>
          </a:p>
        </p:txBody>
      </p:sp>
      <p:sp>
        <p:nvSpPr>
          <p:cNvPr id="2" name="Title 1"/>
          <p:cNvSpPr>
            <a:spLocks noGrp="1"/>
          </p:cNvSpPr>
          <p:nvPr>
            <p:ph type="title"/>
          </p:nvPr>
        </p:nvSpPr>
        <p:spPr/>
        <p:txBody>
          <a:bodyPr/>
          <a:lstStyle/>
          <a:p>
            <a:r>
              <a:rPr lang="nl-NL" dirty="0" smtClean="0"/>
              <a:t>Decoder</a:t>
            </a:r>
            <a:endParaRPr lang="nl-NL" dirty="0"/>
          </a:p>
        </p:txBody>
      </p:sp>
      <p:sp>
        <p:nvSpPr>
          <p:cNvPr id="4" name="Slide Number Placeholder 3"/>
          <p:cNvSpPr>
            <a:spLocks noGrp="1"/>
          </p:cNvSpPr>
          <p:nvPr>
            <p:ph type="sldNum" sz="quarter" idx="10"/>
          </p:nvPr>
        </p:nvSpPr>
        <p:spPr/>
        <p:txBody>
          <a:bodyPr/>
          <a:lstStyle/>
          <a:p>
            <a:pPr>
              <a:defRPr/>
            </a:pPr>
            <a:fld id="{D5BD93C6-D41A-4CCC-8638-95E21B63466B}" type="slidenum">
              <a:rPr lang="de-DE" smtClean="0"/>
              <a:pPr>
                <a:defRPr/>
              </a:pPr>
              <a:t>8</a:t>
            </a:fld>
            <a:endParaRPr lang="de-DE"/>
          </a:p>
        </p:txBody>
      </p:sp>
      <p:sp>
        <p:nvSpPr>
          <p:cNvPr id="5" name="Footer Placeholder 4"/>
          <p:cNvSpPr>
            <a:spLocks noGrp="1"/>
          </p:cNvSpPr>
          <p:nvPr>
            <p:ph type="ftr" sz="quarter" idx="11"/>
          </p:nvPr>
        </p:nvSpPr>
        <p:spPr/>
        <p:txBody>
          <a:bodyPr/>
          <a:lstStyle/>
          <a:p>
            <a:pPr>
              <a:defRPr/>
            </a:pPr>
            <a:endParaRPr lang="nl-NL"/>
          </a:p>
        </p:txBody>
      </p:sp>
      <p:sp>
        <p:nvSpPr>
          <p:cNvPr id="7" name="TextBox 6"/>
          <p:cNvSpPr txBox="1"/>
          <p:nvPr/>
        </p:nvSpPr>
        <p:spPr>
          <a:xfrm>
            <a:off x="611560" y="1196752"/>
            <a:ext cx="756084" cy="369332"/>
          </a:xfrm>
          <a:prstGeom prst="rect">
            <a:avLst/>
          </a:prstGeom>
          <a:noFill/>
        </p:spPr>
        <p:txBody>
          <a:bodyPr wrap="square" rtlCol="0">
            <a:spAutoFit/>
          </a:bodyPr>
          <a:lstStyle/>
          <a:p>
            <a:r>
              <a:rPr lang="en-GB" dirty="0" smtClean="0">
                <a:solidFill>
                  <a:schemeClr val="bg2"/>
                </a:solidFill>
              </a:rPr>
              <a:t>Data</a:t>
            </a:r>
          </a:p>
        </p:txBody>
      </p:sp>
      <p:cxnSp>
        <p:nvCxnSpPr>
          <p:cNvPr id="8" name="Straight Arrow Connector 7"/>
          <p:cNvCxnSpPr/>
          <p:nvPr/>
        </p:nvCxnSpPr>
        <p:spPr bwMode="auto">
          <a:xfrm>
            <a:off x="3004457" y="1377538"/>
            <a:ext cx="0" cy="539294"/>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sp>
        <p:nvSpPr>
          <p:cNvPr id="9" name="Flowchart: Decision 8"/>
          <p:cNvSpPr/>
          <p:nvPr/>
        </p:nvSpPr>
        <p:spPr bwMode="auto">
          <a:xfrm>
            <a:off x="2320381" y="2060848"/>
            <a:ext cx="1368152" cy="599539"/>
          </a:xfrm>
          <a:prstGeom prst="flowChartDecision">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none" lIns="90000" tIns="46800" rIns="90000" bIns="4680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600" dirty="0" smtClean="0">
                <a:solidFill>
                  <a:schemeClr val="bg2"/>
                </a:solidFill>
                <a:latin typeface="Trebuchet MS" pitchFamily="34" charset="0"/>
              </a:rPr>
              <a:t>Encoding?</a:t>
            </a:r>
            <a:endParaRPr kumimoji="0" lang="en-GB" sz="1600" b="0" i="0" u="none" strike="noStrike" cap="none" normalizeH="0" baseline="0" dirty="0" smtClean="0">
              <a:ln>
                <a:noFill/>
              </a:ln>
              <a:solidFill>
                <a:schemeClr val="bg2"/>
              </a:solidFill>
              <a:effectLst/>
              <a:latin typeface="Trebuchet MS" pitchFamily="34" charset="0"/>
            </a:endParaRPr>
          </a:p>
        </p:txBody>
      </p:sp>
      <p:cxnSp>
        <p:nvCxnSpPr>
          <p:cNvPr id="10" name="Straight Arrow Connector 9"/>
          <p:cNvCxnSpPr/>
          <p:nvPr/>
        </p:nvCxnSpPr>
        <p:spPr bwMode="auto">
          <a:xfrm>
            <a:off x="1268016" y="1381418"/>
            <a:ext cx="360040" cy="0"/>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sp>
        <p:nvSpPr>
          <p:cNvPr id="11" name="Flowchart: Process 10"/>
          <p:cNvSpPr/>
          <p:nvPr/>
        </p:nvSpPr>
        <p:spPr bwMode="auto">
          <a:xfrm>
            <a:off x="1741534" y="1141179"/>
            <a:ext cx="1030266" cy="480477"/>
          </a:xfrm>
          <a:prstGeom prst="flowChartProcess">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none" lIns="90000" tIns="46800" rIns="90000" bIns="4680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600" dirty="0" smtClean="0">
                <a:solidFill>
                  <a:schemeClr val="bg2"/>
                </a:solidFill>
                <a:latin typeface="Trebuchet MS" pitchFamily="34" charset="0"/>
              </a:rPr>
              <a:t>Decode</a:t>
            </a:r>
            <a:endParaRPr kumimoji="0" lang="en-GB" sz="1600" b="0" i="0" u="none" strike="noStrike" cap="none" normalizeH="0" baseline="0" dirty="0" smtClean="0">
              <a:ln>
                <a:noFill/>
              </a:ln>
              <a:solidFill>
                <a:schemeClr val="bg2"/>
              </a:solidFill>
              <a:effectLst/>
              <a:latin typeface="Trebuchet MS" pitchFamily="34" charset="0"/>
            </a:endParaRPr>
          </a:p>
        </p:txBody>
      </p:sp>
      <p:cxnSp>
        <p:nvCxnSpPr>
          <p:cNvPr id="12" name="Straight Arrow Connector 11"/>
          <p:cNvCxnSpPr/>
          <p:nvPr/>
        </p:nvCxnSpPr>
        <p:spPr bwMode="auto">
          <a:xfrm>
            <a:off x="2915816" y="1381418"/>
            <a:ext cx="360040" cy="0"/>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sp>
        <p:nvSpPr>
          <p:cNvPr id="14" name="Flowchart: Process 13"/>
          <p:cNvSpPr/>
          <p:nvPr/>
        </p:nvSpPr>
        <p:spPr bwMode="auto">
          <a:xfrm>
            <a:off x="3347864" y="1141178"/>
            <a:ext cx="1390306" cy="480477"/>
          </a:xfrm>
          <a:prstGeom prst="flowChartProcess">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none" lIns="90000" tIns="46800" rIns="90000" bIns="4680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600" dirty="0" err="1" smtClean="0">
                <a:solidFill>
                  <a:schemeClr val="bg2"/>
                </a:solidFill>
                <a:latin typeface="Trebuchet MS" pitchFamily="34" charset="0"/>
              </a:rPr>
              <a:t>Dequantize</a:t>
            </a:r>
            <a:endParaRPr kumimoji="0" lang="en-GB" sz="1600" b="0" i="0" u="none" strike="noStrike" cap="none" normalizeH="0" baseline="0" dirty="0" smtClean="0">
              <a:ln>
                <a:noFill/>
              </a:ln>
              <a:solidFill>
                <a:schemeClr val="bg2"/>
              </a:solidFill>
              <a:effectLst/>
              <a:latin typeface="Trebuchet MS" pitchFamily="34" charset="0"/>
            </a:endParaRPr>
          </a:p>
        </p:txBody>
      </p:sp>
      <p:sp>
        <p:nvSpPr>
          <p:cNvPr id="15" name="Flowchart: Process 14"/>
          <p:cNvSpPr/>
          <p:nvPr/>
        </p:nvSpPr>
        <p:spPr bwMode="auto">
          <a:xfrm>
            <a:off x="6422054" y="2120378"/>
            <a:ext cx="1390306" cy="480477"/>
          </a:xfrm>
          <a:prstGeom prst="flowChartProcess">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none" lIns="90000" tIns="46800" rIns="90000" bIns="4680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600" dirty="0" smtClean="0">
                <a:solidFill>
                  <a:schemeClr val="bg2"/>
                </a:solidFill>
                <a:latin typeface="Trebuchet MS" pitchFamily="34" charset="0"/>
              </a:rPr>
              <a:t>Inverse DCT</a:t>
            </a:r>
            <a:endParaRPr kumimoji="0" lang="en-GB" sz="1600" b="0" i="0" u="none" strike="noStrike" cap="none" normalizeH="0" baseline="0" dirty="0" smtClean="0">
              <a:ln>
                <a:noFill/>
              </a:ln>
              <a:solidFill>
                <a:schemeClr val="bg2"/>
              </a:solidFill>
              <a:effectLst/>
              <a:latin typeface="Trebuchet MS" pitchFamily="34" charset="0"/>
            </a:endParaRPr>
          </a:p>
        </p:txBody>
      </p:sp>
      <p:cxnSp>
        <p:nvCxnSpPr>
          <p:cNvPr id="16" name="Straight Arrow Connector 15"/>
          <p:cNvCxnSpPr/>
          <p:nvPr/>
        </p:nvCxnSpPr>
        <p:spPr bwMode="auto">
          <a:xfrm>
            <a:off x="4860032" y="1381415"/>
            <a:ext cx="360040" cy="0"/>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cxnSp>
        <p:nvCxnSpPr>
          <p:cNvPr id="17" name="Straight Arrow Connector 16"/>
          <p:cNvCxnSpPr/>
          <p:nvPr/>
        </p:nvCxnSpPr>
        <p:spPr bwMode="auto">
          <a:xfrm>
            <a:off x="6851331" y="1700808"/>
            <a:ext cx="0" cy="329904"/>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sp>
        <p:nvSpPr>
          <p:cNvPr id="30" name="Flowchart: Process 29"/>
          <p:cNvSpPr/>
          <p:nvPr/>
        </p:nvSpPr>
        <p:spPr bwMode="auto">
          <a:xfrm>
            <a:off x="1908749" y="3297851"/>
            <a:ext cx="2160240" cy="463149"/>
          </a:xfrm>
          <a:prstGeom prst="flowChartProcess">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none" lIns="90000" tIns="46800" rIns="90000" bIns="4680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600" dirty="0" smtClean="0">
                <a:solidFill>
                  <a:schemeClr val="bg2"/>
                </a:solidFill>
                <a:latin typeface="Trebuchet MS" pitchFamily="34" charset="0"/>
              </a:rPr>
              <a:t>Int</a:t>
            </a:r>
            <a:r>
              <a:rPr lang="en-GB" sz="1600" b="1" u="sng" dirty="0" smtClean="0">
                <a:solidFill>
                  <a:schemeClr val="bg2"/>
                </a:solidFill>
                <a:latin typeface="Trebuchet MS" pitchFamily="34" charset="0"/>
              </a:rPr>
              <a:t>er</a:t>
            </a:r>
            <a:r>
              <a:rPr lang="en-GB" sz="1600" dirty="0" smtClean="0">
                <a:solidFill>
                  <a:schemeClr val="bg2"/>
                </a:solidFill>
                <a:latin typeface="Trebuchet MS" pitchFamily="34" charset="0"/>
              </a:rPr>
              <a:t> frame prediction</a:t>
            </a:r>
            <a:endParaRPr kumimoji="0" lang="en-GB" sz="1600" b="0" i="0" u="none" strike="noStrike" cap="none" normalizeH="0" baseline="0" dirty="0" smtClean="0">
              <a:ln>
                <a:noFill/>
              </a:ln>
              <a:solidFill>
                <a:schemeClr val="bg2"/>
              </a:solidFill>
              <a:effectLst/>
              <a:latin typeface="Trebuchet MS" pitchFamily="34" charset="0"/>
            </a:endParaRPr>
          </a:p>
        </p:txBody>
      </p:sp>
      <p:cxnSp>
        <p:nvCxnSpPr>
          <p:cNvPr id="31" name="Straight Arrow Connector 30"/>
          <p:cNvCxnSpPr/>
          <p:nvPr/>
        </p:nvCxnSpPr>
        <p:spPr bwMode="auto">
          <a:xfrm>
            <a:off x="3004457" y="2780928"/>
            <a:ext cx="0" cy="432048"/>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sp>
        <p:nvSpPr>
          <p:cNvPr id="35" name="TextBox 34"/>
          <p:cNvSpPr txBox="1"/>
          <p:nvPr/>
        </p:nvSpPr>
        <p:spPr>
          <a:xfrm>
            <a:off x="2464397" y="2708920"/>
            <a:ext cx="667443" cy="338554"/>
          </a:xfrm>
          <a:prstGeom prst="rect">
            <a:avLst/>
          </a:prstGeom>
          <a:noFill/>
        </p:spPr>
        <p:txBody>
          <a:bodyPr wrap="square" rtlCol="0">
            <a:spAutoFit/>
          </a:bodyPr>
          <a:lstStyle/>
          <a:p>
            <a:r>
              <a:rPr lang="en-GB" sz="1600" dirty="0" smtClean="0">
                <a:solidFill>
                  <a:schemeClr val="bg2"/>
                </a:solidFill>
              </a:rPr>
              <a:t>Int</a:t>
            </a:r>
            <a:r>
              <a:rPr lang="en-GB" sz="1600" b="1" u="sng" dirty="0" smtClean="0">
                <a:solidFill>
                  <a:schemeClr val="bg2"/>
                </a:solidFill>
              </a:rPr>
              <a:t>er</a:t>
            </a:r>
          </a:p>
        </p:txBody>
      </p:sp>
      <p:sp>
        <p:nvSpPr>
          <p:cNvPr id="48" name="Flowchart: Process 47"/>
          <p:cNvSpPr/>
          <p:nvPr/>
        </p:nvSpPr>
        <p:spPr bwMode="auto">
          <a:xfrm>
            <a:off x="5755930" y="3306526"/>
            <a:ext cx="1480365" cy="445800"/>
          </a:xfrm>
          <a:prstGeom prst="flowChartProcess">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none" lIns="90000" tIns="46800" rIns="90000" bIns="4680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600" dirty="0" smtClean="0">
                <a:solidFill>
                  <a:schemeClr val="bg2"/>
                </a:solidFill>
                <a:latin typeface="Trebuchet MS" pitchFamily="34" charset="0"/>
              </a:rPr>
              <a:t>Add prediction</a:t>
            </a:r>
            <a:endParaRPr kumimoji="0" lang="en-GB" sz="1600" b="0" i="0" u="none" strike="noStrike" cap="none" normalizeH="0" baseline="0" dirty="0" smtClean="0">
              <a:ln>
                <a:noFill/>
              </a:ln>
              <a:solidFill>
                <a:schemeClr val="bg2"/>
              </a:solidFill>
              <a:effectLst/>
              <a:latin typeface="Trebuchet MS" pitchFamily="34" charset="0"/>
            </a:endParaRPr>
          </a:p>
        </p:txBody>
      </p:sp>
      <p:cxnSp>
        <p:nvCxnSpPr>
          <p:cNvPr id="49" name="Straight Arrow Connector 48"/>
          <p:cNvCxnSpPr/>
          <p:nvPr/>
        </p:nvCxnSpPr>
        <p:spPr bwMode="auto">
          <a:xfrm>
            <a:off x="7596336" y="2675975"/>
            <a:ext cx="0" cy="1742911"/>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cxnSp>
        <p:nvCxnSpPr>
          <p:cNvPr id="51" name="Straight Arrow Connector 50"/>
          <p:cNvCxnSpPr/>
          <p:nvPr/>
        </p:nvCxnSpPr>
        <p:spPr bwMode="auto">
          <a:xfrm flipV="1">
            <a:off x="4208497" y="3529426"/>
            <a:ext cx="1396037" cy="1"/>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sp>
        <p:nvSpPr>
          <p:cNvPr id="59" name="Flowchart: Process 58"/>
          <p:cNvSpPr/>
          <p:nvPr/>
        </p:nvSpPr>
        <p:spPr bwMode="auto">
          <a:xfrm>
            <a:off x="6516215" y="4480967"/>
            <a:ext cx="2448273" cy="445800"/>
          </a:xfrm>
          <a:prstGeom prst="flowChartProcess">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none" lIns="90000" tIns="46800" rIns="90000" bIns="4680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600" dirty="0" smtClean="0">
                <a:solidFill>
                  <a:schemeClr val="bg2"/>
                </a:solidFill>
                <a:latin typeface="Trebuchet MS" pitchFamily="34" charset="0"/>
              </a:rPr>
              <a:t>Combine to </a:t>
            </a:r>
            <a:r>
              <a:rPr lang="en-GB" sz="1600" dirty="0" smtClean="0">
                <a:solidFill>
                  <a:schemeClr val="bg2"/>
                </a:solidFill>
                <a:latin typeface="Trebuchet MS" pitchFamily="34" charset="0"/>
              </a:rPr>
              <a:t>Macro block</a:t>
            </a:r>
            <a:endParaRPr kumimoji="0" lang="en-GB" sz="1600" b="0" i="0" u="none" strike="noStrike" cap="none" normalizeH="0" baseline="0" dirty="0" smtClean="0">
              <a:ln>
                <a:noFill/>
              </a:ln>
              <a:solidFill>
                <a:schemeClr val="bg2"/>
              </a:solidFill>
              <a:effectLst/>
              <a:latin typeface="Trebuchet MS" pitchFamily="34" charset="0"/>
            </a:endParaRPr>
          </a:p>
        </p:txBody>
      </p:sp>
      <p:cxnSp>
        <p:nvCxnSpPr>
          <p:cNvPr id="60" name="Straight Arrow Connector 59"/>
          <p:cNvCxnSpPr/>
          <p:nvPr/>
        </p:nvCxnSpPr>
        <p:spPr bwMode="auto">
          <a:xfrm>
            <a:off x="6851331" y="3861048"/>
            <a:ext cx="0" cy="567680"/>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cxnSp>
        <p:nvCxnSpPr>
          <p:cNvPr id="47" name="Straight Arrow Connector 46"/>
          <p:cNvCxnSpPr/>
          <p:nvPr/>
        </p:nvCxnSpPr>
        <p:spPr bwMode="auto">
          <a:xfrm>
            <a:off x="6851331" y="2675975"/>
            <a:ext cx="0" cy="567680"/>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cxnSp>
        <p:nvCxnSpPr>
          <p:cNvPr id="46" name="Straight Arrow Connector 45"/>
          <p:cNvCxnSpPr/>
          <p:nvPr/>
        </p:nvCxnSpPr>
        <p:spPr bwMode="auto">
          <a:xfrm>
            <a:off x="3779912" y="2360617"/>
            <a:ext cx="857171" cy="0"/>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sp>
        <p:nvSpPr>
          <p:cNvPr id="50" name="TextBox 49"/>
          <p:cNvSpPr txBox="1"/>
          <p:nvPr/>
        </p:nvSpPr>
        <p:spPr>
          <a:xfrm>
            <a:off x="3880999" y="2022063"/>
            <a:ext cx="756084" cy="338554"/>
          </a:xfrm>
          <a:prstGeom prst="rect">
            <a:avLst/>
          </a:prstGeom>
          <a:noFill/>
        </p:spPr>
        <p:txBody>
          <a:bodyPr wrap="square" rtlCol="0">
            <a:spAutoFit/>
          </a:bodyPr>
          <a:lstStyle/>
          <a:p>
            <a:r>
              <a:rPr lang="en-GB" sz="1600" dirty="0" smtClean="0">
                <a:solidFill>
                  <a:schemeClr val="bg2"/>
                </a:solidFill>
              </a:rPr>
              <a:t>Int</a:t>
            </a:r>
            <a:r>
              <a:rPr lang="en-GB" sz="1600" b="1" u="sng" dirty="0" smtClean="0">
                <a:solidFill>
                  <a:schemeClr val="bg2"/>
                </a:solidFill>
              </a:rPr>
              <a:t>ra</a:t>
            </a:r>
          </a:p>
        </p:txBody>
      </p:sp>
      <p:cxnSp>
        <p:nvCxnSpPr>
          <p:cNvPr id="53" name="Straight Arrow Connector 52"/>
          <p:cNvCxnSpPr/>
          <p:nvPr/>
        </p:nvCxnSpPr>
        <p:spPr bwMode="auto">
          <a:xfrm>
            <a:off x="6804248" y="1380110"/>
            <a:ext cx="360040" cy="0"/>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sp>
        <p:nvSpPr>
          <p:cNvPr id="54" name="Flowchart: Process 53"/>
          <p:cNvSpPr/>
          <p:nvPr/>
        </p:nvSpPr>
        <p:spPr bwMode="auto">
          <a:xfrm>
            <a:off x="7286150" y="1139871"/>
            <a:ext cx="1228458" cy="480477"/>
          </a:xfrm>
          <a:prstGeom prst="flowChartProcess">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none" lIns="90000" tIns="46800" rIns="90000" bIns="4680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600" dirty="0" smtClean="0">
                <a:solidFill>
                  <a:schemeClr val="bg2"/>
                </a:solidFill>
                <a:latin typeface="Trebuchet MS" pitchFamily="34" charset="0"/>
              </a:rPr>
              <a:t>Residual</a:t>
            </a:r>
            <a:endParaRPr kumimoji="0" lang="en-GB" sz="1600" b="0" i="0" u="none" strike="noStrike" cap="none" normalizeH="0" baseline="0" dirty="0" smtClean="0">
              <a:ln>
                <a:noFill/>
              </a:ln>
              <a:solidFill>
                <a:schemeClr val="bg2"/>
              </a:solidFill>
              <a:effectLst/>
              <a:latin typeface="Trebuchet MS" pitchFamily="34" charset="0"/>
            </a:endParaRPr>
          </a:p>
        </p:txBody>
      </p:sp>
      <p:sp>
        <p:nvSpPr>
          <p:cNvPr id="56" name="Flowchart: Process 55"/>
          <p:cNvSpPr/>
          <p:nvPr/>
        </p:nvSpPr>
        <p:spPr bwMode="auto">
          <a:xfrm>
            <a:off x="6516216" y="3306526"/>
            <a:ext cx="2140133" cy="445800"/>
          </a:xfrm>
          <a:prstGeom prst="flowChartProcess">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none" lIns="90000" tIns="46800" rIns="90000" bIns="4680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600" dirty="0" smtClean="0">
                <a:solidFill>
                  <a:schemeClr val="bg2"/>
                </a:solidFill>
                <a:latin typeface="Trebuchet MS" pitchFamily="34" charset="0"/>
              </a:rPr>
              <a:t>Add prediction</a:t>
            </a:r>
            <a:endParaRPr kumimoji="0" lang="en-GB" sz="1600" b="0" i="0" u="none" strike="noStrike" cap="none" normalizeH="0" baseline="0" dirty="0" smtClean="0">
              <a:ln>
                <a:noFill/>
              </a:ln>
              <a:solidFill>
                <a:schemeClr val="bg2"/>
              </a:solidFill>
              <a:effectLst/>
              <a:latin typeface="Trebuchet MS" pitchFamily="34" charset="0"/>
            </a:endParaRPr>
          </a:p>
        </p:txBody>
      </p:sp>
      <p:cxnSp>
        <p:nvCxnSpPr>
          <p:cNvPr id="57" name="Straight Arrow Connector 56"/>
          <p:cNvCxnSpPr/>
          <p:nvPr/>
        </p:nvCxnSpPr>
        <p:spPr bwMode="auto">
          <a:xfrm>
            <a:off x="7955441" y="1703819"/>
            <a:ext cx="0" cy="1509157"/>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cxnSp>
        <p:nvCxnSpPr>
          <p:cNvPr id="58" name="Straight Arrow Connector 57"/>
          <p:cNvCxnSpPr/>
          <p:nvPr/>
        </p:nvCxnSpPr>
        <p:spPr bwMode="auto">
          <a:xfrm flipV="1">
            <a:off x="4208497" y="3529425"/>
            <a:ext cx="2235711" cy="1"/>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cxnSp>
        <p:nvCxnSpPr>
          <p:cNvPr id="61" name="Straight Arrow Connector 60"/>
          <p:cNvCxnSpPr/>
          <p:nvPr/>
        </p:nvCxnSpPr>
        <p:spPr bwMode="auto">
          <a:xfrm>
            <a:off x="5652120" y="2657496"/>
            <a:ext cx="0" cy="871930"/>
          </a:xfrm>
          <a:prstGeom prst="straightConnector1">
            <a:avLst/>
          </a:prstGeom>
          <a:ln>
            <a:headEnd type="none" w="med" len="med"/>
            <a:tailEnd type="none" w="med" len="med"/>
          </a:ln>
        </p:spPr>
        <p:style>
          <a:lnRef idx="2">
            <a:schemeClr val="dk1"/>
          </a:lnRef>
          <a:fillRef idx="0">
            <a:schemeClr val="dk1"/>
          </a:fillRef>
          <a:effectRef idx="1">
            <a:schemeClr val="dk1"/>
          </a:effectRef>
          <a:fontRef idx="minor">
            <a:schemeClr val="tx1"/>
          </a:fontRef>
        </p:style>
      </p:cxnSp>
      <p:pic>
        <p:nvPicPr>
          <p:cNvPr id="96" name="Picture 3" descr="C:\Users\Alex\Desktop\mystica_Sunset_mountain_(simple)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55776" y="4299113"/>
            <a:ext cx="576064" cy="417647"/>
          </a:xfrm>
          <a:prstGeom prst="rect">
            <a:avLst/>
          </a:prstGeom>
          <a:noFill/>
          <a:scene3d>
            <a:camera prst="isometricOffAxis1Right"/>
            <a:lightRig rig="threePt" dir="t"/>
          </a:scene3d>
          <a:extLst>
            <a:ext uri="{909E8E84-426E-40DD-AFC4-6F175D3DCCD1}">
              <a14:hiddenFill xmlns:a14="http://schemas.microsoft.com/office/drawing/2010/main">
                <a:solidFill>
                  <a:srgbClr val="FFFFFF"/>
                </a:solidFill>
              </a14:hiddenFill>
            </a:ext>
          </a:extLst>
        </p:spPr>
      </p:pic>
      <p:pic>
        <p:nvPicPr>
          <p:cNvPr id="97" name="Picture 3" descr="C:\Users\Alex\Desktop\mystica_Sunset_mountain_(simple)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27784" y="4356720"/>
            <a:ext cx="576064" cy="417647"/>
          </a:xfrm>
          <a:prstGeom prst="rect">
            <a:avLst/>
          </a:prstGeom>
          <a:noFill/>
          <a:scene3d>
            <a:camera prst="isometricOffAxis1Right"/>
            <a:lightRig rig="threePt" dir="t"/>
          </a:scene3d>
          <a:extLst>
            <a:ext uri="{909E8E84-426E-40DD-AFC4-6F175D3DCCD1}">
              <a14:hiddenFill xmlns:a14="http://schemas.microsoft.com/office/drawing/2010/main">
                <a:solidFill>
                  <a:srgbClr val="FFFFFF"/>
                </a:solidFill>
              </a14:hiddenFill>
            </a:ext>
          </a:extLst>
        </p:spPr>
      </p:pic>
      <p:pic>
        <p:nvPicPr>
          <p:cNvPr id="98" name="Picture 3" descr="C:\Users\Alex\Desktop\mystica_Sunset_mountain_(simple)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99792" y="4428728"/>
            <a:ext cx="576064" cy="417647"/>
          </a:xfrm>
          <a:prstGeom prst="rect">
            <a:avLst/>
          </a:prstGeom>
          <a:noFill/>
          <a:scene3d>
            <a:camera prst="isometricOffAxis1Right"/>
            <a:lightRig rig="threePt" dir="t"/>
          </a:scene3d>
          <a:extLst>
            <a:ext uri="{909E8E84-426E-40DD-AFC4-6F175D3DCCD1}">
              <a14:hiddenFill xmlns:a14="http://schemas.microsoft.com/office/drawing/2010/main">
                <a:solidFill>
                  <a:srgbClr val="FFFFFF"/>
                </a:solidFill>
              </a14:hiddenFill>
            </a:ext>
          </a:extLst>
        </p:spPr>
      </p:pic>
      <p:pic>
        <p:nvPicPr>
          <p:cNvPr id="99" name="Picture 3" descr="C:\Users\Alex\Desktop\mystica_Sunset_mountain_(simple)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80184" y="4509120"/>
            <a:ext cx="576064" cy="417647"/>
          </a:xfrm>
          <a:prstGeom prst="rect">
            <a:avLst/>
          </a:prstGeom>
          <a:noFill/>
          <a:scene3d>
            <a:camera prst="isometricOffAxis1Right"/>
            <a:lightRig rig="threePt" dir="t"/>
          </a:scene3d>
          <a:extLst>
            <a:ext uri="{909E8E84-426E-40DD-AFC4-6F175D3DCCD1}">
              <a14:hiddenFill xmlns:a14="http://schemas.microsoft.com/office/drawing/2010/main">
                <a:solidFill>
                  <a:srgbClr val="FFFFFF"/>
                </a:solidFill>
              </a14:hiddenFill>
            </a:ext>
          </a:extLst>
        </p:spPr>
      </p:pic>
      <p:pic>
        <p:nvPicPr>
          <p:cNvPr id="100" name="Picture 3" descr="C:\Users\Alex\Desktop\mystica_Sunset_mountain_(simple)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52192" y="4581128"/>
            <a:ext cx="576064" cy="417647"/>
          </a:xfrm>
          <a:prstGeom prst="rect">
            <a:avLst/>
          </a:prstGeom>
          <a:noFill/>
          <a:scene3d>
            <a:camera prst="isometricOffAxis1Right"/>
            <a:lightRig rig="threePt" dir="t"/>
          </a:scene3d>
          <a:extLst>
            <a:ext uri="{909E8E84-426E-40DD-AFC4-6F175D3DCCD1}">
              <a14:hiddenFill xmlns:a14="http://schemas.microsoft.com/office/drawing/2010/main">
                <a:solidFill>
                  <a:srgbClr val="FFFFFF"/>
                </a:solidFill>
              </a14:hiddenFill>
            </a:ext>
          </a:extLst>
        </p:spPr>
      </p:pic>
      <p:cxnSp>
        <p:nvCxnSpPr>
          <p:cNvPr id="101" name="Straight Arrow Connector 100"/>
          <p:cNvCxnSpPr/>
          <p:nvPr/>
        </p:nvCxnSpPr>
        <p:spPr bwMode="auto">
          <a:xfrm>
            <a:off x="3004457" y="3861048"/>
            <a:ext cx="0" cy="360041"/>
          </a:xfrm>
          <a:prstGeom prst="straightConnector1">
            <a:avLst/>
          </a:prstGeom>
          <a:ln>
            <a:headEnd type="triangle" w="med" len="med"/>
            <a:tailEnd type="none" w="med" len="med"/>
          </a:ln>
        </p:spPr>
        <p:style>
          <a:lnRef idx="2">
            <a:schemeClr val="dk1"/>
          </a:lnRef>
          <a:fillRef idx="0">
            <a:schemeClr val="dk1"/>
          </a:fillRef>
          <a:effectRef idx="1">
            <a:schemeClr val="dk1"/>
          </a:effectRef>
          <a:fontRef idx="minor">
            <a:schemeClr val="tx1"/>
          </a:fontRef>
        </p:style>
      </p:cxnSp>
      <p:sp>
        <p:nvSpPr>
          <p:cNvPr id="102" name="Flowchart: Decision 101"/>
          <p:cNvSpPr/>
          <p:nvPr/>
        </p:nvSpPr>
        <p:spPr bwMode="auto">
          <a:xfrm>
            <a:off x="4447202" y="4428728"/>
            <a:ext cx="1368152" cy="599539"/>
          </a:xfrm>
          <a:prstGeom prst="flowChartDecision">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none" lIns="90000" tIns="46800" rIns="90000" bIns="4680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600" dirty="0" smtClean="0">
                <a:solidFill>
                  <a:schemeClr val="bg2"/>
                </a:solidFill>
                <a:latin typeface="Trebuchet MS" pitchFamily="34" charset="0"/>
              </a:rPr>
              <a:t>I/P frame?</a:t>
            </a:r>
            <a:endParaRPr kumimoji="0" lang="en-GB" sz="1600" b="0" i="0" u="none" strike="noStrike" cap="none" normalizeH="0" baseline="0" dirty="0" smtClean="0">
              <a:ln>
                <a:noFill/>
              </a:ln>
              <a:solidFill>
                <a:schemeClr val="bg2"/>
              </a:solidFill>
              <a:effectLst/>
              <a:latin typeface="Trebuchet MS" pitchFamily="34" charset="0"/>
            </a:endParaRPr>
          </a:p>
        </p:txBody>
      </p:sp>
      <p:cxnSp>
        <p:nvCxnSpPr>
          <p:cNvPr id="103" name="Straight Arrow Connector 102"/>
          <p:cNvCxnSpPr/>
          <p:nvPr/>
        </p:nvCxnSpPr>
        <p:spPr bwMode="auto">
          <a:xfrm flipH="1">
            <a:off x="3563888" y="4728498"/>
            <a:ext cx="792088" cy="0"/>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sp>
        <p:nvSpPr>
          <p:cNvPr id="104" name="TextBox 103"/>
          <p:cNvSpPr txBox="1"/>
          <p:nvPr/>
        </p:nvSpPr>
        <p:spPr>
          <a:xfrm>
            <a:off x="3740566" y="4403298"/>
            <a:ext cx="518475" cy="338554"/>
          </a:xfrm>
          <a:prstGeom prst="rect">
            <a:avLst/>
          </a:prstGeom>
          <a:noFill/>
        </p:spPr>
        <p:txBody>
          <a:bodyPr wrap="none" rtlCol="0">
            <a:spAutoFit/>
          </a:bodyPr>
          <a:lstStyle/>
          <a:p>
            <a:r>
              <a:rPr lang="nl-NL" sz="1600" dirty="0" smtClean="0">
                <a:solidFill>
                  <a:schemeClr val="bg2"/>
                </a:solidFill>
              </a:rPr>
              <a:t>Yes</a:t>
            </a:r>
            <a:endParaRPr lang="en-GB" sz="1600" dirty="0" err="1" smtClean="0">
              <a:solidFill>
                <a:schemeClr val="bg2"/>
              </a:solidFill>
            </a:endParaRPr>
          </a:p>
        </p:txBody>
      </p:sp>
      <p:cxnSp>
        <p:nvCxnSpPr>
          <p:cNvPr id="105" name="Straight Arrow Connector 104"/>
          <p:cNvCxnSpPr/>
          <p:nvPr/>
        </p:nvCxnSpPr>
        <p:spPr bwMode="auto">
          <a:xfrm>
            <a:off x="5131278" y="5085184"/>
            <a:ext cx="0" cy="816303"/>
          </a:xfrm>
          <a:prstGeom prst="straightConnector1">
            <a:avLst/>
          </a:prstGeom>
          <a:ln>
            <a:headEnd type="none" w="med" len="med"/>
            <a:tailEnd type="none" w="med" len="med"/>
          </a:ln>
        </p:spPr>
        <p:style>
          <a:lnRef idx="2">
            <a:schemeClr val="dk1"/>
          </a:lnRef>
          <a:fillRef idx="0">
            <a:schemeClr val="dk1"/>
          </a:fillRef>
          <a:effectRef idx="1">
            <a:schemeClr val="dk1"/>
          </a:effectRef>
          <a:fontRef idx="minor">
            <a:schemeClr val="tx1"/>
          </a:fontRef>
        </p:style>
      </p:cxnSp>
      <p:cxnSp>
        <p:nvCxnSpPr>
          <p:cNvPr id="106" name="Straight Arrow Connector 105"/>
          <p:cNvCxnSpPr/>
          <p:nvPr/>
        </p:nvCxnSpPr>
        <p:spPr bwMode="auto">
          <a:xfrm>
            <a:off x="3999803" y="4717943"/>
            <a:ext cx="0" cy="1183543"/>
          </a:xfrm>
          <a:prstGeom prst="straightConnector1">
            <a:avLst/>
          </a:prstGeom>
          <a:ln>
            <a:headEnd type="none" w="med" len="med"/>
            <a:tailEnd type="none" w="med" len="med"/>
          </a:ln>
        </p:spPr>
        <p:style>
          <a:lnRef idx="2">
            <a:schemeClr val="dk1"/>
          </a:lnRef>
          <a:fillRef idx="0">
            <a:schemeClr val="dk1"/>
          </a:fillRef>
          <a:effectRef idx="1">
            <a:schemeClr val="dk1"/>
          </a:effectRef>
          <a:fontRef idx="minor">
            <a:schemeClr val="tx1"/>
          </a:fontRef>
        </p:style>
      </p:cxnSp>
      <p:cxnSp>
        <p:nvCxnSpPr>
          <p:cNvPr id="107" name="Straight Arrow Connector 106"/>
          <p:cNvCxnSpPr/>
          <p:nvPr/>
        </p:nvCxnSpPr>
        <p:spPr bwMode="auto">
          <a:xfrm>
            <a:off x="3999803" y="5901486"/>
            <a:ext cx="2324341" cy="1"/>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cxnSp>
        <p:nvCxnSpPr>
          <p:cNvPr id="108" name="Straight Arrow Connector 107"/>
          <p:cNvCxnSpPr/>
          <p:nvPr/>
        </p:nvCxnSpPr>
        <p:spPr bwMode="auto">
          <a:xfrm flipH="1">
            <a:off x="5940156" y="4716182"/>
            <a:ext cx="432044" cy="0"/>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sp>
        <p:nvSpPr>
          <p:cNvPr id="109" name="TextBox 108"/>
          <p:cNvSpPr txBox="1"/>
          <p:nvPr/>
        </p:nvSpPr>
        <p:spPr>
          <a:xfrm>
            <a:off x="5158578" y="5140437"/>
            <a:ext cx="445956" cy="338554"/>
          </a:xfrm>
          <a:prstGeom prst="rect">
            <a:avLst/>
          </a:prstGeom>
          <a:noFill/>
        </p:spPr>
        <p:txBody>
          <a:bodyPr wrap="none" rtlCol="0">
            <a:spAutoFit/>
          </a:bodyPr>
          <a:lstStyle/>
          <a:p>
            <a:r>
              <a:rPr lang="nl-NL" sz="1600" dirty="0" smtClean="0">
                <a:solidFill>
                  <a:schemeClr val="bg2"/>
                </a:solidFill>
              </a:rPr>
              <a:t>No</a:t>
            </a:r>
            <a:endParaRPr lang="en-GB" sz="1600" dirty="0" err="1" smtClean="0">
              <a:solidFill>
                <a:schemeClr val="bg2"/>
              </a:solidFill>
            </a:endParaRPr>
          </a:p>
        </p:txBody>
      </p:sp>
      <p:pic>
        <p:nvPicPr>
          <p:cNvPr id="110" name="Picture 2" descr="Sunset mountain (simple) by mystica - I hope someone like it... ;-) Well hmmmm..... i or somebody else have to work on that... but i upload it anyway.. :-) .....wait!.....when i think about it i think this one is really bad work.... but i like my idea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24144" y="5301947"/>
            <a:ext cx="1656184" cy="1199077"/>
          </a:xfrm>
          <a:prstGeom prst="rect">
            <a:avLst/>
          </a:prstGeom>
          <a:noFill/>
          <a:scene3d>
            <a:camera prst="isometricOffAxis1Right"/>
            <a:lightRig rig="threePt" dir="t"/>
          </a:scene3d>
          <a:extLst>
            <a:ext uri="{909E8E84-426E-40DD-AFC4-6F175D3DCCD1}">
              <a14:hiddenFill xmlns:a14="http://schemas.microsoft.com/office/drawing/2010/main">
                <a:solidFill>
                  <a:srgbClr val="FFFFFF"/>
                </a:solidFill>
              </a14:hiddenFill>
            </a:ext>
          </a:extLst>
        </p:spPr>
      </p:pic>
      <p:pic>
        <p:nvPicPr>
          <p:cNvPr id="111" name="Picture 3" descr="C:\Users\Alex\Desktop\mystica_Sunset_mountain_(simple)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43336" y="4323021"/>
            <a:ext cx="576064" cy="417647"/>
          </a:xfrm>
          <a:prstGeom prst="rect">
            <a:avLst/>
          </a:prstGeom>
          <a:noFill/>
          <a:scene3d>
            <a:camera prst="isometricOffAxis1Right"/>
            <a:lightRig rig="threePt" dir="t"/>
          </a:scene3d>
          <a:extLst>
            <a:ext uri="{909E8E84-426E-40DD-AFC4-6F175D3DCCD1}">
              <a14:hiddenFill xmlns:a14="http://schemas.microsoft.com/office/drawing/2010/main">
                <a:solidFill>
                  <a:srgbClr val="FFFFFF"/>
                </a:solidFill>
              </a14:hiddenFill>
            </a:ext>
          </a:extLst>
        </p:spPr>
      </p:pic>
      <p:pic>
        <p:nvPicPr>
          <p:cNvPr id="112" name="Picture 3" descr="C:\Users\Alex\Desktop\mystica_Sunset_mountain_(simple)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15344" y="4380628"/>
            <a:ext cx="576064" cy="417647"/>
          </a:xfrm>
          <a:prstGeom prst="rect">
            <a:avLst/>
          </a:prstGeom>
          <a:noFill/>
          <a:scene3d>
            <a:camera prst="isometricOffAxis1Right"/>
            <a:lightRig rig="threePt" dir="t"/>
          </a:scene3d>
          <a:extLst>
            <a:ext uri="{909E8E84-426E-40DD-AFC4-6F175D3DCCD1}">
              <a14:hiddenFill xmlns:a14="http://schemas.microsoft.com/office/drawing/2010/main">
                <a:solidFill>
                  <a:srgbClr val="FFFFFF"/>
                </a:solidFill>
              </a14:hiddenFill>
            </a:ext>
          </a:extLst>
        </p:spPr>
      </p:pic>
      <p:pic>
        <p:nvPicPr>
          <p:cNvPr id="113" name="Picture 3" descr="C:\Users\Alex\Desktop\mystica_Sunset_mountain_(simple)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87352" y="4452636"/>
            <a:ext cx="576064" cy="417647"/>
          </a:xfrm>
          <a:prstGeom prst="rect">
            <a:avLst/>
          </a:prstGeom>
          <a:noFill/>
          <a:scene3d>
            <a:camera prst="isometricOffAxis1Right"/>
            <a:lightRig rig="threePt" dir="t"/>
          </a:scene3d>
          <a:extLst>
            <a:ext uri="{909E8E84-426E-40DD-AFC4-6F175D3DCCD1}">
              <a14:hiddenFill xmlns:a14="http://schemas.microsoft.com/office/drawing/2010/main">
                <a:solidFill>
                  <a:srgbClr val="FFFFFF"/>
                </a:solidFill>
              </a14:hiddenFill>
            </a:ext>
          </a:extLst>
        </p:spPr>
      </p:pic>
      <p:pic>
        <p:nvPicPr>
          <p:cNvPr id="114" name="Picture 3" descr="C:\Users\Alex\Desktop\mystica_Sunset_mountain_(simple)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67744" y="4533028"/>
            <a:ext cx="576064" cy="417647"/>
          </a:xfrm>
          <a:prstGeom prst="rect">
            <a:avLst/>
          </a:prstGeom>
          <a:noFill/>
          <a:scene3d>
            <a:camera prst="isometricOffAxis1Right"/>
            <a:lightRig rig="threePt" dir="t"/>
          </a:scene3d>
          <a:extLst>
            <a:ext uri="{909E8E84-426E-40DD-AFC4-6F175D3DCCD1}">
              <a14:hiddenFill xmlns:a14="http://schemas.microsoft.com/office/drawing/2010/main">
                <a:solidFill>
                  <a:srgbClr val="FFFFFF"/>
                </a:solidFill>
              </a14:hiddenFill>
            </a:ext>
          </a:extLst>
        </p:spPr>
      </p:pic>
      <p:pic>
        <p:nvPicPr>
          <p:cNvPr id="115" name="Picture 3" descr="C:\Users\Alex\Desktop\mystica_Sunset_mountain_(simple)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39752" y="4605036"/>
            <a:ext cx="576064" cy="417647"/>
          </a:xfrm>
          <a:prstGeom prst="rect">
            <a:avLst/>
          </a:prstGeom>
          <a:noFill/>
          <a:scene3d>
            <a:camera prst="isometricOffAxis1Right"/>
            <a:lightRig rig="threePt" dir="t"/>
          </a:scene3d>
          <a:extLst>
            <a:ext uri="{909E8E84-426E-40DD-AFC4-6F175D3DCCD1}">
              <a14:hiddenFill xmlns:a14="http://schemas.microsoft.com/office/drawing/2010/main">
                <a:solidFill>
                  <a:srgbClr val="FFFFFF"/>
                </a:solidFill>
              </a14:hiddenFill>
            </a:ext>
          </a:extLst>
        </p:spPr>
      </p:pic>
      <p:cxnSp>
        <p:nvCxnSpPr>
          <p:cNvPr id="116" name="Straight Arrow Connector 115"/>
          <p:cNvCxnSpPr/>
          <p:nvPr/>
        </p:nvCxnSpPr>
        <p:spPr bwMode="auto">
          <a:xfrm>
            <a:off x="2492017" y="3884956"/>
            <a:ext cx="0" cy="360041"/>
          </a:xfrm>
          <a:prstGeom prst="straightConnector1">
            <a:avLst/>
          </a:prstGeom>
          <a:ln>
            <a:headEnd type="triangle" w="med" len="med"/>
            <a:tailEnd type="none" w="med" len="med"/>
          </a:ln>
        </p:spPr>
        <p:style>
          <a:lnRef idx="2">
            <a:schemeClr val="dk1"/>
          </a:lnRef>
          <a:fillRef idx="0">
            <a:schemeClr val="dk1"/>
          </a:fillRef>
          <a:effectRef idx="1">
            <a:schemeClr val="dk1"/>
          </a:effectRef>
          <a:fontRef idx="minor">
            <a:schemeClr val="tx1"/>
          </a:fontRef>
        </p:style>
      </p:cxnSp>
      <p:sp>
        <p:nvSpPr>
          <p:cNvPr id="117" name="Flowchart: Process 116"/>
          <p:cNvSpPr/>
          <p:nvPr/>
        </p:nvSpPr>
        <p:spPr bwMode="auto">
          <a:xfrm>
            <a:off x="3688533" y="4493282"/>
            <a:ext cx="2140133" cy="445800"/>
          </a:xfrm>
          <a:prstGeom prst="flowChartProcess">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none" lIns="90000" tIns="46800" rIns="90000" bIns="4680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600" dirty="0" err="1" smtClean="0">
                <a:solidFill>
                  <a:schemeClr val="bg2"/>
                </a:solidFill>
                <a:latin typeface="Trebuchet MS" pitchFamily="34" charset="0"/>
              </a:rPr>
              <a:t>Deblocking</a:t>
            </a:r>
            <a:r>
              <a:rPr lang="en-GB" sz="1600" dirty="0" smtClean="0">
                <a:solidFill>
                  <a:schemeClr val="bg2"/>
                </a:solidFill>
                <a:latin typeface="Trebuchet MS" pitchFamily="34" charset="0"/>
              </a:rPr>
              <a:t> filter</a:t>
            </a:r>
            <a:endParaRPr kumimoji="0" lang="en-GB" sz="1600" b="0" i="0" u="none" strike="noStrike" cap="none" normalizeH="0" baseline="0" dirty="0" smtClean="0">
              <a:ln>
                <a:noFill/>
              </a:ln>
              <a:solidFill>
                <a:schemeClr val="bg2"/>
              </a:solidFill>
              <a:effectLst/>
              <a:latin typeface="Trebuchet MS" pitchFamily="34" charset="0"/>
            </a:endParaRPr>
          </a:p>
        </p:txBody>
      </p:sp>
      <p:cxnSp>
        <p:nvCxnSpPr>
          <p:cNvPr id="118" name="Straight Arrow Connector 117"/>
          <p:cNvCxnSpPr/>
          <p:nvPr/>
        </p:nvCxnSpPr>
        <p:spPr bwMode="auto">
          <a:xfrm flipH="1">
            <a:off x="3004457" y="4726288"/>
            <a:ext cx="576064" cy="0"/>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cxnSp>
        <p:nvCxnSpPr>
          <p:cNvPr id="119" name="Straight Arrow Connector 118"/>
          <p:cNvCxnSpPr/>
          <p:nvPr/>
        </p:nvCxnSpPr>
        <p:spPr bwMode="auto">
          <a:xfrm>
            <a:off x="4860032" y="5901488"/>
            <a:ext cx="1450974" cy="0"/>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cxnSp>
        <p:nvCxnSpPr>
          <p:cNvPr id="120" name="Straight Arrow Connector 119"/>
          <p:cNvCxnSpPr/>
          <p:nvPr/>
        </p:nvCxnSpPr>
        <p:spPr bwMode="auto">
          <a:xfrm>
            <a:off x="4871066" y="5070839"/>
            <a:ext cx="0" cy="816303"/>
          </a:xfrm>
          <a:prstGeom prst="straightConnector1">
            <a:avLst/>
          </a:prstGeom>
          <a:ln>
            <a:headEnd type="none" w="med" len="med"/>
            <a:tailEnd type="none" w="med" len="med"/>
          </a:ln>
        </p:spPr>
        <p:style>
          <a:lnRef idx="2">
            <a:schemeClr val="dk1"/>
          </a:lnRef>
          <a:fillRef idx="0">
            <a:schemeClr val="dk1"/>
          </a:fillRef>
          <a:effectRef idx="1">
            <a:schemeClr val="dk1"/>
          </a:effectRef>
          <a:fontRef idx="minor">
            <a:schemeClr val="tx1"/>
          </a:fontRef>
        </p:style>
      </p:cxnSp>
      <p:cxnSp>
        <p:nvCxnSpPr>
          <p:cNvPr id="121" name="Straight Arrow Connector 120"/>
          <p:cNvCxnSpPr/>
          <p:nvPr/>
        </p:nvCxnSpPr>
        <p:spPr bwMode="auto">
          <a:xfrm>
            <a:off x="7586282" y="3861048"/>
            <a:ext cx="0" cy="567680"/>
          </a:xfrm>
          <a:prstGeom prst="straightConnector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4288073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0.00278 -0.00463 L -0.12361 -0.14282 " pathEditMode="relative" rAng="0" ptsTypes="AA">
                                      <p:cBhvr>
                                        <p:cTn id="6" dur="2000" fill="hold"/>
                                        <p:tgtEl>
                                          <p:spTgt spid="15"/>
                                        </p:tgtEl>
                                        <p:attrNameLst>
                                          <p:attrName>ppt_x</p:attrName>
                                          <p:attrName>ppt_y</p:attrName>
                                        </p:attrNameLst>
                                      </p:cBhvr>
                                      <p:rCtr x="-6042" y="-6921"/>
                                    </p:animMotion>
                                  </p:childTnLst>
                                </p:cTn>
                              </p:par>
                              <p:par>
                                <p:cTn id="7" presetID="42" presetClass="path" presetSubtype="0" accel="50000" decel="50000" fill="hold" grpId="0" nodeType="withEffect">
                                  <p:stCondLst>
                                    <p:cond delay="0"/>
                                  </p:stCondLst>
                                  <p:childTnLst>
                                    <p:animMotion origin="layout" path="M 0.00139 0.00162 L -0.075 0.14272 " pathEditMode="relative" rAng="0" ptsTypes="AA">
                                      <p:cBhvr>
                                        <p:cTn id="8" dur="2000" fill="hold"/>
                                        <p:tgtEl>
                                          <p:spTgt spid="37"/>
                                        </p:tgtEl>
                                        <p:attrNameLst>
                                          <p:attrName>ppt_x</p:attrName>
                                          <p:attrName>ppt_y</p:attrName>
                                        </p:attrNameLst>
                                      </p:cBhvr>
                                      <p:rCtr x="-3819" y="7055"/>
                                    </p:animMotion>
                                  </p:childTnLst>
                                </p:cTn>
                              </p:par>
                              <p:par>
                                <p:cTn id="9" presetID="10" presetClass="exit" presetSubtype="0" fill="hold" nodeType="withEffect">
                                  <p:stCondLst>
                                    <p:cond delay="0"/>
                                  </p:stCondLst>
                                  <p:childTnLst>
                                    <p:animEffect transition="out" filter="fade">
                                      <p:cBhvr>
                                        <p:cTn id="10" dur="500"/>
                                        <p:tgtEl>
                                          <p:spTgt spid="60"/>
                                        </p:tgtEl>
                                      </p:cBhvr>
                                    </p:animEffect>
                                    <p:set>
                                      <p:cBhvr>
                                        <p:cTn id="11" dur="1" fill="hold">
                                          <p:stCondLst>
                                            <p:cond delay="499"/>
                                          </p:stCondLst>
                                        </p:cTn>
                                        <p:tgtEl>
                                          <p:spTgt spid="60"/>
                                        </p:tgtEl>
                                        <p:attrNameLst>
                                          <p:attrName>style.visibility</p:attrName>
                                        </p:attrNameLst>
                                      </p:cBhvr>
                                      <p:to>
                                        <p:strVal val="hidden"/>
                                      </p:to>
                                    </p:set>
                                  </p:childTnLst>
                                </p:cTn>
                              </p:par>
                              <p:par>
                                <p:cTn id="12" presetID="10" presetClass="exit" presetSubtype="0" fill="hold" nodeType="withEffect">
                                  <p:stCondLst>
                                    <p:cond delay="0"/>
                                  </p:stCondLst>
                                  <p:childTnLst>
                                    <p:animEffect transition="out" filter="fade">
                                      <p:cBhvr>
                                        <p:cTn id="13" dur="500"/>
                                        <p:tgtEl>
                                          <p:spTgt spid="47"/>
                                        </p:tgtEl>
                                      </p:cBhvr>
                                    </p:animEffect>
                                    <p:set>
                                      <p:cBhvr>
                                        <p:cTn id="14" dur="1" fill="hold">
                                          <p:stCondLst>
                                            <p:cond delay="499"/>
                                          </p:stCondLst>
                                        </p:cTn>
                                        <p:tgtEl>
                                          <p:spTgt spid="47"/>
                                        </p:tgtEl>
                                        <p:attrNameLst>
                                          <p:attrName>style.visibility</p:attrName>
                                        </p:attrNameLst>
                                      </p:cBhvr>
                                      <p:to>
                                        <p:strVal val="hidden"/>
                                      </p:to>
                                    </p:set>
                                  </p:childTnLst>
                                </p:cTn>
                              </p:par>
                              <p:par>
                                <p:cTn id="15" presetID="10" presetClass="exit" presetSubtype="0" fill="hold" nodeType="withEffect">
                                  <p:stCondLst>
                                    <p:cond delay="0"/>
                                  </p:stCondLst>
                                  <p:childTnLst>
                                    <p:animEffect transition="out" filter="fade">
                                      <p:cBhvr>
                                        <p:cTn id="16" dur="500"/>
                                        <p:tgtEl>
                                          <p:spTgt spid="49"/>
                                        </p:tgtEl>
                                      </p:cBhvr>
                                    </p:animEffect>
                                    <p:set>
                                      <p:cBhvr>
                                        <p:cTn id="17" dur="1" fill="hold">
                                          <p:stCondLst>
                                            <p:cond delay="499"/>
                                          </p:stCondLst>
                                        </p:cTn>
                                        <p:tgtEl>
                                          <p:spTgt spid="49"/>
                                        </p:tgtEl>
                                        <p:attrNameLst>
                                          <p:attrName>style.visibility</p:attrName>
                                        </p:attrNameLst>
                                      </p:cBhvr>
                                      <p:to>
                                        <p:strVal val="hidden"/>
                                      </p:to>
                                    </p:set>
                                  </p:childTnLst>
                                </p:cTn>
                              </p:par>
                              <p:par>
                                <p:cTn id="18" presetID="10" presetClass="exit" presetSubtype="0" fill="hold" nodeType="withEffect">
                                  <p:stCondLst>
                                    <p:cond delay="0"/>
                                  </p:stCondLst>
                                  <p:childTnLst>
                                    <p:animEffect transition="out" filter="fade">
                                      <p:cBhvr>
                                        <p:cTn id="19" dur="500"/>
                                        <p:tgtEl>
                                          <p:spTgt spid="17"/>
                                        </p:tgtEl>
                                      </p:cBhvr>
                                    </p:animEffect>
                                    <p:set>
                                      <p:cBhvr>
                                        <p:cTn id="20" dur="1" fill="hold">
                                          <p:stCondLst>
                                            <p:cond delay="499"/>
                                          </p:stCondLst>
                                        </p:cTn>
                                        <p:tgtEl>
                                          <p:spTgt spid="17"/>
                                        </p:tgtEl>
                                        <p:attrNameLst>
                                          <p:attrName>style.visibility</p:attrName>
                                        </p:attrNameLst>
                                      </p:cBhvr>
                                      <p:to>
                                        <p:strVal val="hidden"/>
                                      </p:to>
                                    </p:set>
                                  </p:childTnLst>
                                </p:cTn>
                              </p:par>
                              <p:par>
                                <p:cTn id="21" presetID="10" presetClass="exit" presetSubtype="0" fill="hold" grpId="0" nodeType="withEffect">
                                  <p:stCondLst>
                                    <p:cond delay="0"/>
                                  </p:stCondLst>
                                  <p:childTnLst>
                                    <p:animEffect transition="out" filter="fade">
                                      <p:cBhvr>
                                        <p:cTn id="22" dur="500"/>
                                        <p:tgtEl>
                                          <p:spTgt spid="48"/>
                                        </p:tgtEl>
                                      </p:cBhvr>
                                    </p:animEffect>
                                    <p:set>
                                      <p:cBhvr>
                                        <p:cTn id="23" dur="1" fill="hold">
                                          <p:stCondLst>
                                            <p:cond delay="499"/>
                                          </p:stCondLst>
                                        </p:cTn>
                                        <p:tgtEl>
                                          <p:spTgt spid="48"/>
                                        </p:tgtEl>
                                        <p:attrNameLst>
                                          <p:attrName>style.visibility</p:attrName>
                                        </p:attrNameLst>
                                      </p:cBhvr>
                                      <p:to>
                                        <p:strVal val="hidden"/>
                                      </p:to>
                                    </p:set>
                                  </p:childTnLst>
                                </p:cTn>
                              </p:par>
                              <p:par>
                                <p:cTn id="24" presetID="10" presetClass="exit" presetSubtype="0" fill="hold" nodeType="withEffect">
                                  <p:stCondLst>
                                    <p:cond delay="0"/>
                                  </p:stCondLst>
                                  <p:childTnLst>
                                    <p:animEffect transition="out" filter="fade">
                                      <p:cBhvr>
                                        <p:cTn id="25" dur="500"/>
                                        <p:tgtEl>
                                          <p:spTgt spid="51"/>
                                        </p:tgtEl>
                                      </p:cBhvr>
                                    </p:animEffect>
                                    <p:set>
                                      <p:cBhvr>
                                        <p:cTn id="26" dur="1" fill="hold">
                                          <p:stCondLst>
                                            <p:cond delay="499"/>
                                          </p:stCondLst>
                                        </p:cTn>
                                        <p:tgtEl>
                                          <p:spTgt spid="51"/>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53"/>
                                        </p:tgtEl>
                                        <p:attrNameLst>
                                          <p:attrName>style.visibility</p:attrName>
                                        </p:attrNameLst>
                                      </p:cBhvr>
                                      <p:to>
                                        <p:strVal val="visible"/>
                                      </p:to>
                                    </p:set>
                                    <p:animEffect transition="in" filter="fade">
                                      <p:cBhvr>
                                        <p:cTn id="31" dur="500"/>
                                        <p:tgtEl>
                                          <p:spTgt spid="53"/>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54"/>
                                        </p:tgtEl>
                                        <p:attrNameLst>
                                          <p:attrName>style.visibility</p:attrName>
                                        </p:attrNameLst>
                                      </p:cBhvr>
                                      <p:to>
                                        <p:strVal val="visible"/>
                                      </p:to>
                                    </p:set>
                                    <p:animEffect transition="in" filter="fade">
                                      <p:cBhvr>
                                        <p:cTn id="34" dur="500"/>
                                        <p:tgtEl>
                                          <p:spTgt spid="54"/>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46"/>
                                        </p:tgtEl>
                                        <p:attrNameLst>
                                          <p:attrName>style.visibility</p:attrName>
                                        </p:attrNameLst>
                                      </p:cBhvr>
                                      <p:to>
                                        <p:strVal val="visible"/>
                                      </p:to>
                                    </p:set>
                                    <p:animEffect transition="in" filter="fade">
                                      <p:cBhvr>
                                        <p:cTn id="39" dur="500"/>
                                        <p:tgtEl>
                                          <p:spTgt spid="46"/>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50"/>
                                        </p:tgtEl>
                                        <p:attrNameLst>
                                          <p:attrName>style.visibility</p:attrName>
                                        </p:attrNameLst>
                                      </p:cBhvr>
                                      <p:to>
                                        <p:strVal val="visible"/>
                                      </p:to>
                                    </p:set>
                                    <p:animEffect transition="in" filter="fade">
                                      <p:cBhvr>
                                        <p:cTn id="42" dur="500"/>
                                        <p:tgtEl>
                                          <p:spTgt spid="50"/>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56"/>
                                        </p:tgtEl>
                                        <p:attrNameLst>
                                          <p:attrName>style.visibility</p:attrName>
                                        </p:attrNameLst>
                                      </p:cBhvr>
                                      <p:to>
                                        <p:strVal val="visible"/>
                                      </p:to>
                                    </p:set>
                                    <p:animEffect transition="in" filter="fade">
                                      <p:cBhvr>
                                        <p:cTn id="47" dur="500"/>
                                        <p:tgtEl>
                                          <p:spTgt spid="56"/>
                                        </p:tgtEl>
                                      </p:cBhvr>
                                    </p:animEffect>
                                  </p:childTnLst>
                                </p:cTn>
                              </p:par>
                              <p:par>
                                <p:cTn id="48" presetID="10" presetClass="entr" presetSubtype="0" fill="hold" nodeType="withEffect">
                                  <p:stCondLst>
                                    <p:cond delay="0"/>
                                  </p:stCondLst>
                                  <p:childTnLst>
                                    <p:set>
                                      <p:cBhvr>
                                        <p:cTn id="49" dur="1" fill="hold">
                                          <p:stCondLst>
                                            <p:cond delay="0"/>
                                          </p:stCondLst>
                                        </p:cTn>
                                        <p:tgtEl>
                                          <p:spTgt spid="57"/>
                                        </p:tgtEl>
                                        <p:attrNameLst>
                                          <p:attrName>style.visibility</p:attrName>
                                        </p:attrNameLst>
                                      </p:cBhvr>
                                      <p:to>
                                        <p:strVal val="visible"/>
                                      </p:to>
                                    </p:set>
                                    <p:animEffect transition="in" filter="fade">
                                      <p:cBhvr>
                                        <p:cTn id="50" dur="500"/>
                                        <p:tgtEl>
                                          <p:spTgt spid="57"/>
                                        </p:tgtEl>
                                      </p:cBhvr>
                                    </p:animEffect>
                                  </p:childTnLst>
                                </p:cTn>
                              </p:par>
                              <p:par>
                                <p:cTn id="51" presetID="10" presetClass="entr" presetSubtype="0" fill="hold" nodeType="withEffect">
                                  <p:stCondLst>
                                    <p:cond delay="0"/>
                                  </p:stCondLst>
                                  <p:childTnLst>
                                    <p:set>
                                      <p:cBhvr>
                                        <p:cTn id="52" dur="1" fill="hold">
                                          <p:stCondLst>
                                            <p:cond delay="0"/>
                                          </p:stCondLst>
                                        </p:cTn>
                                        <p:tgtEl>
                                          <p:spTgt spid="58"/>
                                        </p:tgtEl>
                                        <p:attrNameLst>
                                          <p:attrName>style.visibility</p:attrName>
                                        </p:attrNameLst>
                                      </p:cBhvr>
                                      <p:to>
                                        <p:strVal val="visible"/>
                                      </p:to>
                                    </p:set>
                                    <p:animEffect transition="in" filter="fade">
                                      <p:cBhvr>
                                        <p:cTn id="53" dur="500"/>
                                        <p:tgtEl>
                                          <p:spTgt spid="58"/>
                                        </p:tgtEl>
                                      </p:cBhvr>
                                    </p:animEffect>
                                  </p:childTnLst>
                                </p:cTn>
                              </p:par>
                              <p:par>
                                <p:cTn id="54" presetID="10" presetClass="entr" presetSubtype="0" fill="hold" nodeType="withEffect">
                                  <p:stCondLst>
                                    <p:cond delay="0"/>
                                  </p:stCondLst>
                                  <p:childTnLst>
                                    <p:set>
                                      <p:cBhvr>
                                        <p:cTn id="55" dur="1" fill="hold">
                                          <p:stCondLst>
                                            <p:cond delay="0"/>
                                          </p:stCondLst>
                                        </p:cTn>
                                        <p:tgtEl>
                                          <p:spTgt spid="61"/>
                                        </p:tgtEl>
                                        <p:attrNameLst>
                                          <p:attrName>style.visibility</p:attrName>
                                        </p:attrNameLst>
                                      </p:cBhvr>
                                      <p:to>
                                        <p:strVal val="visible"/>
                                      </p:to>
                                    </p:set>
                                    <p:animEffect transition="in" filter="fade">
                                      <p:cBhvr>
                                        <p:cTn id="56" dur="500"/>
                                        <p:tgtEl>
                                          <p:spTgt spid="61"/>
                                        </p:tgtEl>
                                      </p:cBhvr>
                                    </p:animEffect>
                                  </p:childTnLst>
                                </p:cTn>
                              </p:par>
                              <p:par>
                                <p:cTn id="57" presetID="10" presetClass="entr" presetSubtype="0" fill="hold" nodeType="withEffect">
                                  <p:stCondLst>
                                    <p:cond delay="0"/>
                                  </p:stCondLst>
                                  <p:childTnLst>
                                    <p:set>
                                      <p:cBhvr>
                                        <p:cTn id="58" dur="1" fill="hold">
                                          <p:stCondLst>
                                            <p:cond delay="0"/>
                                          </p:stCondLst>
                                        </p:cTn>
                                        <p:tgtEl>
                                          <p:spTgt spid="121"/>
                                        </p:tgtEl>
                                        <p:attrNameLst>
                                          <p:attrName>style.visibility</p:attrName>
                                        </p:attrNameLst>
                                      </p:cBhvr>
                                      <p:to>
                                        <p:strVal val="visible"/>
                                      </p:to>
                                    </p:set>
                                    <p:animEffect transition="in" filter="fade">
                                      <p:cBhvr>
                                        <p:cTn id="59" dur="500"/>
                                        <p:tgtEl>
                                          <p:spTgt spid="121"/>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xit" presetSubtype="0" fill="hold" grpId="0" nodeType="clickEffect">
                                  <p:stCondLst>
                                    <p:cond delay="0"/>
                                  </p:stCondLst>
                                  <p:childTnLst>
                                    <p:animEffect transition="out" filter="fade">
                                      <p:cBhvr>
                                        <p:cTn id="63" dur="500"/>
                                        <p:tgtEl>
                                          <p:spTgt spid="102"/>
                                        </p:tgtEl>
                                      </p:cBhvr>
                                    </p:animEffect>
                                    <p:set>
                                      <p:cBhvr>
                                        <p:cTn id="64" dur="1" fill="hold">
                                          <p:stCondLst>
                                            <p:cond delay="499"/>
                                          </p:stCondLst>
                                        </p:cTn>
                                        <p:tgtEl>
                                          <p:spTgt spid="102"/>
                                        </p:tgtEl>
                                        <p:attrNameLst>
                                          <p:attrName>style.visibility</p:attrName>
                                        </p:attrNameLst>
                                      </p:cBhvr>
                                      <p:to>
                                        <p:strVal val="hidden"/>
                                      </p:to>
                                    </p:set>
                                  </p:childTnLst>
                                </p:cTn>
                              </p:par>
                              <p:par>
                                <p:cTn id="65" presetID="10" presetClass="exit" presetSubtype="0" fill="hold" nodeType="withEffect">
                                  <p:stCondLst>
                                    <p:cond delay="0"/>
                                  </p:stCondLst>
                                  <p:childTnLst>
                                    <p:animEffect transition="out" filter="fade">
                                      <p:cBhvr>
                                        <p:cTn id="66" dur="500"/>
                                        <p:tgtEl>
                                          <p:spTgt spid="106"/>
                                        </p:tgtEl>
                                      </p:cBhvr>
                                    </p:animEffect>
                                    <p:set>
                                      <p:cBhvr>
                                        <p:cTn id="67" dur="1" fill="hold">
                                          <p:stCondLst>
                                            <p:cond delay="499"/>
                                          </p:stCondLst>
                                        </p:cTn>
                                        <p:tgtEl>
                                          <p:spTgt spid="106"/>
                                        </p:tgtEl>
                                        <p:attrNameLst>
                                          <p:attrName>style.visibility</p:attrName>
                                        </p:attrNameLst>
                                      </p:cBhvr>
                                      <p:to>
                                        <p:strVal val="hidden"/>
                                      </p:to>
                                    </p:set>
                                  </p:childTnLst>
                                </p:cTn>
                              </p:par>
                              <p:par>
                                <p:cTn id="68" presetID="10" presetClass="exit" presetSubtype="0" fill="hold" nodeType="withEffect">
                                  <p:stCondLst>
                                    <p:cond delay="0"/>
                                  </p:stCondLst>
                                  <p:childTnLst>
                                    <p:animEffect transition="out" filter="fade">
                                      <p:cBhvr>
                                        <p:cTn id="69" dur="500"/>
                                        <p:tgtEl>
                                          <p:spTgt spid="103"/>
                                        </p:tgtEl>
                                      </p:cBhvr>
                                    </p:animEffect>
                                    <p:set>
                                      <p:cBhvr>
                                        <p:cTn id="70" dur="1" fill="hold">
                                          <p:stCondLst>
                                            <p:cond delay="499"/>
                                          </p:stCondLst>
                                        </p:cTn>
                                        <p:tgtEl>
                                          <p:spTgt spid="103"/>
                                        </p:tgtEl>
                                        <p:attrNameLst>
                                          <p:attrName>style.visibility</p:attrName>
                                        </p:attrNameLst>
                                      </p:cBhvr>
                                      <p:to>
                                        <p:strVal val="hidden"/>
                                      </p:to>
                                    </p:set>
                                  </p:childTnLst>
                                </p:cTn>
                              </p:par>
                              <p:par>
                                <p:cTn id="71" presetID="10" presetClass="exit" presetSubtype="0" fill="hold" grpId="0" nodeType="withEffect">
                                  <p:stCondLst>
                                    <p:cond delay="0"/>
                                  </p:stCondLst>
                                  <p:childTnLst>
                                    <p:animEffect transition="out" filter="fade">
                                      <p:cBhvr>
                                        <p:cTn id="72" dur="500"/>
                                        <p:tgtEl>
                                          <p:spTgt spid="104"/>
                                        </p:tgtEl>
                                      </p:cBhvr>
                                    </p:animEffect>
                                    <p:set>
                                      <p:cBhvr>
                                        <p:cTn id="73" dur="1" fill="hold">
                                          <p:stCondLst>
                                            <p:cond delay="499"/>
                                          </p:stCondLst>
                                        </p:cTn>
                                        <p:tgtEl>
                                          <p:spTgt spid="104"/>
                                        </p:tgtEl>
                                        <p:attrNameLst>
                                          <p:attrName>style.visibility</p:attrName>
                                        </p:attrNameLst>
                                      </p:cBhvr>
                                      <p:to>
                                        <p:strVal val="hidden"/>
                                      </p:to>
                                    </p:set>
                                  </p:childTnLst>
                                </p:cTn>
                              </p:par>
                              <p:par>
                                <p:cTn id="74" presetID="10" presetClass="exit" presetSubtype="0" fill="hold" nodeType="withEffect">
                                  <p:stCondLst>
                                    <p:cond delay="0"/>
                                  </p:stCondLst>
                                  <p:childTnLst>
                                    <p:animEffect transition="out" filter="fade">
                                      <p:cBhvr>
                                        <p:cTn id="75" dur="500"/>
                                        <p:tgtEl>
                                          <p:spTgt spid="105"/>
                                        </p:tgtEl>
                                      </p:cBhvr>
                                    </p:animEffect>
                                    <p:set>
                                      <p:cBhvr>
                                        <p:cTn id="76" dur="1" fill="hold">
                                          <p:stCondLst>
                                            <p:cond delay="499"/>
                                          </p:stCondLst>
                                        </p:cTn>
                                        <p:tgtEl>
                                          <p:spTgt spid="105"/>
                                        </p:tgtEl>
                                        <p:attrNameLst>
                                          <p:attrName>style.visibility</p:attrName>
                                        </p:attrNameLst>
                                      </p:cBhvr>
                                      <p:to>
                                        <p:strVal val="hidden"/>
                                      </p:to>
                                    </p:set>
                                  </p:childTnLst>
                                </p:cTn>
                              </p:par>
                              <p:par>
                                <p:cTn id="77" presetID="10" presetClass="exit" presetSubtype="0" fill="hold" nodeType="withEffect">
                                  <p:stCondLst>
                                    <p:cond delay="0"/>
                                  </p:stCondLst>
                                  <p:childTnLst>
                                    <p:animEffect transition="out" filter="fade">
                                      <p:cBhvr>
                                        <p:cTn id="78" dur="500"/>
                                        <p:tgtEl>
                                          <p:spTgt spid="107"/>
                                        </p:tgtEl>
                                      </p:cBhvr>
                                    </p:animEffect>
                                    <p:set>
                                      <p:cBhvr>
                                        <p:cTn id="79" dur="1" fill="hold">
                                          <p:stCondLst>
                                            <p:cond delay="499"/>
                                          </p:stCondLst>
                                        </p:cTn>
                                        <p:tgtEl>
                                          <p:spTgt spid="107"/>
                                        </p:tgtEl>
                                        <p:attrNameLst>
                                          <p:attrName>style.visibility</p:attrName>
                                        </p:attrNameLst>
                                      </p:cBhvr>
                                      <p:to>
                                        <p:strVal val="hidden"/>
                                      </p:to>
                                    </p:set>
                                  </p:childTnLst>
                                </p:cTn>
                              </p:par>
                              <p:par>
                                <p:cTn id="80" presetID="10" presetClass="exit" presetSubtype="0" fill="hold" grpId="0" nodeType="withEffect">
                                  <p:stCondLst>
                                    <p:cond delay="0"/>
                                  </p:stCondLst>
                                  <p:childTnLst>
                                    <p:animEffect transition="out" filter="fade">
                                      <p:cBhvr>
                                        <p:cTn id="81" dur="500"/>
                                        <p:tgtEl>
                                          <p:spTgt spid="109"/>
                                        </p:tgtEl>
                                      </p:cBhvr>
                                    </p:animEffect>
                                    <p:set>
                                      <p:cBhvr>
                                        <p:cTn id="82" dur="1" fill="hold">
                                          <p:stCondLst>
                                            <p:cond delay="499"/>
                                          </p:stCondLst>
                                        </p:cTn>
                                        <p:tgtEl>
                                          <p:spTgt spid="109"/>
                                        </p:tgtEl>
                                        <p:attrNameLst>
                                          <p:attrName>style.visibility</p:attrName>
                                        </p:attrNameLst>
                                      </p:cBhvr>
                                      <p:to>
                                        <p:strVal val="hidden"/>
                                      </p:to>
                                    </p:set>
                                  </p:childTnLst>
                                </p:cTn>
                              </p:par>
                              <p:par>
                                <p:cTn id="83" presetID="10" presetClass="exit" presetSubtype="0" fill="hold" nodeType="withEffect">
                                  <p:stCondLst>
                                    <p:cond delay="0"/>
                                  </p:stCondLst>
                                  <p:childTnLst>
                                    <p:animEffect transition="out" filter="fade">
                                      <p:cBhvr>
                                        <p:cTn id="84" dur="500"/>
                                        <p:tgtEl>
                                          <p:spTgt spid="97"/>
                                        </p:tgtEl>
                                      </p:cBhvr>
                                    </p:animEffect>
                                    <p:set>
                                      <p:cBhvr>
                                        <p:cTn id="85" dur="1" fill="hold">
                                          <p:stCondLst>
                                            <p:cond delay="499"/>
                                          </p:stCondLst>
                                        </p:cTn>
                                        <p:tgtEl>
                                          <p:spTgt spid="97"/>
                                        </p:tgtEl>
                                        <p:attrNameLst>
                                          <p:attrName>style.visibility</p:attrName>
                                        </p:attrNameLst>
                                      </p:cBhvr>
                                      <p:to>
                                        <p:strVal val="hidden"/>
                                      </p:to>
                                    </p:set>
                                  </p:childTnLst>
                                </p:cTn>
                              </p:par>
                              <p:par>
                                <p:cTn id="86" presetID="10" presetClass="exit" presetSubtype="0" fill="hold" nodeType="withEffect">
                                  <p:stCondLst>
                                    <p:cond delay="0"/>
                                  </p:stCondLst>
                                  <p:childTnLst>
                                    <p:animEffect transition="out" filter="fade">
                                      <p:cBhvr>
                                        <p:cTn id="87" dur="500"/>
                                        <p:tgtEl>
                                          <p:spTgt spid="98"/>
                                        </p:tgtEl>
                                      </p:cBhvr>
                                    </p:animEffect>
                                    <p:set>
                                      <p:cBhvr>
                                        <p:cTn id="88" dur="1" fill="hold">
                                          <p:stCondLst>
                                            <p:cond delay="499"/>
                                          </p:stCondLst>
                                        </p:cTn>
                                        <p:tgtEl>
                                          <p:spTgt spid="98"/>
                                        </p:tgtEl>
                                        <p:attrNameLst>
                                          <p:attrName>style.visibility</p:attrName>
                                        </p:attrNameLst>
                                      </p:cBhvr>
                                      <p:to>
                                        <p:strVal val="hidden"/>
                                      </p:to>
                                    </p:set>
                                  </p:childTnLst>
                                </p:cTn>
                              </p:par>
                              <p:par>
                                <p:cTn id="89" presetID="10" presetClass="exit" presetSubtype="0" fill="hold" nodeType="withEffect">
                                  <p:stCondLst>
                                    <p:cond delay="0"/>
                                  </p:stCondLst>
                                  <p:childTnLst>
                                    <p:animEffect transition="out" filter="fade">
                                      <p:cBhvr>
                                        <p:cTn id="90" dur="500"/>
                                        <p:tgtEl>
                                          <p:spTgt spid="99"/>
                                        </p:tgtEl>
                                      </p:cBhvr>
                                    </p:animEffect>
                                    <p:set>
                                      <p:cBhvr>
                                        <p:cTn id="91" dur="1" fill="hold">
                                          <p:stCondLst>
                                            <p:cond delay="499"/>
                                          </p:stCondLst>
                                        </p:cTn>
                                        <p:tgtEl>
                                          <p:spTgt spid="99"/>
                                        </p:tgtEl>
                                        <p:attrNameLst>
                                          <p:attrName>style.visibility</p:attrName>
                                        </p:attrNameLst>
                                      </p:cBhvr>
                                      <p:to>
                                        <p:strVal val="hidden"/>
                                      </p:to>
                                    </p:set>
                                  </p:childTnLst>
                                </p:cTn>
                              </p:par>
                              <p:par>
                                <p:cTn id="92" presetID="10" presetClass="exit" presetSubtype="0" fill="hold" nodeType="withEffect">
                                  <p:stCondLst>
                                    <p:cond delay="0"/>
                                  </p:stCondLst>
                                  <p:childTnLst>
                                    <p:animEffect transition="out" filter="fade">
                                      <p:cBhvr>
                                        <p:cTn id="93" dur="500"/>
                                        <p:tgtEl>
                                          <p:spTgt spid="100"/>
                                        </p:tgtEl>
                                      </p:cBhvr>
                                    </p:animEffect>
                                    <p:set>
                                      <p:cBhvr>
                                        <p:cTn id="94" dur="1" fill="hold">
                                          <p:stCondLst>
                                            <p:cond delay="499"/>
                                          </p:stCondLst>
                                        </p:cTn>
                                        <p:tgtEl>
                                          <p:spTgt spid="100"/>
                                        </p:tgtEl>
                                        <p:attrNameLst>
                                          <p:attrName>style.visibility</p:attrName>
                                        </p:attrNameLst>
                                      </p:cBhvr>
                                      <p:to>
                                        <p:strVal val="hidden"/>
                                      </p:to>
                                    </p:set>
                                  </p:childTnLst>
                                </p:cTn>
                              </p:par>
                              <p:par>
                                <p:cTn id="95" presetID="10" presetClass="exit" presetSubtype="0" fill="hold" nodeType="withEffect">
                                  <p:stCondLst>
                                    <p:cond delay="0"/>
                                  </p:stCondLst>
                                  <p:childTnLst>
                                    <p:animEffect transition="out" filter="fade">
                                      <p:cBhvr>
                                        <p:cTn id="96" dur="500"/>
                                        <p:tgtEl>
                                          <p:spTgt spid="101"/>
                                        </p:tgtEl>
                                      </p:cBhvr>
                                    </p:animEffect>
                                    <p:set>
                                      <p:cBhvr>
                                        <p:cTn id="97" dur="1" fill="hold">
                                          <p:stCondLst>
                                            <p:cond delay="499"/>
                                          </p:stCondLst>
                                        </p:cTn>
                                        <p:tgtEl>
                                          <p:spTgt spid="101"/>
                                        </p:tgtEl>
                                        <p:attrNameLst>
                                          <p:attrName>style.visibility</p:attrName>
                                        </p:attrNameLst>
                                      </p:cBhvr>
                                      <p:to>
                                        <p:strVal val="hidden"/>
                                      </p:to>
                                    </p:set>
                                  </p:childTnLst>
                                </p:cTn>
                              </p:par>
                              <p:par>
                                <p:cTn id="98" presetID="10" presetClass="entr" presetSubtype="0" fill="hold" nodeType="withEffect">
                                  <p:stCondLst>
                                    <p:cond delay="0"/>
                                  </p:stCondLst>
                                  <p:childTnLst>
                                    <p:set>
                                      <p:cBhvr>
                                        <p:cTn id="99" dur="1" fill="hold">
                                          <p:stCondLst>
                                            <p:cond delay="0"/>
                                          </p:stCondLst>
                                        </p:cTn>
                                        <p:tgtEl>
                                          <p:spTgt spid="111"/>
                                        </p:tgtEl>
                                        <p:attrNameLst>
                                          <p:attrName>style.visibility</p:attrName>
                                        </p:attrNameLst>
                                      </p:cBhvr>
                                      <p:to>
                                        <p:strVal val="visible"/>
                                      </p:to>
                                    </p:set>
                                    <p:animEffect transition="in" filter="fade">
                                      <p:cBhvr>
                                        <p:cTn id="100" dur="500"/>
                                        <p:tgtEl>
                                          <p:spTgt spid="111"/>
                                        </p:tgtEl>
                                      </p:cBhvr>
                                    </p:animEffect>
                                  </p:childTnLst>
                                </p:cTn>
                              </p:par>
                              <p:par>
                                <p:cTn id="101" presetID="10" presetClass="entr" presetSubtype="0" fill="hold" nodeType="withEffect">
                                  <p:stCondLst>
                                    <p:cond delay="0"/>
                                  </p:stCondLst>
                                  <p:childTnLst>
                                    <p:set>
                                      <p:cBhvr>
                                        <p:cTn id="102" dur="1" fill="hold">
                                          <p:stCondLst>
                                            <p:cond delay="0"/>
                                          </p:stCondLst>
                                        </p:cTn>
                                        <p:tgtEl>
                                          <p:spTgt spid="112"/>
                                        </p:tgtEl>
                                        <p:attrNameLst>
                                          <p:attrName>style.visibility</p:attrName>
                                        </p:attrNameLst>
                                      </p:cBhvr>
                                      <p:to>
                                        <p:strVal val="visible"/>
                                      </p:to>
                                    </p:set>
                                    <p:animEffect transition="in" filter="fade">
                                      <p:cBhvr>
                                        <p:cTn id="103" dur="500"/>
                                        <p:tgtEl>
                                          <p:spTgt spid="112"/>
                                        </p:tgtEl>
                                      </p:cBhvr>
                                    </p:animEffect>
                                  </p:childTnLst>
                                </p:cTn>
                              </p:par>
                              <p:par>
                                <p:cTn id="104" presetID="10" presetClass="entr" presetSubtype="0" fill="hold" nodeType="withEffect">
                                  <p:stCondLst>
                                    <p:cond delay="0"/>
                                  </p:stCondLst>
                                  <p:childTnLst>
                                    <p:set>
                                      <p:cBhvr>
                                        <p:cTn id="105" dur="1" fill="hold">
                                          <p:stCondLst>
                                            <p:cond delay="0"/>
                                          </p:stCondLst>
                                        </p:cTn>
                                        <p:tgtEl>
                                          <p:spTgt spid="113"/>
                                        </p:tgtEl>
                                        <p:attrNameLst>
                                          <p:attrName>style.visibility</p:attrName>
                                        </p:attrNameLst>
                                      </p:cBhvr>
                                      <p:to>
                                        <p:strVal val="visible"/>
                                      </p:to>
                                    </p:set>
                                    <p:animEffect transition="in" filter="fade">
                                      <p:cBhvr>
                                        <p:cTn id="106" dur="500"/>
                                        <p:tgtEl>
                                          <p:spTgt spid="113"/>
                                        </p:tgtEl>
                                      </p:cBhvr>
                                    </p:animEffect>
                                  </p:childTnLst>
                                </p:cTn>
                              </p:par>
                              <p:par>
                                <p:cTn id="107" presetID="10" presetClass="entr" presetSubtype="0" fill="hold" nodeType="withEffect">
                                  <p:stCondLst>
                                    <p:cond delay="0"/>
                                  </p:stCondLst>
                                  <p:childTnLst>
                                    <p:set>
                                      <p:cBhvr>
                                        <p:cTn id="108" dur="1" fill="hold">
                                          <p:stCondLst>
                                            <p:cond delay="0"/>
                                          </p:stCondLst>
                                        </p:cTn>
                                        <p:tgtEl>
                                          <p:spTgt spid="114"/>
                                        </p:tgtEl>
                                        <p:attrNameLst>
                                          <p:attrName>style.visibility</p:attrName>
                                        </p:attrNameLst>
                                      </p:cBhvr>
                                      <p:to>
                                        <p:strVal val="visible"/>
                                      </p:to>
                                    </p:set>
                                    <p:animEffect transition="in" filter="fade">
                                      <p:cBhvr>
                                        <p:cTn id="109" dur="500"/>
                                        <p:tgtEl>
                                          <p:spTgt spid="114"/>
                                        </p:tgtEl>
                                      </p:cBhvr>
                                    </p:animEffect>
                                  </p:childTnLst>
                                </p:cTn>
                              </p:par>
                              <p:par>
                                <p:cTn id="110" presetID="10" presetClass="entr" presetSubtype="0" fill="hold" nodeType="withEffect">
                                  <p:stCondLst>
                                    <p:cond delay="0"/>
                                  </p:stCondLst>
                                  <p:childTnLst>
                                    <p:set>
                                      <p:cBhvr>
                                        <p:cTn id="111" dur="1" fill="hold">
                                          <p:stCondLst>
                                            <p:cond delay="0"/>
                                          </p:stCondLst>
                                        </p:cTn>
                                        <p:tgtEl>
                                          <p:spTgt spid="115"/>
                                        </p:tgtEl>
                                        <p:attrNameLst>
                                          <p:attrName>style.visibility</p:attrName>
                                        </p:attrNameLst>
                                      </p:cBhvr>
                                      <p:to>
                                        <p:strVal val="visible"/>
                                      </p:to>
                                    </p:set>
                                    <p:animEffect transition="in" filter="fade">
                                      <p:cBhvr>
                                        <p:cTn id="112" dur="500"/>
                                        <p:tgtEl>
                                          <p:spTgt spid="115"/>
                                        </p:tgtEl>
                                      </p:cBhvr>
                                    </p:animEffect>
                                  </p:childTnLst>
                                </p:cTn>
                              </p:par>
                              <p:par>
                                <p:cTn id="113" presetID="10" presetClass="entr" presetSubtype="0" fill="hold" nodeType="withEffect">
                                  <p:stCondLst>
                                    <p:cond delay="0"/>
                                  </p:stCondLst>
                                  <p:childTnLst>
                                    <p:set>
                                      <p:cBhvr>
                                        <p:cTn id="114" dur="1" fill="hold">
                                          <p:stCondLst>
                                            <p:cond delay="0"/>
                                          </p:stCondLst>
                                        </p:cTn>
                                        <p:tgtEl>
                                          <p:spTgt spid="116"/>
                                        </p:tgtEl>
                                        <p:attrNameLst>
                                          <p:attrName>style.visibility</p:attrName>
                                        </p:attrNameLst>
                                      </p:cBhvr>
                                      <p:to>
                                        <p:strVal val="visible"/>
                                      </p:to>
                                    </p:set>
                                    <p:animEffect transition="in" filter="fade">
                                      <p:cBhvr>
                                        <p:cTn id="115" dur="500"/>
                                        <p:tgtEl>
                                          <p:spTgt spid="116"/>
                                        </p:tgtEl>
                                      </p:cBhvr>
                                    </p:animEffect>
                                  </p:childTnLst>
                                </p:cTn>
                              </p:par>
                              <p:par>
                                <p:cTn id="116" presetID="10" presetClass="exit" presetSubtype="0" fill="hold" nodeType="withEffect">
                                  <p:stCondLst>
                                    <p:cond delay="0"/>
                                  </p:stCondLst>
                                  <p:childTnLst>
                                    <p:animEffect transition="out" filter="fade">
                                      <p:cBhvr>
                                        <p:cTn id="117" dur="500"/>
                                        <p:tgtEl>
                                          <p:spTgt spid="96"/>
                                        </p:tgtEl>
                                      </p:cBhvr>
                                    </p:animEffect>
                                    <p:set>
                                      <p:cBhvr>
                                        <p:cTn id="118" dur="1" fill="hold">
                                          <p:stCondLst>
                                            <p:cond delay="499"/>
                                          </p:stCondLst>
                                        </p:cTn>
                                        <p:tgtEl>
                                          <p:spTgt spid="96"/>
                                        </p:tgtEl>
                                        <p:attrNameLst>
                                          <p:attrName>style.visibility</p:attrName>
                                        </p:attrNameLst>
                                      </p:cBhvr>
                                      <p:to>
                                        <p:strVal val="hidden"/>
                                      </p:to>
                                    </p:set>
                                  </p:childTnLst>
                                </p:cTn>
                              </p:par>
                              <p:par>
                                <p:cTn id="119" presetID="10" presetClass="entr" presetSubtype="0" fill="hold" nodeType="withEffect">
                                  <p:stCondLst>
                                    <p:cond delay="0"/>
                                  </p:stCondLst>
                                  <p:childTnLst>
                                    <p:set>
                                      <p:cBhvr>
                                        <p:cTn id="120" dur="1" fill="hold">
                                          <p:stCondLst>
                                            <p:cond delay="0"/>
                                          </p:stCondLst>
                                        </p:cTn>
                                        <p:tgtEl>
                                          <p:spTgt spid="120"/>
                                        </p:tgtEl>
                                        <p:attrNameLst>
                                          <p:attrName>style.visibility</p:attrName>
                                        </p:attrNameLst>
                                      </p:cBhvr>
                                      <p:to>
                                        <p:strVal val="visible"/>
                                      </p:to>
                                    </p:set>
                                    <p:animEffect transition="in" filter="fade">
                                      <p:cBhvr>
                                        <p:cTn id="121" dur="500"/>
                                        <p:tgtEl>
                                          <p:spTgt spid="120"/>
                                        </p:tgtEl>
                                      </p:cBhvr>
                                    </p:animEffect>
                                  </p:childTnLst>
                                </p:cTn>
                              </p:par>
                              <p:par>
                                <p:cTn id="122" presetID="10" presetClass="entr" presetSubtype="0" fill="hold" nodeType="withEffect">
                                  <p:stCondLst>
                                    <p:cond delay="0"/>
                                  </p:stCondLst>
                                  <p:childTnLst>
                                    <p:set>
                                      <p:cBhvr>
                                        <p:cTn id="123" dur="1" fill="hold">
                                          <p:stCondLst>
                                            <p:cond delay="0"/>
                                          </p:stCondLst>
                                        </p:cTn>
                                        <p:tgtEl>
                                          <p:spTgt spid="119"/>
                                        </p:tgtEl>
                                        <p:attrNameLst>
                                          <p:attrName>style.visibility</p:attrName>
                                        </p:attrNameLst>
                                      </p:cBhvr>
                                      <p:to>
                                        <p:strVal val="visible"/>
                                      </p:to>
                                    </p:set>
                                    <p:animEffect transition="in" filter="fade">
                                      <p:cBhvr>
                                        <p:cTn id="124" dur="500"/>
                                        <p:tgtEl>
                                          <p:spTgt spid="119"/>
                                        </p:tgtEl>
                                      </p:cBhvr>
                                    </p:animEffect>
                                  </p:childTnLst>
                                </p:cTn>
                              </p:par>
                              <p:par>
                                <p:cTn id="125" presetID="10" presetClass="entr" presetSubtype="0" fill="hold" grpId="0" nodeType="withEffect">
                                  <p:stCondLst>
                                    <p:cond delay="0"/>
                                  </p:stCondLst>
                                  <p:childTnLst>
                                    <p:set>
                                      <p:cBhvr>
                                        <p:cTn id="126" dur="1" fill="hold">
                                          <p:stCondLst>
                                            <p:cond delay="0"/>
                                          </p:stCondLst>
                                        </p:cTn>
                                        <p:tgtEl>
                                          <p:spTgt spid="117"/>
                                        </p:tgtEl>
                                        <p:attrNameLst>
                                          <p:attrName>style.visibility</p:attrName>
                                        </p:attrNameLst>
                                      </p:cBhvr>
                                      <p:to>
                                        <p:strVal val="visible"/>
                                      </p:to>
                                    </p:set>
                                    <p:animEffect transition="in" filter="fade">
                                      <p:cBhvr>
                                        <p:cTn id="127" dur="500"/>
                                        <p:tgtEl>
                                          <p:spTgt spid="117"/>
                                        </p:tgtEl>
                                      </p:cBhvr>
                                    </p:animEffect>
                                  </p:childTnLst>
                                </p:cTn>
                              </p:par>
                              <p:par>
                                <p:cTn id="128" presetID="10" presetClass="entr" presetSubtype="0" fill="hold" nodeType="withEffect">
                                  <p:stCondLst>
                                    <p:cond delay="0"/>
                                  </p:stCondLst>
                                  <p:childTnLst>
                                    <p:set>
                                      <p:cBhvr>
                                        <p:cTn id="129" dur="1" fill="hold">
                                          <p:stCondLst>
                                            <p:cond delay="0"/>
                                          </p:stCondLst>
                                        </p:cTn>
                                        <p:tgtEl>
                                          <p:spTgt spid="118"/>
                                        </p:tgtEl>
                                        <p:attrNameLst>
                                          <p:attrName>style.visibility</p:attrName>
                                        </p:attrNameLst>
                                      </p:cBhvr>
                                      <p:to>
                                        <p:strVal val="visible"/>
                                      </p:to>
                                    </p:set>
                                    <p:animEffect transition="in" filter="fade">
                                      <p:cBhvr>
                                        <p:cTn id="130" dur="500"/>
                                        <p:tgtEl>
                                          <p:spTgt spid="1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15" grpId="0" animBg="1"/>
      <p:bldP spid="48" grpId="0" animBg="1"/>
      <p:bldP spid="50" grpId="0"/>
      <p:bldP spid="54" grpId="0" animBg="1"/>
      <p:bldP spid="56" grpId="0" animBg="1"/>
      <p:bldP spid="102" grpId="0" animBg="1"/>
      <p:bldP spid="104" grpId="0"/>
      <p:bldP spid="109" grpId="0"/>
      <p:bldP spid="11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Main differences</a:t>
            </a:r>
            <a:endParaRPr lang="en-US" dirty="0"/>
          </a:p>
        </p:txBody>
      </p:sp>
      <p:sp>
        <p:nvSpPr>
          <p:cNvPr id="3" name="Content Placeholder 2"/>
          <p:cNvSpPr>
            <a:spLocks noGrp="1"/>
          </p:cNvSpPr>
          <p:nvPr>
            <p:ph idx="1"/>
          </p:nvPr>
        </p:nvSpPr>
        <p:spPr/>
        <p:txBody>
          <a:bodyPr/>
          <a:lstStyle/>
          <a:p>
            <a:endParaRPr lang="en-GB" sz="2000" dirty="0" smtClean="0">
              <a:solidFill>
                <a:srgbClr val="FF0000"/>
              </a:solidFill>
            </a:endParaRPr>
          </a:p>
          <a:p>
            <a:r>
              <a:rPr lang="en-GB" sz="2000" dirty="0" smtClean="0"/>
              <a:t>Many changes, here only some of the interesting ones. </a:t>
            </a:r>
            <a:endParaRPr lang="en-GB" sz="2000" dirty="0"/>
          </a:p>
          <a:p>
            <a:endParaRPr lang="en-GB" sz="2000" dirty="0" smtClean="0"/>
          </a:p>
          <a:p>
            <a:r>
              <a:rPr lang="en-GB" sz="2000" dirty="0" smtClean="0"/>
              <a:t>Can be divided into:</a:t>
            </a:r>
          </a:p>
          <a:p>
            <a:pPr lvl="1"/>
            <a:r>
              <a:rPr lang="en-GB" dirty="0" smtClean="0"/>
              <a:t>Improved prediction</a:t>
            </a:r>
            <a:br>
              <a:rPr lang="en-GB" dirty="0" smtClean="0"/>
            </a:br>
            <a:r>
              <a:rPr lang="en-GB" b="0" dirty="0" smtClean="0"/>
              <a:t>Getting better prediction inter/intra-predictions.</a:t>
            </a:r>
          </a:p>
          <a:p>
            <a:pPr lvl="1"/>
            <a:r>
              <a:rPr lang="en-GB" dirty="0" smtClean="0"/>
              <a:t>Improved coding</a:t>
            </a:r>
            <a:br>
              <a:rPr lang="en-GB" dirty="0" smtClean="0"/>
            </a:br>
            <a:r>
              <a:rPr lang="en-GB" b="0" dirty="0" smtClean="0"/>
              <a:t>Different transforms and better entropy encoding.</a:t>
            </a:r>
            <a:r>
              <a:rPr lang="en-GB" dirty="0" smtClean="0"/>
              <a:t> 		</a:t>
            </a:r>
          </a:p>
          <a:p>
            <a:pPr lvl="1"/>
            <a:r>
              <a:rPr lang="en-GB" dirty="0" smtClean="0"/>
              <a:t>Improved Robustness</a:t>
            </a:r>
            <a:br>
              <a:rPr lang="en-GB" dirty="0" smtClean="0"/>
            </a:br>
            <a:r>
              <a:rPr lang="en-GB" b="0" dirty="0" smtClean="0"/>
              <a:t>Error resilience during streaming. </a:t>
            </a:r>
          </a:p>
          <a:p>
            <a:pPr lvl="1"/>
            <a:r>
              <a:rPr lang="en-GB" dirty="0" smtClean="0"/>
              <a:t>Other improvements</a:t>
            </a:r>
            <a:br>
              <a:rPr lang="en-GB" dirty="0" smtClean="0"/>
            </a:br>
            <a:r>
              <a:rPr lang="en-GB" b="0" dirty="0" smtClean="0"/>
              <a:t>Additional tools</a:t>
            </a:r>
          </a:p>
          <a:p>
            <a:endParaRPr lang="en-GB" sz="2000" dirty="0">
              <a:solidFill>
                <a:srgbClr val="FF0000"/>
              </a:solidFill>
            </a:endParaRPr>
          </a:p>
        </p:txBody>
      </p:sp>
      <p:sp>
        <p:nvSpPr>
          <p:cNvPr id="4" name="Slide Number Placeholder 3"/>
          <p:cNvSpPr>
            <a:spLocks noGrp="1"/>
          </p:cNvSpPr>
          <p:nvPr>
            <p:ph type="sldNum" sz="quarter" idx="10"/>
          </p:nvPr>
        </p:nvSpPr>
        <p:spPr/>
        <p:txBody>
          <a:bodyPr/>
          <a:lstStyle/>
          <a:p>
            <a:pPr>
              <a:defRPr/>
            </a:pPr>
            <a:fld id="{D5BD93C6-D41A-4CCC-8638-95E21B63466B}" type="slidenum">
              <a:rPr lang="de-DE" smtClean="0"/>
              <a:pPr>
                <a:defRPr/>
              </a:pPr>
              <a:t>9</a:t>
            </a:fld>
            <a:endParaRPr lang="de-DE"/>
          </a:p>
        </p:txBody>
      </p:sp>
      <p:sp>
        <p:nvSpPr>
          <p:cNvPr id="5" name="Footer Placeholder 4"/>
          <p:cNvSpPr>
            <a:spLocks noGrp="1"/>
          </p:cNvSpPr>
          <p:nvPr>
            <p:ph type="ftr" sz="quarter" idx="11"/>
          </p:nvPr>
        </p:nvSpPr>
        <p:spPr/>
        <p:txBody>
          <a:bodyPr/>
          <a:lstStyle/>
          <a:p>
            <a:pPr>
              <a:defRPr/>
            </a:pPr>
            <a:endParaRPr lang="nl-NL"/>
          </a:p>
        </p:txBody>
      </p:sp>
    </p:spTree>
    <p:extLst>
      <p:ext uri="{BB962C8B-B14F-4D97-AF65-F5344CB8AC3E}">
        <p14:creationId xmlns:p14="http://schemas.microsoft.com/office/powerpoint/2010/main" val="3563798134"/>
      </p:ext>
    </p:extLst>
  </p:cSld>
  <p:clrMapOvr>
    <a:masterClrMapping/>
  </p:clrMapOvr>
  <p:timing>
    <p:tnLst>
      <p:par>
        <p:cTn id="1" dur="indefinite" restart="never" nodeType="tmRoot"/>
      </p:par>
    </p:tnLst>
  </p:timing>
</p:sld>
</file>

<file path=ppt/theme/theme1.xml><?xml version="1.0" encoding="utf-8"?>
<a:theme xmlns:a="http://schemas.openxmlformats.org/drawingml/2006/main" name="1_bernt">
  <a:themeElements>
    <a:clrScheme name="Custom 9">
      <a:dk1>
        <a:srgbClr val="000000"/>
      </a:dk1>
      <a:lt1>
        <a:srgbClr val="FFFFFF"/>
      </a:lt1>
      <a:dk2>
        <a:srgbClr val="000099"/>
      </a:dk2>
      <a:lt2>
        <a:srgbClr val="FFCC00"/>
      </a:lt2>
      <a:accent1>
        <a:srgbClr val="0066FF"/>
      </a:accent1>
      <a:accent2>
        <a:srgbClr val="33CCCC"/>
      </a:accent2>
      <a:accent3>
        <a:srgbClr val="AAAACA"/>
      </a:accent3>
      <a:accent4>
        <a:srgbClr val="DADADA"/>
      </a:accent4>
      <a:accent5>
        <a:srgbClr val="AAB8FF"/>
      </a:accent5>
      <a:accent6>
        <a:srgbClr val="2DB9B9"/>
      </a:accent6>
      <a:hlink>
        <a:srgbClr val="000099"/>
      </a:hlink>
      <a:folHlink>
        <a:srgbClr val="000099"/>
      </a:folHlink>
    </a:clrScheme>
    <a:fontScheme name="Custom 1">
      <a:majorFont>
        <a:latin typeface="Trebuchet MS"/>
        <a:ea typeface=""/>
        <a:cs typeface=""/>
      </a:majorFont>
      <a:minorFont>
        <a:latin typeface="Trebuchet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12700" cap="sq" cmpd="sng" algn="ctr">
          <a:solidFill>
            <a:schemeClr val="bg2"/>
          </a:solidFill>
          <a:prstDash val="solid"/>
          <a:round/>
          <a:headEnd type="none" w="sm" len="sm"/>
          <a:tailEnd type="none" w="sm" len="sm"/>
        </a:ln>
        <a:effectLst/>
      </a:spPr>
      <a:bodyPr vert="horz" wrap="none" lIns="90000" tIns="46800" rIns="90000" bIns="46800" numCol="1" rtlCol="0" anchor="t" anchorCtr="0" compatLnSpc="1">
        <a:prstTxWarp prst="textNoShape">
          <a:avLst/>
        </a:prstTxWarp>
        <a:noAutofit/>
      </a:bodyPr>
      <a:lstStyle>
        <a:defPPr marL="0" marR="0" indent="0" algn="l" defTabSz="914400" rtl="0" eaLnBrk="0" fontAlgn="base" latinLnBrk="0" hangingPunct="0">
          <a:lnSpc>
            <a:spcPct val="100000"/>
          </a:lnSpc>
          <a:spcBef>
            <a:spcPct val="0"/>
          </a:spcBef>
          <a:spcAft>
            <a:spcPct val="0"/>
          </a:spcAft>
          <a:buClrTx/>
          <a:buSzTx/>
          <a:buFontTx/>
          <a:buNone/>
          <a:tabLst/>
          <a:defRPr kumimoji="0" sz="2000" b="0" i="0" u="none" strike="noStrike" cap="none" normalizeH="0" baseline="0" smtClean="0">
            <a:ln>
              <a:noFill/>
            </a:ln>
            <a:solidFill>
              <a:schemeClr val="tx1"/>
            </a:solidFill>
            <a:effectLst/>
            <a:latin typeface="Trebuchet MS" pitchFamily="34" charset="0"/>
          </a:defRPr>
        </a:defPPr>
      </a:lstStyle>
    </a:spDef>
    <a:lnDef>
      <a:spPr bwMode="auto">
        <a:xfrm>
          <a:off x="0" y="0"/>
          <a:ext cx="1" cy="1"/>
        </a:xfrm>
        <a:custGeom>
          <a:avLst/>
          <a:gdLst/>
          <a:ahLst/>
          <a:cxnLst/>
          <a:rect l="0" t="0" r="0" b="0"/>
          <a:pathLst/>
        </a:custGeom>
        <a:noFill/>
        <a:ln w="12700" cap="sq" cmpd="sng" algn="ctr">
          <a:solidFill>
            <a:schemeClr val="bg2"/>
          </a:solidFill>
          <a:prstDash val="solid"/>
          <a:round/>
          <a:headEnd type="none" w="sm" len="sm"/>
          <a:tailEnd type="none" w="sm" len="sm"/>
        </a:ln>
        <a:effectLst/>
      </a:spPr>
      <a:bodyPr vert="horz" wrap="non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Trebuchet MS" pitchFamily="34" charset="0"/>
          </a:defRPr>
        </a:defPPr>
      </a:lstStyle>
    </a:lnDef>
    <a:txDef>
      <a:spPr>
        <a:noFill/>
      </a:spPr>
      <a:bodyPr wrap="none" rtlCol="0">
        <a:spAutoFit/>
      </a:bodyPr>
      <a:lstStyle>
        <a:defPPr>
          <a:defRPr dirty="0" err="1" smtClean="0">
            <a:solidFill>
              <a:schemeClr val="bg2"/>
            </a:solidFill>
          </a:defRPr>
        </a:defPPr>
      </a:lstStyle>
    </a:txDef>
  </a:objectDefaults>
  <a:extraClrSchemeLst>
    <a:extraClrScheme>
      <a:clrScheme name="1_bernt 1">
        <a:dk1>
          <a:srgbClr val="5E574E"/>
        </a:dk1>
        <a:lt1>
          <a:srgbClr val="FFFFCC"/>
        </a:lt1>
        <a:dk2>
          <a:srgbClr val="000000"/>
        </a:dk2>
        <a:lt2>
          <a:srgbClr val="FFCC00"/>
        </a:lt2>
        <a:accent1>
          <a:srgbClr val="CC9900"/>
        </a:accent1>
        <a:accent2>
          <a:srgbClr val="FF6600"/>
        </a:accent2>
        <a:accent3>
          <a:srgbClr val="AAAAAA"/>
        </a:accent3>
        <a:accent4>
          <a:srgbClr val="DADAAE"/>
        </a:accent4>
        <a:accent5>
          <a:srgbClr val="E2CAAA"/>
        </a:accent5>
        <a:accent6>
          <a:srgbClr val="E75C00"/>
        </a:accent6>
        <a:hlink>
          <a:srgbClr val="FF0000"/>
        </a:hlink>
        <a:folHlink>
          <a:srgbClr val="FFFFCC"/>
        </a:folHlink>
      </a:clrScheme>
      <a:clrMap bg1="dk2" tx1="lt1" bg2="dk1" tx2="lt2" accent1="accent1" accent2="accent2" accent3="accent3" accent4="accent4" accent5="accent5" accent6="accent6" hlink="hlink" folHlink="folHlink"/>
    </a:extraClrScheme>
    <a:extraClrScheme>
      <a:clrScheme name="1_bernt 2">
        <a:dk1>
          <a:srgbClr val="000000"/>
        </a:dk1>
        <a:lt1>
          <a:srgbClr val="FFFFFF"/>
        </a:lt1>
        <a:dk2>
          <a:srgbClr val="000000"/>
        </a:dk2>
        <a:lt2>
          <a:srgbClr val="5E574E"/>
        </a:lt2>
        <a:accent1>
          <a:srgbClr val="FF6600"/>
        </a:accent1>
        <a:accent2>
          <a:srgbClr val="FFCC00"/>
        </a:accent2>
        <a:accent3>
          <a:srgbClr val="FFFFFF"/>
        </a:accent3>
        <a:accent4>
          <a:srgbClr val="000000"/>
        </a:accent4>
        <a:accent5>
          <a:srgbClr val="FFB8AA"/>
        </a:accent5>
        <a:accent6>
          <a:srgbClr val="E7B900"/>
        </a:accent6>
        <a:hlink>
          <a:srgbClr val="996633"/>
        </a:hlink>
        <a:folHlink>
          <a:srgbClr val="808000"/>
        </a:folHlink>
      </a:clrScheme>
      <a:clrMap bg1="lt1" tx1="dk1" bg2="lt2" tx2="dk2" accent1="accent1" accent2="accent2" accent3="accent3" accent4="accent4" accent5="accent5" accent6="accent6" hlink="hlink" folHlink="folHlink"/>
    </a:extraClrScheme>
    <a:extraClrScheme>
      <a:clrScheme name="1_bernt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bernt 4">
        <a:dk1>
          <a:srgbClr val="000000"/>
        </a:dk1>
        <a:lt1>
          <a:srgbClr val="FFFFFF"/>
        </a:lt1>
        <a:dk2>
          <a:srgbClr val="800000"/>
        </a:dk2>
        <a:lt2>
          <a:srgbClr val="5E574E"/>
        </a:lt2>
        <a:accent1>
          <a:srgbClr val="FF6600"/>
        </a:accent1>
        <a:accent2>
          <a:srgbClr val="FFCC00"/>
        </a:accent2>
        <a:accent3>
          <a:srgbClr val="FFFFFF"/>
        </a:accent3>
        <a:accent4>
          <a:srgbClr val="000000"/>
        </a:accent4>
        <a:accent5>
          <a:srgbClr val="FFB8AA"/>
        </a:accent5>
        <a:accent6>
          <a:srgbClr val="E7B900"/>
        </a:accent6>
        <a:hlink>
          <a:srgbClr val="FF0000"/>
        </a:hlink>
        <a:folHlink>
          <a:srgbClr val="FFFFCC"/>
        </a:folHlink>
      </a:clrScheme>
      <a:clrMap bg1="lt1" tx1="dk1" bg2="lt2" tx2="dk2" accent1="accent1" accent2="accent2" accent3="accent3" accent4="accent4" accent5="accent5" accent6="accent6" hlink="hlink" folHlink="folHlink"/>
    </a:extraClrScheme>
    <a:extraClrScheme>
      <a:clrScheme name="1_bernt 5">
        <a:dk1>
          <a:srgbClr val="000066"/>
        </a:dk1>
        <a:lt1>
          <a:srgbClr val="FFFFFF"/>
        </a:lt1>
        <a:dk2>
          <a:srgbClr val="0000FF"/>
        </a:dk2>
        <a:lt2>
          <a:srgbClr val="000000"/>
        </a:lt2>
        <a:accent1>
          <a:srgbClr val="0066FF"/>
        </a:accent1>
        <a:accent2>
          <a:srgbClr val="33CCCC"/>
        </a:accent2>
        <a:accent3>
          <a:srgbClr val="FFFFFF"/>
        </a:accent3>
        <a:accent4>
          <a:srgbClr val="000056"/>
        </a:accent4>
        <a:accent5>
          <a:srgbClr val="AAB8FF"/>
        </a:accent5>
        <a:accent6>
          <a:srgbClr val="2DB9B9"/>
        </a:accent6>
        <a:hlink>
          <a:srgbClr val="FF00FF"/>
        </a:hlink>
        <a:folHlink>
          <a:srgbClr val="9933FF"/>
        </a:folHlink>
      </a:clrScheme>
      <a:clrMap bg1="lt1" tx1="dk1" bg2="lt2" tx2="dk2" accent1="accent1" accent2="accent2" accent3="accent3" accent4="accent4" accent5="accent5" accent6="accent6" hlink="hlink" folHlink="folHlink"/>
    </a:extraClrScheme>
    <a:extraClrScheme>
      <a:clrScheme name="1_bernt 6">
        <a:dk1>
          <a:srgbClr val="000000"/>
        </a:dk1>
        <a:lt1>
          <a:srgbClr val="FFFFFF"/>
        </a:lt1>
        <a:dk2>
          <a:srgbClr val="000066"/>
        </a:dk2>
        <a:lt2>
          <a:srgbClr val="FFCC00"/>
        </a:lt2>
        <a:accent1>
          <a:srgbClr val="0066FF"/>
        </a:accent1>
        <a:accent2>
          <a:srgbClr val="33CCCC"/>
        </a:accent2>
        <a:accent3>
          <a:srgbClr val="AAAAB8"/>
        </a:accent3>
        <a:accent4>
          <a:srgbClr val="DADADA"/>
        </a:accent4>
        <a:accent5>
          <a:srgbClr val="AAB8FF"/>
        </a:accent5>
        <a:accent6>
          <a:srgbClr val="2DB9B9"/>
        </a:accent6>
        <a:hlink>
          <a:srgbClr val="FF00FF"/>
        </a:hlink>
        <a:folHlink>
          <a:srgbClr val="9933FF"/>
        </a:folHlink>
      </a:clrScheme>
      <a:clrMap bg1="dk2" tx1="lt1" bg2="dk1" tx2="lt2" accent1="accent1" accent2="accent2" accent3="accent3" accent4="accent4" accent5="accent5" accent6="accent6" hlink="hlink" folHlink="folHlink"/>
    </a:extraClrScheme>
    <a:extraClrScheme>
      <a:clrScheme name="1_bernt 7">
        <a:dk1>
          <a:srgbClr val="5E574E"/>
        </a:dk1>
        <a:lt1>
          <a:srgbClr val="FFFFCC"/>
        </a:lt1>
        <a:dk2>
          <a:srgbClr val="800000"/>
        </a:dk2>
        <a:lt2>
          <a:srgbClr val="FFCC00"/>
        </a:lt2>
        <a:accent1>
          <a:srgbClr val="CC9900"/>
        </a:accent1>
        <a:accent2>
          <a:srgbClr val="FF6600"/>
        </a:accent2>
        <a:accent3>
          <a:srgbClr val="C0AAAA"/>
        </a:accent3>
        <a:accent4>
          <a:srgbClr val="DADAAE"/>
        </a:accent4>
        <a:accent5>
          <a:srgbClr val="E2CAAA"/>
        </a:accent5>
        <a:accent6>
          <a:srgbClr val="E75C00"/>
        </a:accent6>
        <a:hlink>
          <a:srgbClr val="FF0000"/>
        </a:hlink>
        <a:folHlink>
          <a:srgbClr val="FFFFCC"/>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tns:customPropertyEditors xmlns:tns="http://schemas.microsoft.com/office/2006/customDocumentInformationPanel">
  <tns:showOnOpen>false</tns:showOnOpen>
  <tns:defaultPropertyEditorNamespace>Standard properties</tns:defaultPropertyEditorNamespace>
</tns:customPropertyEditors>
</file>

<file path=customXml/itemProps1.xml><?xml version="1.0" encoding="utf-8"?>
<ds:datastoreItem xmlns:ds="http://schemas.openxmlformats.org/officeDocument/2006/customXml" ds:itemID="{087293CD-415A-4173-B068-5369123A6689}">
  <ds:schemaRefs>
    <ds:schemaRef ds:uri="http://schemas.microsoft.com/office/2006/customDocumentInformationPanel"/>
  </ds:schemaRefs>
</ds:datastoreItem>
</file>

<file path=docProps/app.xml><?xml version="1.0" encoding="utf-8"?>
<Properties xmlns="http://schemas.openxmlformats.org/officeDocument/2006/extended-properties" xmlns:vt="http://schemas.openxmlformats.org/officeDocument/2006/docPropsVTypes">
  <Template/>
  <TotalTime>24700</TotalTime>
  <Words>3375</Words>
  <Application>Microsoft Office PowerPoint</Application>
  <PresentationFormat>On-screen Show (4:3)</PresentationFormat>
  <Paragraphs>980</Paragraphs>
  <Slides>38</Slides>
  <Notes>37</Notes>
  <HiddenSlides>2</HiddenSlides>
  <MMClips>9</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1_bernt</vt:lpstr>
      <vt:lpstr>MPEG4-AVC / H.264</vt:lpstr>
      <vt:lpstr>Topics</vt:lpstr>
      <vt:lpstr>Introduction - History</vt:lpstr>
      <vt:lpstr>Introduction</vt:lpstr>
      <vt:lpstr>Encoder / Decoder pair</vt:lpstr>
      <vt:lpstr>Decoder</vt:lpstr>
      <vt:lpstr>Encoder H.264</vt:lpstr>
      <vt:lpstr>Decoder</vt:lpstr>
      <vt:lpstr>Main differences</vt:lpstr>
      <vt:lpstr>Intra prediction – MPEG4</vt:lpstr>
      <vt:lpstr>Intra prediction – MPEG4-AVC</vt:lpstr>
      <vt:lpstr>Intra prediction – MPEG4-AVC</vt:lpstr>
      <vt:lpstr>Inter prediction</vt:lpstr>
      <vt:lpstr>Inter prediction</vt:lpstr>
      <vt:lpstr>Inter prediction</vt:lpstr>
      <vt:lpstr>Transform</vt:lpstr>
      <vt:lpstr>Transform</vt:lpstr>
      <vt:lpstr>Quantization</vt:lpstr>
      <vt:lpstr>PowerPoint Presentation</vt:lpstr>
      <vt:lpstr>Entropy encoding</vt:lpstr>
      <vt:lpstr>Inloop deblocking filter</vt:lpstr>
      <vt:lpstr>Inloop deblocking filter</vt:lpstr>
      <vt:lpstr>Data ordering</vt:lpstr>
      <vt:lpstr>Other differences</vt:lpstr>
      <vt:lpstr>Profiles and levels</vt:lpstr>
      <vt:lpstr>Profiles and levels</vt:lpstr>
      <vt:lpstr>Profiles and levels</vt:lpstr>
      <vt:lpstr>Compression results </vt:lpstr>
      <vt:lpstr>Compression results </vt:lpstr>
      <vt:lpstr>Compression results - playback </vt:lpstr>
      <vt:lpstr>Compression results – 96kbps</vt:lpstr>
      <vt:lpstr>Compression  results </vt:lpstr>
      <vt:lpstr>Compression  results </vt:lpstr>
      <vt:lpstr>Compression  results </vt:lpstr>
      <vt:lpstr>Compression results </vt:lpstr>
      <vt:lpstr>Patenting in MPEG4-AVC</vt:lpstr>
      <vt:lpstr>Summary</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Combining Object Detection with Conditional Random Fields for Image Segmentation</dc:title>
  <dc:creator>Alexander Hermans</dc:creator>
  <cp:lastModifiedBy>Alex</cp:lastModifiedBy>
  <cp:revision>324</cp:revision>
  <cp:lastPrinted>2012-06-11T19:25:55Z</cp:lastPrinted>
  <dcterms:created xsi:type="dcterms:W3CDTF">2010-07-07T10:11:42Z</dcterms:created>
  <dcterms:modified xsi:type="dcterms:W3CDTF">2012-07-11T17:53:19Z</dcterms:modified>
</cp:coreProperties>
</file>